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</p:sldIdLst>
  <p:sldSz cx="14630400" cy="8229600"/>
  <p:notesSz cx="6858000" cy="9945688"/>
  <p:embeddedFontLst>
    <p:embeddedFont>
      <p:font typeface="Barlow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675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208" tIns="33604" rIns="67208" bIns="33604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208" tIns="33604" rIns="67208" bIns="33604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660" y="7686599"/>
            <a:ext cx="2076740" cy="543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51081" y="752280"/>
            <a:ext cx="109805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№43 ОСШ учитель математики</a:t>
            </a:r>
          </a:p>
          <a:p>
            <a:pPr algn="ctr"/>
            <a:r>
              <a:rPr lang="ru-RU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Сидикметов</a:t>
            </a:r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Кобилжон</a:t>
            </a:r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Бахадирович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1745" y="2775972"/>
            <a:ext cx="124069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Эффективное обучение и применение 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нтерактивных ресурсов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9720" y="7101824"/>
            <a:ext cx="1038549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Стаж работы:2 года 6 месяцев</a:t>
            </a:r>
            <a:endParaRPr lang="ru-RU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7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1762" y="598646"/>
            <a:ext cx="7620476" cy="1813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Советы и хитрости для начинающих пользователей Genially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61762" y="2738914"/>
            <a:ext cx="7620476" cy="1044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Начните с простых шаблонов. Изучите интерактивные элементы. Используйте визуальные эффекты. Регулярно обновляйте контент. Это поможет вам стать профессионалом.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1072991" y="4028123"/>
            <a:ext cx="30480" cy="3602831"/>
          </a:xfrm>
          <a:prstGeom prst="roundRect">
            <a:avLst>
              <a:gd name="adj" fmla="val 1071198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6" name="Shape 3"/>
          <p:cNvSpPr/>
          <p:nvPr/>
        </p:nvSpPr>
        <p:spPr>
          <a:xfrm>
            <a:off x="1302603" y="4502468"/>
            <a:ext cx="761762" cy="30480"/>
          </a:xfrm>
          <a:prstGeom prst="roundRect">
            <a:avLst>
              <a:gd name="adj" fmla="val 1071198"/>
            </a:avLst>
          </a:prstGeom>
          <a:solidFill>
            <a:srgbClr val="16FFBB"/>
          </a:solidFill>
          <a:ln/>
        </p:spPr>
      </p:sp>
      <p:sp>
        <p:nvSpPr>
          <p:cNvPr id="7" name="Shape 4"/>
          <p:cNvSpPr/>
          <p:nvPr/>
        </p:nvSpPr>
        <p:spPr>
          <a:xfrm>
            <a:off x="843379" y="4272915"/>
            <a:ext cx="489704" cy="489704"/>
          </a:xfrm>
          <a:prstGeom prst="roundRect">
            <a:avLst>
              <a:gd name="adj" fmla="val 66673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25426" y="4372570"/>
            <a:ext cx="125611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250" dirty="0"/>
          </a:p>
        </p:txBody>
      </p:sp>
      <p:sp>
        <p:nvSpPr>
          <p:cNvPr id="9" name="Text 6"/>
          <p:cNvSpPr/>
          <p:nvPr/>
        </p:nvSpPr>
        <p:spPr>
          <a:xfrm>
            <a:off x="2285286" y="4245769"/>
            <a:ext cx="2418517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Пр</a:t>
            </a:r>
            <a:r>
              <a:rPr lang="en-US" sz="19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остые шаблоны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302603" y="5457587"/>
            <a:ext cx="761762" cy="30480"/>
          </a:xfrm>
          <a:prstGeom prst="roundRect">
            <a:avLst>
              <a:gd name="adj" fmla="val 1071198"/>
            </a:avLst>
          </a:prstGeom>
          <a:solidFill>
            <a:srgbClr val="29DDDA"/>
          </a:solidFill>
          <a:ln/>
        </p:spPr>
      </p:sp>
      <p:sp>
        <p:nvSpPr>
          <p:cNvPr id="11" name="Shape 8"/>
          <p:cNvSpPr/>
          <p:nvPr/>
        </p:nvSpPr>
        <p:spPr>
          <a:xfrm>
            <a:off x="843379" y="5228034"/>
            <a:ext cx="489704" cy="489704"/>
          </a:xfrm>
          <a:prstGeom prst="roundRect">
            <a:avLst>
              <a:gd name="adj" fmla="val 66673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07566" y="5327690"/>
            <a:ext cx="161330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2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2285286" y="5200888"/>
            <a:ext cx="2418517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Интерактивность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302603" y="6412706"/>
            <a:ext cx="761762" cy="30480"/>
          </a:xfrm>
          <a:prstGeom prst="roundRect">
            <a:avLst>
              <a:gd name="adj" fmla="val 1071198"/>
            </a:avLst>
          </a:prstGeom>
          <a:solidFill>
            <a:srgbClr val="37A7E7"/>
          </a:solidFill>
          <a:ln/>
        </p:spPr>
      </p:sp>
      <p:sp>
        <p:nvSpPr>
          <p:cNvPr id="15" name="Shape 12"/>
          <p:cNvSpPr/>
          <p:nvPr/>
        </p:nvSpPr>
        <p:spPr>
          <a:xfrm>
            <a:off x="843379" y="6183154"/>
            <a:ext cx="489704" cy="489704"/>
          </a:xfrm>
          <a:prstGeom prst="roundRect">
            <a:avLst>
              <a:gd name="adj" fmla="val 66673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003280" y="6282809"/>
            <a:ext cx="16990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3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285286" y="6156008"/>
            <a:ext cx="2756654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Визуальные эффекты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1302603" y="7367826"/>
            <a:ext cx="761762" cy="30480"/>
          </a:xfrm>
          <a:prstGeom prst="roundRect">
            <a:avLst>
              <a:gd name="adj" fmla="val 1071198"/>
            </a:avLst>
          </a:prstGeom>
          <a:solidFill>
            <a:srgbClr val="091231"/>
          </a:solidFill>
          <a:ln/>
        </p:spPr>
      </p:sp>
      <p:sp>
        <p:nvSpPr>
          <p:cNvPr id="19" name="Shape 16"/>
          <p:cNvSpPr/>
          <p:nvPr/>
        </p:nvSpPr>
        <p:spPr>
          <a:xfrm>
            <a:off x="843379" y="7138273"/>
            <a:ext cx="489704" cy="489704"/>
          </a:xfrm>
          <a:prstGeom prst="roundRect">
            <a:avLst>
              <a:gd name="adj" fmla="val 66673"/>
            </a:avLst>
          </a:prstGeom>
          <a:solidFill>
            <a:srgbClr val="0A081B"/>
          </a:solidFill>
          <a:ln w="22860">
            <a:solidFill>
              <a:srgbClr val="091231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1006257" y="7237928"/>
            <a:ext cx="163949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4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2285286" y="7111127"/>
            <a:ext cx="3030617" cy="3021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Регулярное обновление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7933" y="681395"/>
            <a:ext cx="13070086" cy="482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750"/>
              </a:lnSpc>
              <a:buNone/>
            </a:pPr>
            <a:r>
              <a:rPr lang="en-US" sz="30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Анализ результатов и оценка эффективности обучения с Genially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07933" y="1511260"/>
            <a:ext cx="13414534" cy="5557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Genially предоставляет инструменты для анализа результатов. Оцените, как студенты взаимодействуют с контентом. Узнайте, какие элементы наиболее эффективны.</a:t>
            </a:r>
            <a:endParaRPr lang="en-US" sz="13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33" y="2262426"/>
            <a:ext cx="9438918" cy="4764524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2444710" y="7026950"/>
            <a:ext cx="173712" cy="173712"/>
          </a:xfrm>
          <a:prstGeom prst="roundRect">
            <a:avLst>
              <a:gd name="adj" fmla="val 10528"/>
            </a:avLst>
          </a:prstGeom>
          <a:solidFill>
            <a:srgbClr val="006B4C"/>
          </a:solidFill>
          <a:ln/>
        </p:spPr>
      </p:sp>
      <p:sp>
        <p:nvSpPr>
          <p:cNvPr id="6" name="Text 3"/>
          <p:cNvSpPr/>
          <p:nvPr/>
        </p:nvSpPr>
        <p:spPr>
          <a:xfrm>
            <a:off x="2679383" y="7026950"/>
            <a:ext cx="973217" cy="173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Просмотры</a:t>
            </a:r>
            <a:endParaRPr lang="en-US" sz="1350" dirty="0"/>
          </a:p>
        </p:txBody>
      </p:sp>
      <p:sp>
        <p:nvSpPr>
          <p:cNvPr id="7" name="Shape 4"/>
          <p:cNvSpPr/>
          <p:nvPr/>
        </p:nvSpPr>
        <p:spPr>
          <a:xfrm>
            <a:off x="4952167" y="7026950"/>
            <a:ext cx="173712" cy="173712"/>
          </a:xfrm>
          <a:prstGeom prst="roundRect">
            <a:avLst>
              <a:gd name="adj" fmla="val 10528"/>
            </a:avLst>
          </a:prstGeom>
          <a:solidFill>
            <a:srgbClr val="00E9A5"/>
          </a:solidFill>
          <a:ln/>
        </p:spPr>
      </p:sp>
      <p:sp>
        <p:nvSpPr>
          <p:cNvPr id="8" name="Text 5"/>
          <p:cNvSpPr/>
          <p:nvPr/>
        </p:nvSpPr>
        <p:spPr>
          <a:xfrm>
            <a:off x="5186839" y="7026950"/>
            <a:ext cx="515660" cy="173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Клики</a:t>
            </a:r>
            <a:endParaRPr lang="en-US" sz="1350" dirty="0"/>
          </a:p>
        </p:txBody>
      </p:sp>
      <p:sp>
        <p:nvSpPr>
          <p:cNvPr id="9" name="Shape 6"/>
          <p:cNvSpPr/>
          <p:nvPr/>
        </p:nvSpPr>
        <p:spPr>
          <a:xfrm>
            <a:off x="7002066" y="7026950"/>
            <a:ext cx="173712" cy="173712"/>
          </a:xfrm>
          <a:prstGeom prst="roundRect">
            <a:avLst>
              <a:gd name="adj" fmla="val 10528"/>
            </a:avLst>
          </a:prstGeom>
          <a:solidFill>
            <a:srgbClr val="68FFD3"/>
          </a:solidFill>
          <a:ln/>
        </p:spPr>
      </p:sp>
      <p:sp>
        <p:nvSpPr>
          <p:cNvPr id="10" name="Text 7"/>
          <p:cNvSpPr/>
          <p:nvPr/>
        </p:nvSpPr>
        <p:spPr>
          <a:xfrm>
            <a:off x="7236738" y="7026950"/>
            <a:ext cx="539353" cy="1737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3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Время</a:t>
            </a:r>
            <a:endParaRPr lang="en-US" sz="135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2774" y="7686599"/>
            <a:ext cx="2076740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331714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Вопросы и ответы: Обсуждение и перспективы использования Genially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96183" y="2585917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Задавайте вопросы о Genially. Обсудим перспективы использования в </a:t>
            </a:r>
            <a:r>
              <a:rPr lang="en-US" sz="1900" dirty="0" err="1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образовании</a:t>
            </a:r>
            <a:r>
              <a:rPr lang="en-US" sz="19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ru-RU" sz="1900" dirty="0" smtClean="0">
              <a:solidFill>
                <a:srgbClr val="E0E4E6"/>
              </a:solidFill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en-US" sz="19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endParaRPr lang="en-US" sz="19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140" y="4264819"/>
            <a:ext cx="2128838" cy="8365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22765" y="4524613"/>
            <a:ext cx="13358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400794" y="4511635"/>
            <a:ext cx="1250752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Вопросы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215652" y="5116949"/>
            <a:ext cx="8489037" cy="15240"/>
          </a:xfrm>
          <a:prstGeom prst="roundRect">
            <a:avLst>
              <a:gd name="adj" fmla="val 2430000"/>
            </a:avLst>
          </a:prstGeom>
          <a:solidFill>
            <a:srgbClr val="16FFBB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721" y="5163026"/>
            <a:ext cx="4257675" cy="83653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3715" y="5334357"/>
            <a:ext cx="17168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65213" y="5409843"/>
            <a:ext cx="108966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Ответы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6280071" y="6015157"/>
            <a:ext cx="7424618" cy="15240"/>
          </a:xfrm>
          <a:prstGeom prst="roundRect">
            <a:avLst>
              <a:gd name="adj" fmla="val 2430000"/>
            </a:avLst>
          </a:prstGeom>
          <a:solidFill>
            <a:srgbClr val="29DDDA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83" y="6061234"/>
            <a:ext cx="6386632" cy="83653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999071" y="6232565"/>
            <a:ext cx="180737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7529632" y="6308050"/>
            <a:ext cx="194691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Перспективы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53660" y="7686599"/>
            <a:ext cx="2076740" cy="543001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64037" y="2660858"/>
            <a:ext cx="1307550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Виртуальные классы и учебные материалы: Генерация интерактивных уроков и заданий с элементами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геймификации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Увлекательное представление сложных концепций с помощью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анимаций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 и интерактивных элементов для лучшего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восприятия материала.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Повышение 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</a:rPr>
              <a:t>вовлеченность учеников 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через создание мультимедийных проектов, тестов и </a:t>
            </a:r>
            <a:r>
              <a:rPr lang="ru-RU" altLang="ru-RU" dirty="0" err="1">
                <a:solidFill>
                  <a:schemeClr val="bg1"/>
                </a:solidFill>
                <a:latin typeface="Arial" panose="020B0604020202020204" pitchFamily="34" charset="0"/>
              </a:rPr>
              <a:t>квизов</a:t>
            </a: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660" y="7686599"/>
            <a:ext cx="2076740" cy="543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8758" y="3653135"/>
            <a:ext cx="126928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Спасибо за ваше внимание!</a:t>
            </a:r>
            <a:endParaRPr lang="ru-RU" sz="8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4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622584"/>
            <a:ext cx="7415927" cy="34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Эффективное обучение: Как сделать уроки увлекательными и результативными с помощью Genially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50437" y="5421868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Узнайте, как Genially может трансформировать ваш подход к образованию. Этот инструмент поможет сделать уроки более захватывающими и результативными.</a:t>
            </a:r>
            <a:endParaRPr lang="en-US" sz="19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3660" y="7686599"/>
            <a:ext cx="2076740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526262"/>
            <a:ext cx="12902327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Что такое Genially и почему это важно для современного образования?</a:t>
            </a:r>
            <a:endParaRPr lang="en-US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64037" y="3391614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Genially – это платформа для создания интерактивного контента. Она позволяет преподавателям создавать привлекательные материалы. Это важно, поскольку современное образование требует инновационных подходов.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510123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Интерактивность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4037" y="5690949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Улучшает вовлеченность учащихся.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372695" y="510123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Визуализация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72695" y="5690949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Помогает лучше усваивать материал.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9881354" y="5101233"/>
            <a:ext cx="274320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Доступность</a:t>
            </a:r>
            <a:endParaRPr lang="en-US" sz="2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81354" y="5690949"/>
            <a:ext cx="3898821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Легко использовать и делиться.</a:t>
            </a:r>
            <a:endParaRPr lang="en-US" sz="19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660" y="7686599"/>
            <a:ext cx="2076740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627" y="644723"/>
            <a:ext cx="7870746" cy="15155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Создание интерактивных презентаций: Пошаговая инструкция</a:t>
            </a:r>
            <a:endParaRPr lang="en-US" sz="3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36627" y="2433042"/>
            <a:ext cx="7870746" cy="581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250"/>
              </a:lnSpc>
              <a:buNone/>
            </a:pPr>
            <a:r>
              <a:rPr lang="en-US" sz="14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Создание презентаций с Genially – это просто. Выберите шаблон, добавьте свой контент и сделайте его интерактивным. Начните создавать интересные уроки сегодня!</a:t>
            </a:r>
            <a:endParaRPr lang="en-US" sz="1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27" y="3219569"/>
            <a:ext cx="909399" cy="10913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818799" y="3401378"/>
            <a:ext cx="2020967" cy="252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Выбор шаблона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627" y="4310896"/>
            <a:ext cx="909399" cy="109132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18799" y="4492704"/>
            <a:ext cx="2319814" cy="252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Добавление контента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627" y="5402223"/>
            <a:ext cx="909399" cy="1091327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818799" y="5584031"/>
            <a:ext cx="2020967" cy="252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Интерактивность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627" y="6493550"/>
            <a:ext cx="909399" cy="1091327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818799" y="6675358"/>
            <a:ext cx="2020967" cy="252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Публикация</a:t>
            </a:r>
            <a:endParaRPr lang="en-US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3660" y="7686599"/>
            <a:ext cx="2076740" cy="543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698" y="4410140"/>
            <a:ext cx="7858702" cy="3819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98" y="0"/>
            <a:ext cx="7858702" cy="4410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0"/>
            <a:ext cx="6598277" cy="4369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4410140"/>
            <a:ext cx="6771697" cy="385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7881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06053" y="3517106"/>
            <a:ext cx="13018294" cy="12792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Геймификация уроков: Превращаем обучение в игру с Genially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06053" y="5141714"/>
            <a:ext cx="13018294" cy="73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Превратите</a:t>
            </a:r>
            <a:r>
              <a:rPr lang="en-US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обучение в увлекательную игру. </a:t>
            </a:r>
            <a:r>
              <a:rPr lang="en-US" sz="18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Использу</a:t>
            </a:r>
            <a:r>
              <a:rPr lang="ru-RU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ем</a:t>
            </a:r>
            <a:r>
              <a:rPr lang="en-US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Genially для создания викторин, головоломок и интерактивных заданий. Это повысит интерес к учебе.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806053" y="6396633"/>
            <a:ext cx="518160" cy="518160"/>
          </a:xfrm>
          <a:prstGeom prst="roundRect">
            <a:avLst>
              <a:gd name="adj" fmla="val 66670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98696" y="6502122"/>
            <a:ext cx="132755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54480" y="6396633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Викторины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4480" y="6854547"/>
            <a:ext cx="3437453" cy="73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Провер</a:t>
            </a:r>
            <a:r>
              <a:rPr lang="ru-RU" sz="18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яем</a:t>
            </a:r>
            <a:r>
              <a:rPr lang="en-US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знания в игровой форме.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5222200" y="6396633"/>
            <a:ext cx="518160" cy="518160"/>
          </a:xfrm>
          <a:prstGeom prst="roundRect">
            <a:avLst>
              <a:gd name="adj" fmla="val 66670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95912" y="6502122"/>
            <a:ext cx="170736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970627" y="6396633"/>
            <a:ext cx="2558891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Головоломки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970627" y="6854547"/>
            <a:ext cx="3437453" cy="73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Развив</a:t>
            </a:r>
            <a:r>
              <a:rPr lang="ru-RU" sz="18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аем</a:t>
            </a:r>
            <a:r>
              <a:rPr lang="en-US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логическое мышление.</a:t>
            </a:r>
            <a:endParaRPr lang="en-US" sz="1800" dirty="0"/>
          </a:p>
        </p:txBody>
      </p:sp>
      <p:sp>
        <p:nvSpPr>
          <p:cNvPr id="13" name="Shape 10"/>
          <p:cNvSpPr/>
          <p:nvPr/>
        </p:nvSpPr>
        <p:spPr>
          <a:xfrm>
            <a:off x="9638348" y="6396633"/>
            <a:ext cx="518160" cy="518160"/>
          </a:xfrm>
          <a:prstGeom prst="roundRect">
            <a:avLst>
              <a:gd name="adj" fmla="val 66670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07535" y="6502122"/>
            <a:ext cx="179784" cy="307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386774" y="6396633"/>
            <a:ext cx="3342442" cy="319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Интерактивные</a:t>
            </a:r>
            <a:r>
              <a:rPr lang="en-US" sz="20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 задания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10386774" y="6854547"/>
            <a:ext cx="3437453" cy="7367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Вовлека</a:t>
            </a:r>
            <a:r>
              <a:rPr lang="ru-RU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ем</a:t>
            </a:r>
            <a:r>
              <a:rPr lang="en-US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 активное обучение.</a:t>
            </a:r>
            <a:endParaRPr lang="en-US" sz="18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3660" y="7591306"/>
            <a:ext cx="2076740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2566" y="1016437"/>
            <a:ext cx="7631668" cy="24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Интерактивные изображения и инфографика: Визуализируем информацию эффективно</a:t>
            </a:r>
            <a:endParaRPr lang="en-US" sz="3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42566" y="3740706"/>
            <a:ext cx="7631668" cy="1037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 err="1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Использу</a:t>
            </a:r>
            <a:r>
              <a:rPr lang="ru-RU" sz="17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ем</a:t>
            </a:r>
            <a:r>
              <a:rPr lang="en-US" sz="17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7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интерактивные изображения и инфографику. Genially позволяет добавлять пояснения и дополнительные данные. Это делает информацию более доступной.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66" y="5020985"/>
            <a:ext cx="509230" cy="50923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42566" y="5746194"/>
            <a:ext cx="2507296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Привлекательность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242566" y="6475809"/>
            <a:ext cx="2327910" cy="691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Визуально интересный контент.</a:t>
            </a:r>
            <a:endParaRPr lang="en-US" sz="1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4445" y="5020985"/>
            <a:ext cx="509230" cy="50923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894445" y="5746194"/>
            <a:ext cx="2327910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Доступность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8894445" y="6175772"/>
            <a:ext cx="2327910" cy="6915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Легко понять сложные данные.</a:t>
            </a:r>
            <a:endParaRPr lang="en-US" sz="17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6324" y="5020985"/>
            <a:ext cx="509230" cy="50923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546324" y="5746194"/>
            <a:ext cx="2327910" cy="3000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Понимание</a:t>
            </a:r>
            <a:endParaRPr lang="en-US" sz="18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11546324" y="6175772"/>
            <a:ext cx="2327910" cy="1037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Улучшает запоминание материала.</a:t>
            </a:r>
            <a:endParaRPr lang="en-US" sz="17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3660" y="7686599"/>
            <a:ext cx="2076740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7244" y="634246"/>
            <a:ext cx="13015913" cy="1281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Совместная работа и </a:t>
            </a:r>
            <a:r>
              <a:rPr lang="en-US" sz="4000" b="1" dirty="0" err="1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вовлечение</a:t>
            </a:r>
            <a:r>
              <a:rPr lang="en-US" sz="40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учеников</a:t>
            </a:r>
            <a:r>
              <a:rPr lang="en-US" sz="4000" b="1" dirty="0" smtClean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Genially для групповых проектов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07244" y="2376845"/>
            <a:ext cx="13015913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Genially отлично подходит для групповых проектов. </a:t>
            </a:r>
            <a:r>
              <a:rPr lang="ru-RU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Ученики</a:t>
            </a:r>
            <a:r>
              <a:rPr lang="en-US" sz="1800" dirty="0" smtClean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могут совместно создавать и редактировать контент. Это развивает навыки командной работы.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2278499" y="4191476"/>
            <a:ext cx="2562820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Общий доступ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196" y="3374231"/>
            <a:ext cx="4256008" cy="425600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96216" y="4052828"/>
            <a:ext cx="124778" cy="461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1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9789081" y="4191476"/>
            <a:ext cx="3913108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Совместное редактирование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96" y="3374231"/>
            <a:ext cx="4256008" cy="425600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453616" y="4415016"/>
            <a:ext cx="160377" cy="461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9789081" y="6492478"/>
            <a:ext cx="2562820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Обмен идеями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196" y="3374231"/>
            <a:ext cx="4256008" cy="425600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8087142" y="6490156"/>
            <a:ext cx="168831" cy="461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3</a:t>
            </a:r>
            <a:endParaRPr lang="en-US" sz="2250" dirty="0"/>
          </a:p>
        </p:txBody>
      </p:sp>
      <p:sp>
        <p:nvSpPr>
          <p:cNvPr id="13" name="Text 8"/>
          <p:cNvSpPr/>
          <p:nvPr/>
        </p:nvSpPr>
        <p:spPr>
          <a:xfrm>
            <a:off x="2278499" y="6492478"/>
            <a:ext cx="2562820" cy="3203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Создание проекта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7196" y="3374231"/>
            <a:ext cx="4256008" cy="425600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6014978" y="6127968"/>
            <a:ext cx="162878" cy="4613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600"/>
              </a:lnSpc>
              <a:buNone/>
            </a:pPr>
            <a:r>
              <a:rPr lang="en-US" sz="225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4</a:t>
            </a:r>
            <a:endParaRPr lang="en-US" sz="225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53092" y="7630239"/>
            <a:ext cx="2076740" cy="543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97097" y="648295"/>
            <a:ext cx="7522607" cy="1930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F0FCFF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Примеры успешного использования Genially в различных предметах</a:t>
            </a:r>
            <a:endParaRPr lang="en-US" sz="4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97097" y="2926318"/>
            <a:ext cx="7522607" cy="11119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Genially можно использовать в разных дисциплинах. Это история, математика, литература и другие. Интерактивные уроки делают обучение интереснее.</a:t>
            </a:r>
            <a:endParaRPr lang="en-US" sz="1800" dirty="0"/>
          </a:p>
        </p:txBody>
      </p:sp>
      <p:sp>
        <p:nvSpPr>
          <p:cNvPr id="5" name="Shape 2"/>
          <p:cNvSpPr/>
          <p:nvPr/>
        </p:nvSpPr>
        <p:spPr>
          <a:xfrm>
            <a:off x="6297097" y="4298752"/>
            <a:ext cx="3645575" cy="1710809"/>
          </a:xfrm>
          <a:prstGeom prst="roundRect">
            <a:avLst>
              <a:gd name="adj" fmla="val 20311"/>
            </a:avLst>
          </a:prstGeom>
          <a:solidFill>
            <a:srgbClr val="0A081B"/>
          </a:solidFill>
          <a:ln w="22860">
            <a:solidFill>
              <a:srgbClr val="16FFBB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51533" y="4553188"/>
            <a:ext cx="2573893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История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551533" y="5013841"/>
            <a:ext cx="3136702" cy="741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Интерактивные временные шкалы.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10174248" y="4298752"/>
            <a:ext cx="3645575" cy="1710809"/>
          </a:xfrm>
          <a:prstGeom prst="roundRect">
            <a:avLst>
              <a:gd name="adj" fmla="val 20311"/>
            </a:avLst>
          </a:prstGeom>
          <a:solidFill>
            <a:srgbClr val="0A081B"/>
          </a:solidFill>
          <a:ln w="22860">
            <a:solidFill>
              <a:srgbClr val="29DDDA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428684" y="4553188"/>
            <a:ext cx="2573893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Математик</a:t>
            </a:r>
            <a:r>
              <a:rPr lang="en-US" sz="2000" b="1" dirty="0">
                <a:solidFill>
                  <a:srgbClr val="E0E4E6"/>
                </a:solidFill>
                <a:latin typeface="Spline Sans Bold" pitchFamily="34" charset="0"/>
                <a:ea typeface="Spline Sans Bold" pitchFamily="34" charset="-122"/>
                <a:cs typeface="Spline Sans Bold" pitchFamily="34" charset="-120"/>
              </a:rPr>
              <a:t>а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10428684" y="5013841"/>
            <a:ext cx="3136702" cy="370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Головоломки и задачи.</a:t>
            </a:r>
            <a:endParaRPr lang="en-US" sz="1800" dirty="0"/>
          </a:p>
        </p:txBody>
      </p:sp>
      <p:sp>
        <p:nvSpPr>
          <p:cNvPr id="11" name="Shape 8"/>
          <p:cNvSpPr/>
          <p:nvPr/>
        </p:nvSpPr>
        <p:spPr>
          <a:xfrm>
            <a:off x="6297216" y="6314672"/>
            <a:ext cx="7522607" cy="1340168"/>
          </a:xfrm>
          <a:prstGeom prst="roundRect">
            <a:avLst>
              <a:gd name="adj" fmla="val 25929"/>
            </a:avLst>
          </a:prstGeom>
          <a:solidFill>
            <a:srgbClr val="0A081B"/>
          </a:solidFill>
          <a:ln w="22860">
            <a:solidFill>
              <a:srgbClr val="37A7E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51533" y="6495574"/>
            <a:ext cx="2573893" cy="32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 err="1" smtClean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Литератур</a:t>
            </a:r>
            <a:r>
              <a:rPr lang="ru-RU" sz="2000" b="1" dirty="0">
                <a:solidFill>
                  <a:srgbClr val="E0E4E6"/>
                </a:solidFill>
                <a:latin typeface="Times New Roman" panose="02020603050405020304" pitchFamily="18" charset="0"/>
                <a:ea typeface="Spline Sans Bold" pitchFamily="34" charset="-122"/>
                <a:cs typeface="Times New Roman" panose="02020603050405020304" pitchFamily="18" charset="0"/>
              </a:rPr>
              <a:t>а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6551533" y="6956227"/>
            <a:ext cx="7013734" cy="370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Визуализация сюжетов.</a:t>
            </a:r>
            <a:endParaRPr lang="en-US" sz="1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5301" y="7681904"/>
            <a:ext cx="1865099" cy="487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491</Words>
  <Application>Microsoft Office PowerPoint</Application>
  <PresentationFormat>Произвольный</PresentationFormat>
  <Paragraphs>99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Spline Sans Bold</vt:lpstr>
      <vt:lpstr>Arial</vt:lpstr>
      <vt:lpstr>Barlow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Технодом</cp:lastModifiedBy>
  <cp:revision>8</cp:revision>
  <cp:lastPrinted>2025-02-17T18:34:36Z</cp:lastPrinted>
  <dcterms:created xsi:type="dcterms:W3CDTF">2025-02-17T16:59:54Z</dcterms:created>
  <dcterms:modified xsi:type="dcterms:W3CDTF">2025-02-18T08:01:39Z</dcterms:modified>
</cp:coreProperties>
</file>