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Nunito Semi Bold" panose="020B0604020202020204" charset="-52"/>
      <p:regular r:id="rId19"/>
    </p:embeddedFont>
    <p:embeddedFont>
      <p:font typeface="PT Sans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631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-11-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ordwall.net/resource/74659542" TargetMode="External"/><Relationship Id="rId5" Type="http://schemas.openxmlformats.org/officeDocument/2006/relationships/image" Target="../media/image-11-4.svg"/><Relationship Id="rId4" Type="http://schemas.openxmlformats.org/officeDocument/2006/relationships/image" Target="../media/image-11-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-12-6.svg"/><Relationship Id="rId12" Type="http://schemas.openxmlformats.org/officeDocument/2006/relationships/image" Target="../media/image-12-1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-12-3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-12-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-6-8.svg"/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-6-6.svg"/><Relationship Id="rId5" Type="http://schemas.openxmlformats.org/officeDocument/2006/relationships/image" Target="../media/image-6-4.svg"/><Relationship Id="rId4" Type="http://schemas.openxmlformats.org/officeDocument/2006/relationships/image" Target="../media/image-6-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radio-waves/latest/radio-waves_en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7494" y="2050234"/>
            <a:ext cx="7981812" cy="1847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Электромагниттік толқындардың жұтылуы мен шығарылуы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5028128"/>
            <a:ext cx="74685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11-сынып. Физика сабағы. Толқындық қозғалыс бөлімі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7473"/>
            <a:ext cx="8170545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Тақырыпты бекіту және зерттеу (Жалғасы)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164901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Бүгінгі сабағымызды тереңірек түсіну үшін тағы да бірнеше белсенді әдістерді қолданамыз: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37724" y="2219682"/>
            <a:ext cx="6372701" cy="2699028"/>
          </a:xfrm>
          <a:prstGeom prst="roundRect">
            <a:avLst>
              <a:gd name="adj" fmla="val 11641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70015" y="2451973"/>
            <a:ext cx="259949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«Кестені толтыр» әдісі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70015" y="2885599"/>
            <a:ext cx="590811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Электромагниттік толқын түрлерінің (радио, инфрақызыл, жарық, ультракүлгін, рентген, гамма) қолданылуын, қауіптілігін және жұтылу/шығарылу ерекшеліктерін сипаттаңыз.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70015" y="4221600"/>
            <a:ext cx="590811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Тапсырма:</a:t>
            </a: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Кестені толтырыңыз.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9856" y="2219682"/>
            <a:ext cx="6372820" cy="2699028"/>
          </a:xfrm>
          <a:prstGeom prst="roundRect">
            <a:avLst>
              <a:gd name="adj" fmla="val 11641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652147" y="2451973"/>
            <a:ext cx="325624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«Салыстыр – дәлелде» әдісі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52147" y="2885599"/>
            <a:ext cx="590823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Өткен тақырыпта қарастырылған 4 топтық тапсырмалар бойынша (күн панелі, микротолқынды пеш, радио антенна, қыздыру шамы) әрқайсысының ЭМ толқындарды қалай қолданатынына 3 дәлел келтіріп, сызба арқылы көрсетіңіз.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652147" y="4351377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Топтық жұмыс:</a:t>
            </a: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Әр топ өз тұжырымдарын қорғайды.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37724" y="5128141"/>
            <a:ext cx="6372701" cy="2363986"/>
          </a:xfrm>
          <a:prstGeom prst="roundRect">
            <a:avLst>
              <a:gd name="adj" fmla="val 13291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70015" y="5360432"/>
            <a:ext cx="420135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Құндылыққа негізделген тапсырма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70015" y="5794058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«Электр энергиясын үнемдеу арқылы табиғатқа қалай көмектесеміз?» деген сұраққа 3 сөйлеммен жауап беріңіз.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70015" y="6589752"/>
            <a:ext cx="590811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Пікірталас:</a:t>
            </a: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Жауаптарыңызды сыныптастарыңызбен бөлісіңіз.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9856" y="5128141"/>
            <a:ext cx="6372820" cy="2363986"/>
          </a:xfrm>
          <a:prstGeom prst="roundRect">
            <a:avLst>
              <a:gd name="adj" fmla="val 13291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652147" y="5360432"/>
            <a:ext cx="49463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Функционалдық сауаттылық тапсырмасы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652147" y="5794058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«ЭМ толқындардың денсаулыққа әсерін азайту үшін қандай қауіпсіздік шаралары қажет?» тақырыбында шағын жоба (2 ұсыныс пен 1 дәлел) дайындаңыз.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52147" y="6924794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Жоба ұсынысы:</a:t>
            </a: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Қауіпсіздік ережелерінің маңызын көрсетіңіз.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62764"/>
            <a:ext cx="587275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Сабақтың қорытындысы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19753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Бүгінгі сабағымызды бекіту және білімдерімізді қорытындылау үшін келесі әдістерді қолданамыз: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724" y="2794397"/>
            <a:ext cx="209431" cy="209431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37724" y="3101221"/>
            <a:ext cx="4178618" cy="2286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6" name="Text 3"/>
          <p:cNvSpPr/>
          <p:nvPr/>
        </p:nvSpPr>
        <p:spPr>
          <a:xfrm>
            <a:off x="837724" y="3251597"/>
            <a:ext cx="251495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«Серпілген доп» әдісі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7723" y="3590091"/>
            <a:ext cx="417861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Мұғалім доп лақтырып, электромагниттік толқындар туралы сұрақтар қояды: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37724" y="4480917"/>
            <a:ext cx="41786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 деген не?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37724" y="4889182"/>
            <a:ext cx="41786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Қайда қолданылады?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37724" y="5297448"/>
            <a:ext cx="41786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 startAt="3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Қандай қасиеттері бар?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37724" y="5705713"/>
            <a:ext cx="41786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 startAt="4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Энергия қалай беріледі?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37724" y="6113978"/>
            <a:ext cx="41786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 startAt="5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толқынның пайда болу көзі қандай?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37724" y="6574631"/>
            <a:ext cx="41786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Оқушылар сұрақтарға жауап береді.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772" y="2794397"/>
            <a:ext cx="209431" cy="209431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5225772" y="3101221"/>
            <a:ext cx="4178737" cy="22860"/>
          </a:xfrm>
          <a:prstGeom prst="rect">
            <a:avLst/>
          </a:prstGeom>
          <a:solidFill>
            <a:srgbClr val="018CE1"/>
          </a:solidFill>
          <a:ln/>
        </p:spPr>
      </p:sp>
      <p:sp>
        <p:nvSpPr>
          <p:cNvPr id="16" name="Text 12"/>
          <p:cNvSpPr/>
          <p:nvPr/>
        </p:nvSpPr>
        <p:spPr>
          <a:xfrm>
            <a:off x="5225772" y="3251597"/>
            <a:ext cx="388012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«Wordwall» онлайн викторинасы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5225772" y="3685223"/>
            <a:ext cx="4178737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толқындардың жұтылуы мен шығарылуына, сондай-ақ толқын ұзындығы мен жиілігі арасындағы байланысқа қатысты қысқа тест тапсырамыз.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254266" y="5650388"/>
            <a:ext cx="417873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u="sng" dirty="0">
                <a:solidFill>
                  <a:srgbClr val="2D4DF2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Wordwall Online Quiz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3940" y="2794397"/>
            <a:ext cx="209431" cy="209431"/>
          </a:xfrm>
          <a:prstGeom prst="rect">
            <a:avLst/>
          </a:prstGeom>
        </p:spPr>
      </p:pic>
      <p:sp>
        <p:nvSpPr>
          <p:cNvPr id="20" name="Shape 15"/>
          <p:cNvSpPr/>
          <p:nvPr/>
        </p:nvSpPr>
        <p:spPr>
          <a:xfrm>
            <a:off x="9613940" y="3101221"/>
            <a:ext cx="4178737" cy="22860"/>
          </a:xfrm>
          <a:prstGeom prst="rect">
            <a:avLst/>
          </a:prstGeom>
          <a:solidFill>
            <a:srgbClr val="DA33BF"/>
          </a:solidFill>
          <a:ln/>
        </p:spPr>
      </p:sp>
      <p:sp>
        <p:nvSpPr>
          <p:cNvPr id="21" name="Text 16"/>
          <p:cNvSpPr/>
          <p:nvPr/>
        </p:nvSpPr>
        <p:spPr>
          <a:xfrm>
            <a:off x="9613940" y="3251597"/>
            <a:ext cx="301299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«Менің жаңалығым» әдісі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9613940" y="3685223"/>
            <a:ext cx="4178737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Әр оқушы бүгінгі сабақтан алған бір жаңалығын немесе ерекше есте қалған ақпаратын бір сөйлеммен бөліседі.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7838" y="548521"/>
            <a:ext cx="4474845" cy="469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Сабақтың қорытындысы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388037" y="1956911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Негізгі түсінік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7838" y="2369820"/>
            <a:ext cx="3937040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толқындар тербелмелі зарядтардан пайда болып, кеңістікте таралады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82" y="1416725"/>
            <a:ext cx="4562118" cy="456211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6826" y="2419350"/>
            <a:ext cx="298371" cy="29837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403" y="1956911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Спектр түрлері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895403" y="2369820"/>
            <a:ext cx="3937159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Радиотолқыннан гамма сәулелеріне дейін әртүрлі қасиеттері бар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082" y="1416725"/>
            <a:ext cx="4562118" cy="456211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4965" y="2419350"/>
            <a:ext cx="298371" cy="29837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403" y="4387572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Энергия алмасуы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895403" y="4800481"/>
            <a:ext cx="3937159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Жұтылу және шығарылу процестері арқылы энергия түрленеді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4082" y="1416725"/>
            <a:ext cx="4562118" cy="456211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94965" y="4677489"/>
            <a:ext cx="298371" cy="29837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388037" y="4387572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Жауапкершілік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7838" y="4800481"/>
            <a:ext cx="3937040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Энергияны үнемдеу және қауіпсіз қолдану – әрқайсымыздың міндетіміз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082" y="1416725"/>
            <a:ext cx="4562118" cy="456211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36826" y="4677489"/>
            <a:ext cx="298371" cy="298371"/>
          </a:xfrm>
          <a:prstGeom prst="rect">
            <a:avLst/>
          </a:prstGeom>
        </p:spPr>
      </p:pic>
      <p:sp>
        <p:nvSpPr>
          <p:cNvPr id="19" name="Shape 9"/>
          <p:cNvSpPr/>
          <p:nvPr/>
        </p:nvSpPr>
        <p:spPr>
          <a:xfrm>
            <a:off x="797838" y="6302795"/>
            <a:ext cx="13034724" cy="32504"/>
          </a:xfrm>
          <a:prstGeom prst="rect">
            <a:avLst/>
          </a:prstGeom>
          <a:solidFill>
            <a:srgbClr val="00002E">
              <a:alpha val="50000"/>
            </a:srgbClr>
          </a:solidFill>
          <a:ln/>
        </p:spPr>
      </p:sp>
      <p:sp>
        <p:nvSpPr>
          <p:cNvPr id="20" name="Text 10"/>
          <p:cNvSpPr/>
          <p:nvPr/>
        </p:nvSpPr>
        <p:spPr>
          <a:xfrm>
            <a:off x="797838" y="66344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97838" y="7285553"/>
            <a:ext cx="1303472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ChatGPT немесе Google Gemini AI құралдарын пайдаланып </a:t>
            </a:r>
            <a:r>
              <a:rPr lang="en-US" sz="1600" dirty="0">
                <a:solidFill>
                  <a:srgbClr val="FFFFFF"/>
                </a:solidFill>
                <a:highlight>
                  <a:srgbClr val="DA33BF"/>
                </a:highlight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«Электромагниттік толқындардың болашағы: 5G және ғарыш байланысы»</a:t>
            </a:r>
            <a:r>
              <a:rPr lang="en-US" sz="16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тақырыбында 100-120 сөзден тұратын қысқа зерттеу жүргізіңіз. Технологиялардың даму перспективаларын және қолданыс аясын талдаңыз.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7123" y="548045"/>
            <a:ext cx="5720953" cy="468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Сабақтың мақсаты мен маңызы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7123" y="1514951"/>
            <a:ext cx="2344698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Оқу мақсаты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7123" y="2007156"/>
            <a:ext cx="6274951" cy="95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Электромагниттік толқындардың пайда болу шарттары мен қасиеттерін зерделеу. Оқушылар ЭМ толқындардың жұтылуы мен шығарылу процестерін түсініп, олардың практикалық қолданысын талдай алады.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93768" y="3807440"/>
            <a:ext cx="2344698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Құндылықтар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7122" y="4431848"/>
            <a:ext cx="6274951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highlight>
                  <a:srgbClr val="2D4DF2"/>
                </a:highlight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Әділдік пен жауапкершілік</a:t>
            </a: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– біртұтас ұғым! Энергияны тиімді пайдалану және табиғатқа жауапкершілікпен қарау.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946" y="1539954"/>
            <a:ext cx="6274951" cy="62749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03108"/>
            <a:ext cx="6526292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6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Электр мен жарықтың байланысы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14863" y="3073837"/>
            <a:ext cx="4178618" cy="2406015"/>
          </a:xfrm>
          <a:prstGeom prst="roundRect">
            <a:avLst>
              <a:gd name="adj" fmla="val 13058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70015" y="3146941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2D4DF2"/>
          </a:solidFill>
          <a:ln/>
        </p:spPr>
      </p:sp>
      <p:sp>
        <p:nvSpPr>
          <p:cNvPr id="6" name="Text 3"/>
          <p:cNvSpPr/>
          <p:nvPr/>
        </p:nvSpPr>
        <p:spPr>
          <a:xfrm>
            <a:off x="1070015" y="398466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Электр энергиясы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70015" y="4418290"/>
            <a:ext cx="371403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Тербелмелі электр заряды электромагниттік өрістерді тудырады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25772" y="3073836"/>
            <a:ext cx="4178737" cy="2406015"/>
          </a:xfrm>
          <a:prstGeom prst="roundRect">
            <a:avLst>
              <a:gd name="adj" fmla="val 13058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8063" y="3146941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018CE1"/>
          </a:solidFill>
          <a:ln/>
        </p:spPr>
      </p:sp>
      <p:sp>
        <p:nvSpPr>
          <p:cNvPr id="11" name="Text 7"/>
          <p:cNvSpPr/>
          <p:nvPr/>
        </p:nvSpPr>
        <p:spPr>
          <a:xfrm>
            <a:off x="5458063" y="3984665"/>
            <a:ext cx="254079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Толқындық қозғалыс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58063" y="4418290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Ауыспалы өрістер кеңістікте таралып, толқын түзеді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36800" y="3073835"/>
            <a:ext cx="4178737" cy="2406015"/>
          </a:xfrm>
          <a:prstGeom prst="roundRect">
            <a:avLst>
              <a:gd name="adj" fmla="val 13058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46231" y="3146941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DA33BF"/>
          </a:solidFill>
          <a:ln/>
        </p:spPr>
      </p:sp>
      <p:sp>
        <p:nvSpPr>
          <p:cNvPr id="16" name="Text 11"/>
          <p:cNvSpPr/>
          <p:nvPr/>
        </p:nvSpPr>
        <p:spPr>
          <a:xfrm>
            <a:off x="9846231" y="398466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Жарық энергиясы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46231" y="4418290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 ретінде жарық біздің көзімізбен қабылданады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837724" y="5556290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 мен жарық арасындағы байланыс – бұл электромагниттік табиғаттың негізі. Әрбір құбылыс энергияның бір түрінен екіншісіне өту процесін көрсетеді.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32140"/>
            <a:ext cx="7111365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ЭМ толқынның пайда болу шарттары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738908"/>
            <a:ext cx="1047274" cy="15225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94428" y="194833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Тербелмелі заряд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094428" y="2381964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 заряды тербелмелі қозғалыс жасайды (антеннада, генераторда)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3261479"/>
            <a:ext cx="1047274" cy="125670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94428" y="3470910"/>
            <a:ext cx="267723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Ауыспалы электр өрісі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094428" y="3904536"/>
            <a:ext cx="621184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Заряд қозғалысынан уақытта өзгеретін электр өрісі пайда болады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4" y="4518184"/>
            <a:ext cx="1047274" cy="12567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94428" y="4727615"/>
            <a:ext cx="269890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Ауыспалы магнит өрісі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094428" y="5161240"/>
            <a:ext cx="621184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Өзгермелі электр өрісі өзімен бірге магнит өрісін тудырады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724" y="5774888"/>
            <a:ext cx="1047274" cy="152257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94428" y="598431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ЭМ толқын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2094428" y="6417945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Өзара байланысты өрістер кеңістікте жарық жылдамдығымен таралады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1376" y="365284"/>
            <a:ext cx="5468898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ЭМ толқындардың жұтылуы мен шығарылуы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868872" y="1009769"/>
            <a:ext cx="1875472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Энергия жұтылуы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54" y="1576030"/>
            <a:ext cx="4746308" cy="47463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3892" y="6548020"/>
            <a:ext cx="662178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Күн панельдері:</a:t>
            </a:r>
            <a:r>
              <a:rPr lang="en-US" sz="14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жарық энергиясын электр энергиясына айналдырады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83892" y="6901754"/>
            <a:ext cx="662178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Микротолқынды пеш:</a:t>
            </a:r>
            <a:r>
              <a:rPr lang="en-US" sz="14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су молекулалары микротолқындарды жұтып, қызады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83892" y="7255909"/>
            <a:ext cx="662178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Өсімдіктер:</a:t>
            </a:r>
            <a:r>
              <a:rPr lang="en-US" sz="14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фотосинтез үшін жарық энергиясын сіңіреді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037970" y="1009769"/>
            <a:ext cx="1889165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Энергия шығарылуы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399" y="1576030"/>
            <a:ext cx="4746308" cy="474630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008620" y="6548019"/>
            <a:ext cx="662178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Радио антенна:</a:t>
            </a:r>
            <a:r>
              <a:rPr lang="en-US" sz="14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электр тербелістерін ЭМ толқынға айналдырады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008620" y="6901753"/>
            <a:ext cx="662178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Қыздыру шамы:</a:t>
            </a:r>
            <a:r>
              <a:rPr lang="en-US" sz="14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электр энергиясын жарық пен жылуға түрлендіреді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008620" y="7255487"/>
            <a:ext cx="662178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Мобильді телефон:</a:t>
            </a:r>
            <a:r>
              <a:rPr lang="en-US" sz="14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дыбыстық сигналдарды радиотолқынға түрлендіріп жібереді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383892" y="7734165"/>
            <a:ext cx="13567648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Жұтылу және шығарылу процестері энергияның бір түрден екіншіге өту заңдылықтарына негізделген.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6410" y="554355"/>
            <a:ext cx="7188398" cy="474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36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Практикалық қолданыс: топтық талдау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06410" y="1431965"/>
            <a:ext cx="6407944" cy="3022759"/>
          </a:xfrm>
          <a:prstGeom prst="roundRect">
            <a:avLst>
              <a:gd name="adj" fmla="val 10005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9270" y="1454825"/>
            <a:ext cx="6362224" cy="604838"/>
          </a:xfrm>
          <a:prstGeom prst="roundRect">
            <a:avLst>
              <a:gd name="adj" fmla="val 45466"/>
            </a:avLst>
          </a:prstGeom>
          <a:solidFill>
            <a:srgbClr val="F3F3F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9173" y="1594485"/>
            <a:ext cx="302419" cy="30241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30843" y="2261235"/>
            <a:ext cx="237196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Күн панелі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0843" y="2678668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энергия жұтылуы: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30843" y="3122057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Фотоэлементтер жарық квантарын жұтады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0843" y="3514963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Электрондар энергия алып еркін қозғалады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0843" y="3907869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 тогы пайда болып, қолданыс үшін сақталады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415927" y="1431965"/>
            <a:ext cx="6408063" cy="3022759"/>
          </a:xfrm>
          <a:prstGeom prst="roundRect">
            <a:avLst>
              <a:gd name="adj" fmla="val 10005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438787" y="1454825"/>
            <a:ext cx="6362343" cy="604838"/>
          </a:xfrm>
          <a:prstGeom prst="roundRect">
            <a:avLst>
              <a:gd name="adj" fmla="val 45466"/>
            </a:avLst>
          </a:prstGeom>
          <a:solidFill>
            <a:srgbClr val="F3F3FF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8689" y="1594485"/>
            <a:ext cx="302419" cy="302419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640360" y="2261235"/>
            <a:ext cx="2437686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Микротолқынды пеш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640360" y="2678668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 шығару: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640360" y="3122057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Магнетрон микротолқындар генерациялайды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640360" y="3514963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Толқындар тағамдағы су молекулаларын тербелтеді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640360" y="3907869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Үйкеліс күші жылу энергиясын тудырады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806410" y="4656296"/>
            <a:ext cx="6407944" cy="3022759"/>
          </a:xfrm>
          <a:prstGeom prst="roundRect">
            <a:avLst>
              <a:gd name="adj" fmla="val 10005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20" name="Shape 16"/>
          <p:cNvSpPr/>
          <p:nvPr/>
        </p:nvSpPr>
        <p:spPr>
          <a:xfrm>
            <a:off x="829270" y="4679156"/>
            <a:ext cx="6362224" cy="604838"/>
          </a:xfrm>
          <a:prstGeom prst="roundRect">
            <a:avLst>
              <a:gd name="adj" fmla="val 45466"/>
            </a:avLst>
          </a:prstGeom>
          <a:solidFill>
            <a:srgbClr val="F3F3FF"/>
          </a:solidFill>
          <a:ln/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9173" y="4818817"/>
            <a:ext cx="302419" cy="302419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1030843" y="5485567"/>
            <a:ext cx="237196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Радио антенна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1030843" y="5903000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тербеліс көзі: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1030843" y="6346388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Генератор ауыспалы ток тудырады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1030843" y="6739295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Антеннада зарядтар тербеліс жасайды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1030843" y="7132201"/>
            <a:ext cx="595907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толқындар кеңістікке таралады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2"/>
          <p:cNvSpPr/>
          <p:nvPr/>
        </p:nvSpPr>
        <p:spPr>
          <a:xfrm>
            <a:off x="7415927" y="4656296"/>
            <a:ext cx="6408063" cy="3022759"/>
          </a:xfrm>
          <a:prstGeom prst="roundRect">
            <a:avLst>
              <a:gd name="adj" fmla="val 10005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7438787" y="4679156"/>
            <a:ext cx="6362343" cy="604838"/>
          </a:xfrm>
          <a:prstGeom prst="roundRect">
            <a:avLst>
              <a:gd name="adj" fmla="val 45466"/>
            </a:avLst>
          </a:prstGeom>
          <a:solidFill>
            <a:srgbClr val="F3F3FF"/>
          </a:solidFill>
          <a:ln/>
        </p:spPr>
      </p:sp>
      <p:pic>
        <p:nvPicPr>
          <p:cNvPr id="29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68689" y="4818817"/>
            <a:ext cx="302419" cy="302419"/>
          </a:xfrm>
          <a:prstGeom prst="rect">
            <a:avLst/>
          </a:prstGeom>
        </p:spPr>
      </p:pic>
      <p:sp>
        <p:nvSpPr>
          <p:cNvPr id="30" name="Text 24"/>
          <p:cNvSpPr/>
          <p:nvPr/>
        </p:nvSpPr>
        <p:spPr>
          <a:xfrm>
            <a:off x="7640360" y="5485567"/>
            <a:ext cx="237196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Қыздыру шамы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7640360" y="5903000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Энергия түрленуі: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6"/>
          <p:cNvSpPr/>
          <p:nvPr/>
        </p:nvSpPr>
        <p:spPr>
          <a:xfrm>
            <a:off x="7640360" y="6346388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 тогы қыздырғыш элементтен өтеді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7"/>
          <p:cNvSpPr/>
          <p:nvPr/>
        </p:nvSpPr>
        <p:spPr>
          <a:xfrm>
            <a:off x="7640360" y="6739295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Жоғары температура инфрақызыл сәулелер шығарады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8"/>
          <p:cNvSpPr/>
          <p:nvPr/>
        </p:nvSpPr>
        <p:spPr>
          <a:xfrm>
            <a:off x="7640360" y="7132201"/>
            <a:ext cx="595919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Жылулық энергия айналадағы заттарға беріледі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312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954" y="3264813"/>
            <a:ext cx="6757868" cy="457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Энергия үнемдеу және жауапкершілік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77954" y="4014073"/>
            <a:ext cx="13074491" cy="1137642"/>
          </a:xfrm>
          <a:prstGeom prst="roundRect">
            <a:avLst>
              <a:gd name="adj" fmla="val 25646"/>
            </a:avLst>
          </a:prstGeom>
          <a:solidFill>
            <a:srgbClr val="B7C2FB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83" y="4307919"/>
            <a:ext cx="243126" cy="19442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09938" y="4257080"/>
            <a:ext cx="12248078" cy="622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b="1" dirty="0">
                <a:solidFill>
                  <a:srgbClr val="2D4DF2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Әділдік пен жауапкершілік принципі: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Біз табиғат ресурстарын тиімді пайдалануға және келер ұрпаққа таза қоршаған орта қалдыруға міндеттіміз.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34828" y="5361443"/>
            <a:ext cx="437555" cy="437555"/>
          </a:xfrm>
          <a:prstGeom prst="roundRect">
            <a:avLst>
              <a:gd name="adj" fmla="val 66681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1093946" y="5446216"/>
            <a:ext cx="3440192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Қоршаған ортаға әсерді азайту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93946" y="5807988"/>
            <a:ext cx="3564017" cy="1556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 энергиясын үнемдеу арқылы электр станцияларының шығарындылары азаяды, көмірқышқыл газының эмиссиясы төмендейді және ауа тазалығы жақсарады.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389179" y="5352068"/>
            <a:ext cx="437555" cy="437555"/>
          </a:xfrm>
          <a:prstGeom prst="roundRect">
            <a:avLst>
              <a:gd name="adj" fmla="val 66681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849064" y="5437227"/>
            <a:ext cx="3017282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Табиғи ресурстарды сақтау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849064" y="5839897"/>
            <a:ext cx="3564136" cy="1244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Аз энергия тұтыну – бұл отынның аз жануы, су ресурстарының үнемделуі және табиғи байлықтардың келер ұрпаққа жеткілікті болуы.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56326" y="5370433"/>
            <a:ext cx="437555" cy="437555"/>
          </a:xfrm>
          <a:prstGeom prst="roundRect">
            <a:avLst>
              <a:gd name="adj" fmla="val 66681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0288310" y="5437227"/>
            <a:ext cx="3294936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Жеке жауапкершілік пен үлес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0288310" y="5839897"/>
            <a:ext cx="3564136" cy="1556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Әрбір адамның қарапайым әрекеттері – шамды өшіру, қажетсіз құрылғыларды ажырату, жаңартылатын энергия көздерін қолдану – жалпы үлкен өзгерістерге әкеледі.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8391" y="315754"/>
            <a:ext cx="2696408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54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Ұйымдастыру кезеңі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58391" y="882015"/>
            <a:ext cx="13713619" cy="183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Сабақты бастамас бұрын, «Көршіңе айт» әдісі арқылы белсенділік танытып, жаңа тақырыпқа көшейік.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58391" y="1194197"/>
            <a:ext cx="13713619" cy="1090017"/>
          </a:xfrm>
          <a:prstGeom prst="roundRect">
            <a:avLst>
              <a:gd name="adj" fmla="val 15770"/>
            </a:avLst>
          </a:prstGeom>
          <a:solidFill>
            <a:srgbClr val="B7C2FB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29" y="1348145"/>
            <a:ext cx="202168" cy="16168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89635" y="1337310"/>
            <a:ext cx="1617821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Пікірталас сұрағы: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89635" y="1654016"/>
            <a:ext cx="13167836" cy="183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«Электр мен жарық арасында қандай байланыс бар деп ойлайсың?»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89635" y="1940481"/>
            <a:ext cx="13167836" cy="183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Өз ойларыңды көршілеріңмен бөлісіп, пікірлесіңдер.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1" y="2413040"/>
            <a:ext cx="9167932" cy="55006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312" y="538520"/>
            <a:ext cx="5684520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Тақырыпты бекіту және зерттеу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3312" y="1390888"/>
            <a:ext cx="13063776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Бүгінгі сабағымызды тереңірек түсіну үшін екі белсенді әдісті қолданамыз: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03770" y="1924526"/>
            <a:ext cx="22860" cy="5767149"/>
          </a:xfrm>
          <a:prstGeom prst="roundRect">
            <a:avLst>
              <a:gd name="adj" fmla="val 1285152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530280" y="2133362"/>
            <a:ext cx="587454" cy="22860"/>
          </a:xfrm>
          <a:prstGeom prst="roundRect">
            <a:avLst>
              <a:gd name="adj" fmla="val 1285152"/>
            </a:avLst>
          </a:prstGeom>
          <a:solidFill>
            <a:srgbClr val="2D4DF2"/>
          </a:solidFill>
          <a:ln/>
        </p:spPr>
      </p:sp>
      <p:sp>
        <p:nvSpPr>
          <p:cNvPr id="6" name="Shape 4"/>
          <p:cNvSpPr/>
          <p:nvPr/>
        </p:nvSpPr>
        <p:spPr>
          <a:xfrm>
            <a:off x="7094875" y="1924526"/>
            <a:ext cx="440650" cy="440650"/>
          </a:xfrm>
          <a:prstGeom prst="roundRect">
            <a:avLst>
              <a:gd name="adj" fmla="val 66671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76909" y="1972032"/>
            <a:ext cx="27646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517821" y="1961198"/>
            <a:ext cx="2818209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«Суретті болжа» әдісі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83312" y="2424113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Келесі суреттерге қарап, ортақ құбылысты анықтаңыз: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3312" y="2854881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Антенна:</a:t>
            </a: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радиосигналдарды қабылдау мен жіберу.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83312" y="3236714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Шам:</a:t>
            </a: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электр энергиясын жарыққа айналдыру.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83312" y="3618548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Күн:</a:t>
            </a: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 табиғи жарық пен жылу көзі.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3312" y="4049316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Талқылау сұрақтары: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83312" y="4480084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Бұл құбылыстарда не ортақ?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83312" y="4861917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Энергия қалай тарайды?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83312" y="5243751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 startAt="3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 қай кезде пайда болады?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512665" y="3308271"/>
            <a:ext cx="587454" cy="22860"/>
          </a:xfrm>
          <a:prstGeom prst="roundRect">
            <a:avLst>
              <a:gd name="adj" fmla="val 1285152"/>
            </a:avLst>
          </a:prstGeom>
          <a:solidFill>
            <a:srgbClr val="018CE1"/>
          </a:solidFill>
          <a:ln/>
        </p:spPr>
      </p:sp>
      <p:sp>
        <p:nvSpPr>
          <p:cNvPr id="18" name="Shape 16"/>
          <p:cNvSpPr/>
          <p:nvPr/>
        </p:nvSpPr>
        <p:spPr>
          <a:xfrm>
            <a:off x="7094875" y="3099435"/>
            <a:ext cx="440650" cy="440650"/>
          </a:xfrm>
          <a:prstGeom prst="roundRect">
            <a:avLst>
              <a:gd name="adj" fmla="val 66671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176909" y="3146941"/>
            <a:ext cx="27646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294370" y="3136106"/>
            <a:ext cx="3373398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dirty="0">
                <a:solidFill>
                  <a:srgbClr val="00002E"/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«Түсін – Тап – Талда» әдісі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294370" y="3599021"/>
            <a:ext cx="5552718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Электромагниттік толқынның пайда болу шарттарын қарастырамыз: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294370" y="4343162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Тербелмелі заряд.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294370" y="4724995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Ауыспалы электр өрісі.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294370" y="5106829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 startAt="3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Ауыспалы магнит өрісі.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8294370" y="5488662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 startAt="4"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ЭМ толқынның пайда болуы.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8294370" y="5919430"/>
            <a:ext cx="5552718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</a:rPr>
              <a:t>PhET симуляциясы арқылы ЭМ толқынның кеңістікте таралуын визуалды түрде зерттеңіз: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294370" y="6663571"/>
            <a:ext cx="555271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u="sng" dirty="0">
                <a:solidFill>
                  <a:srgbClr val="2D4DF2"/>
                </a:solidFill>
                <a:latin typeface="Times New Roman" panose="02020603050405020304" pitchFamily="18" charset="0"/>
                <a:ea typeface="PT Sans" pitchFamily="34" charset="-122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PhET Radio Waves Simulation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914</Words>
  <Application>Microsoft Office PowerPoint</Application>
  <PresentationFormat>Произвольный</PresentationFormat>
  <Paragraphs>141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Times New Roman</vt:lpstr>
      <vt:lpstr>Calibri</vt:lpstr>
      <vt:lpstr>Arial</vt:lpstr>
      <vt:lpstr>Nunito Semi Bold</vt:lpstr>
      <vt:lpstr>PT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2025-11-02T13:40:25Z</dcterms:created>
  <dcterms:modified xsi:type="dcterms:W3CDTF">2025-11-09T19:08:43Z</dcterms:modified>
</cp:coreProperties>
</file>