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4630400" cy="8229600"/>
  <p:notesSz cx="8229600" cy="14630400"/>
  <p:embeddedFontLst>
    <p:embeddedFont>
      <p:font typeface="Alice" panose="020B0604020202020204" charset="0"/>
      <p:regular r:id="rId17"/>
    </p:embeddedFont>
    <p:embeddedFont>
      <p:font typeface="Lora" pitchFamily="2" charset="-52"/>
      <p:regular r:id="rId18"/>
    </p:embeddedFont>
  </p:embeddedFontLst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6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449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53979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4" name="Text 1"/>
          <p:cNvSpPr/>
          <p:nvPr/>
        </p:nvSpPr>
        <p:spPr>
          <a:xfrm>
            <a:off x="793790" y="1869877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Скаляр және векторлық физикалық шамалар. SI</a:t>
            </a:r>
            <a:endParaRPr lang="en-US" sz="3900" dirty="0"/>
          </a:p>
        </p:txBody>
      </p:sp>
      <p:sp>
        <p:nvSpPr>
          <p:cNvPr id="5" name="Text 2"/>
          <p:cNvSpPr/>
          <p:nvPr/>
        </p:nvSpPr>
        <p:spPr>
          <a:xfrm>
            <a:off x="793790" y="3407688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Физика пәнінің іргетасы болып табылатын физикалық шамаларды зерттеуге арналған сабақ. Бүгін біз скаляр және векторлық шамаларды ажыратып, олардың халықаралық бірліктер жүйесіндегі (SI) орнын анықтаймыз.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790" y="465796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06747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Құндылықтар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793790" y="5327690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Еңбекқорлық</a:t>
            </a: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- физикалық шамаларды түсіну және қолдану арқылы жүйелі жұмыс істеу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6032183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Кәсіби біліктілік</a:t>
            </a: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- физикалық шамаларды дұрыс өлшеу және қолдану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93790" y="6419136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Ұлттық дәстүрге құрмет</a:t>
            </a: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- киіз үй мысалы арқылы ұлттық құндылықтарды ғылыммен байланыстыру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29583"/>
            <a:ext cx="733937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Бағалау критерийлері (10 балл)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446496"/>
            <a:ext cx="13042821" cy="3495199"/>
          </a:xfrm>
          <a:prstGeom prst="roundRect">
            <a:avLst>
              <a:gd name="adj" fmla="val 85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1410" y="2454116"/>
            <a:ext cx="13027581" cy="62543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999887" y="258079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Тапсырма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10122932" y="258079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Ең көп балл</a:t>
            </a:r>
            <a:endParaRPr lang="en-US" sz="2300" dirty="0"/>
          </a:p>
        </p:txBody>
      </p:sp>
      <p:sp>
        <p:nvSpPr>
          <p:cNvPr id="7" name="Shape 5"/>
          <p:cNvSpPr/>
          <p:nvPr/>
        </p:nvSpPr>
        <p:spPr>
          <a:xfrm>
            <a:off x="801410" y="3079552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8" name="Text 6"/>
          <p:cNvSpPr/>
          <p:nvPr/>
        </p:nvSpPr>
        <p:spPr>
          <a:xfrm>
            <a:off x="999887" y="3206234"/>
            <a:ext cx="87187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1. Жедел викторина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10122932" y="3206234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 б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801410" y="3650456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999887" y="3777139"/>
            <a:ext cx="87187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2. «Сорттау карталары» (жұппен)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10122932" y="3777139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 б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801410" y="4221361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4" name="Text 12"/>
          <p:cNvSpPr/>
          <p:nvPr/>
        </p:nvSpPr>
        <p:spPr>
          <a:xfrm>
            <a:off x="999887" y="4348043"/>
            <a:ext cx="87187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3. «Киіз үй» топтық жоба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10122932" y="4348043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 б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801410" y="4792266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7" name="Text 15"/>
          <p:cNvSpPr/>
          <p:nvPr/>
        </p:nvSpPr>
        <p:spPr>
          <a:xfrm>
            <a:off x="999887" y="4918948"/>
            <a:ext cx="87187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4. «SI домино» + Шығу билеті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10122932" y="4918948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 б</a:t>
            </a:r>
            <a:endParaRPr lang="en-US" sz="1550" dirty="0"/>
          </a:p>
        </p:txBody>
      </p:sp>
      <p:sp>
        <p:nvSpPr>
          <p:cNvPr id="19" name="Shape 17"/>
          <p:cNvSpPr/>
          <p:nvPr/>
        </p:nvSpPr>
        <p:spPr>
          <a:xfrm>
            <a:off x="801410" y="5363170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0" name="Text 18"/>
          <p:cNvSpPr/>
          <p:nvPr/>
        </p:nvSpPr>
        <p:spPr>
          <a:xfrm>
            <a:off x="999887" y="5489853"/>
            <a:ext cx="87187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Жалпы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10122932" y="5489853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10 балл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793790" y="616493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Әр оқушы өз жинаған балын есептеп, нәтижесін мұғалімге хабарлайды. Келесі сабаққа дейін барлық жұмыстар тексеріліп, толық кері байланыс беріледі.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26269"/>
            <a:ext cx="4317921" cy="465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Рефлексия «</a:t>
            </a:r>
            <a:r>
              <a:rPr lang="en-US" sz="2900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Бағдаршам</a:t>
            </a:r>
            <a:r>
              <a:rPr lang="en-US" sz="2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»</a:t>
            </a:r>
            <a:endParaRPr lang="en-US" sz="2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389102"/>
            <a:ext cx="372070" cy="37207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1947148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🟢</a:t>
            </a:r>
            <a:r>
              <a:rPr lang="en-US" sz="14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— бәрін түсіндім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793790" y="2268974"/>
            <a:ext cx="4223623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Егер сіз бүгінгі тақырыпты толық түсініп, скаляр мен векторлық шамаларды ажырата алсаңыз және олардың SI бірліктерін білсеңіз, жасыл түсті таңдаңыз.</a:t>
            </a:r>
            <a:endParaRPr lang="en-US" sz="11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388" y="1389102"/>
            <a:ext cx="372070" cy="37207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03388" y="1947148"/>
            <a:ext cx="2102763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🟡</a:t>
            </a:r>
            <a:r>
              <a:rPr lang="en-US" sz="14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— аздап сұрағым бар</a:t>
            </a:r>
            <a:endParaRPr lang="en-US" sz="1450" dirty="0"/>
          </a:p>
        </p:txBody>
      </p:sp>
      <p:sp>
        <p:nvSpPr>
          <p:cNvPr id="8" name="Text 4"/>
          <p:cNvSpPr/>
          <p:nvPr/>
        </p:nvSpPr>
        <p:spPr>
          <a:xfrm>
            <a:off x="5203388" y="2268974"/>
            <a:ext cx="4223623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Егер тақырыптың кейбір бөліктерін түсінсеңіз, бірақ белгілі бір сұрақтарыңыз болса, сары түсті таңдаңыз.</a:t>
            </a:r>
            <a:endParaRPr lang="en-US" sz="11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2987" y="1389102"/>
            <a:ext cx="372070" cy="37207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12987" y="1947148"/>
            <a:ext cx="240923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🔴</a:t>
            </a:r>
            <a:r>
              <a:rPr lang="en-US" sz="14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— қайта түсіндіру қажет</a:t>
            </a:r>
            <a:endParaRPr lang="en-US" sz="1450" dirty="0"/>
          </a:p>
        </p:txBody>
      </p:sp>
      <p:sp>
        <p:nvSpPr>
          <p:cNvPr id="11" name="Text 6"/>
          <p:cNvSpPr/>
          <p:nvPr/>
        </p:nvSpPr>
        <p:spPr>
          <a:xfrm>
            <a:off x="9612987" y="2268974"/>
            <a:ext cx="4223623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Егер тақырыпты түсіну қиындық тудырса және қайта түсіндіру қажет болса, қызыл түсті таңдаңыз.</a:t>
            </a:r>
            <a:endParaRPr lang="en-US" sz="1150" dirty="0"/>
          </a:p>
        </p:txBody>
      </p:sp>
      <p:sp>
        <p:nvSpPr>
          <p:cNvPr id="12" name="Text 7"/>
          <p:cNvSpPr/>
          <p:nvPr/>
        </p:nvSpPr>
        <p:spPr>
          <a:xfrm>
            <a:off x="793790" y="3150751"/>
            <a:ext cx="1304282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1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Бүгін мен білдім... (1 сөйлеммен аяқтаңыз)</a:t>
            </a:r>
            <a:endParaRPr lang="en-US" sz="11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485" y="3556278"/>
            <a:ext cx="8769429" cy="404705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224520" y="3890604"/>
            <a:ext cx="2200964" cy="275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Бүгін мен білдім...</a:t>
            </a:r>
            <a:endParaRPr lang="en-US" sz="1350" dirty="0"/>
          </a:p>
        </p:txBody>
      </p:sp>
      <p:sp>
        <p:nvSpPr>
          <p:cNvPr id="15" name="Text 9"/>
          <p:cNvSpPr/>
          <p:nvPr/>
        </p:nvSpPr>
        <p:spPr>
          <a:xfrm>
            <a:off x="3299531" y="5870707"/>
            <a:ext cx="1477091" cy="5502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Жаңалықтар маңызды</a:t>
            </a:r>
            <a:endParaRPr lang="en-US" sz="1350" dirty="0"/>
          </a:p>
        </p:txBody>
      </p:sp>
      <p:sp>
        <p:nvSpPr>
          <p:cNvPr id="16" name="Text 10"/>
          <p:cNvSpPr/>
          <p:nvPr/>
        </p:nvSpPr>
        <p:spPr>
          <a:xfrm>
            <a:off x="3299531" y="6499204"/>
            <a:ext cx="1477091" cy="4401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Ақпаратты тексеру керек</a:t>
            </a:r>
            <a:endParaRPr lang="en-US" sz="1050" dirty="0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8243" y="5250616"/>
            <a:ext cx="371718" cy="371718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9853512" y="5900053"/>
            <a:ext cx="1477090" cy="5502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Көмек пайдалы</a:t>
            </a:r>
            <a:endParaRPr lang="en-US" sz="1350" dirty="0"/>
          </a:p>
        </p:txBody>
      </p:sp>
      <p:sp>
        <p:nvSpPr>
          <p:cNvPr id="19" name="Text 12"/>
          <p:cNvSpPr/>
          <p:nvPr/>
        </p:nvSpPr>
        <p:spPr>
          <a:xfrm>
            <a:off x="9853512" y="6528551"/>
            <a:ext cx="1477090" cy="4401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Сұраудан қорықпау</a:t>
            </a:r>
            <a:endParaRPr lang="en-US" sz="1050" dirty="0"/>
          </a:p>
        </p:txBody>
      </p:sp>
      <p:pic>
        <p:nvPicPr>
          <p:cNvPr id="20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2006" y="5253979"/>
            <a:ext cx="371718" cy="371718"/>
          </a:xfrm>
          <a:prstGeom prst="rect">
            <a:avLst/>
          </a:prstGeom>
        </p:spPr>
      </p:pic>
      <p:sp>
        <p:nvSpPr>
          <p:cNvPr id="21" name="Text 13"/>
          <p:cNvSpPr/>
          <p:nvPr/>
        </p:nvSpPr>
        <p:spPr>
          <a:xfrm>
            <a:off x="5480931" y="6321293"/>
            <a:ext cx="1477091" cy="275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Уақыт қадірлі</a:t>
            </a:r>
            <a:endParaRPr lang="en-US" sz="1350" dirty="0"/>
          </a:p>
        </p:txBody>
      </p:sp>
      <p:sp>
        <p:nvSpPr>
          <p:cNvPr id="22" name="Text 14"/>
          <p:cNvSpPr/>
          <p:nvPr/>
        </p:nvSpPr>
        <p:spPr>
          <a:xfrm>
            <a:off x="5480931" y="6674670"/>
            <a:ext cx="1477091" cy="4401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Бүгін көп іс тынды</a:t>
            </a:r>
            <a:endParaRPr lang="en-US" sz="1050" dirty="0"/>
          </a:p>
        </p:txBody>
      </p:sp>
      <p:pic>
        <p:nvPicPr>
          <p:cNvPr id="23" name="Image 6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3617" y="5524667"/>
            <a:ext cx="371719" cy="371719"/>
          </a:xfrm>
          <a:prstGeom prst="rect">
            <a:avLst/>
          </a:prstGeom>
        </p:spPr>
      </p:pic>
      <p:sp>
        <p:nvSpPr>
          <p:cNvPr id="24" name="Text 15"/>
          <p:cNvSpPr/>
          <p:nvPr/>
        </p:nvSpPr>
        <p:spPr>
          <a:xfrm>
            <a:off x="7681894" y="6301729"/>
            <a:ext cx="1477091" cy="275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Өзгеріс қажет</a:t>
            </a:r>
            <a:endParaRPr lang="en-US" sz="1350" dirty="0"/>
          </a:p>
        </p:txBody>
      </p:sp>
      <p:sp>
        <p:nvSpPr>
          <p:cNvPr id="25" name="Text 16"/>
          <p:cNvSpPr/>
          <p:nvPr/>
        </p:nvSpPr>
        <p:spPr>
          <a:xfrm>
            <a:off x="7681894" y="6655106"/>
            <a:ext cx="1477091" cy="4401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Жаңа дағдылар оқылды</a:t>
            </a:r>
            <a:endParaRPr lang="en-US" sz="1050" dirty="0"/>
          </a:p>
        </p:txBody>
      </p:sp>
      <p:pic>
        <p:nvPicPr>
          <p:cNvPr id="26" name="Image 7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5017" y="5505103"/>
            <a:ext cx="371718" cy="37171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56987"/>
            <a:ext cx="4465558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Үй тапсырмасы</a:t>
            </a:r>
            <a:endParaRPr lang="en-US" sz="3500" dirty="0"/>
          </a:p>
        </p:txBody>
      </p:sp>
      <p:sp>
        <p:nvSpPr>
          <p:cNvPr id="3" name="Shape 1"/>
          <p:cNvSpPr/>
          <p:nvPr/>
        </p:nvSpPr>
        <p:spPr>
          <a:xfrm>
            <a:off x="456904" y="1215152"/>
            <a:ext cx="8258551" cy="6088499"/>
          </a:xfrm>
          <a:prstGeom prst="roundRect">
            <a:avLst>
              <a:gd name="adj" fmla="val 1185"/>
            </a:avLst>
          </a:prstGeom>
          <a:solidFill>
            <a:srgbClr val="F0EDE6"/>
          </a:solidFill>
          <a:ln/>
        </p:spPr>
      </p:sp>
      <p:sp>
        <p:nvSpPr>
          <p:cNvPr id="4" name="Shape 2"/>
          <p:cNvSpPr/>
          <p:nvPr/>
        </p:nvSpPr>
        <p:spPr>
          <a:xfrm>
            <a:off x="972383" y="1449912"/>
            <a:ext cx="535781" cy="535781"/>
          </a:xfrm>
          <a:prstGeom prst="roundRect">
            <a:avLst>
              <a:gd name="adj" fmla="val 17064968"/>
            </a:avLst>
          </a:prstGeom>
          <a:solidFill>
            <a:srgbClr val="1B5F39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664" y="1979652"/>
            <a:ext cx="241102" cy="30134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854235" y="1554312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Тапсырма 1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8124" y="2103683"/>
            <a:ext cx="7916109" cy="4709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lvl="0"/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затты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таңда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мысалы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доп,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шәйнек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телефон, рюкзак).</a:t>
            </a:r>
          </a:p>
          <a:p>
            <a:pPr lvl="0"/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Қалауыңша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</a:t>
            </a:r>
            <a:r>
              <a:rPr lang="ru-K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Lens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атауын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нақтыла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ChatGPT/Gemini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төмендегі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промптты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жолда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K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Промпт</a:t>
            </a:r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K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көшіру</a:t>
            </a:r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b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Төмендегі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тұрмыстық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затқа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физикадан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кемінде</a:t>
            </a:r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скаляр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вектор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мысалын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ұсын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мысал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атауы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K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анықтамасы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неге скаляр/вектор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екені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</a:t>
            </a:r>
            <a:r>
              <a:rPr lang="ru-K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бірлігі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вектор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бағыт</a:t>
            </a:r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K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иектелуі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болсын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Нәтижені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кесте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түрінде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Заттар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1) ___, 2) ___, 3) ___, 4) ___, 5) ___.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Соңында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қысқа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ескертпе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ретінде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«скаляр — тек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сандық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мән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вектор — сан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бағыт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критерийді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қолданып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тексеру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чек-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листін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</a:p>
          <a:p>
            <a:pPr lvl="0"/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ИИ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ұсынған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жауапты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сөзіңмен</a:t>
            </a:r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қысқаша</a:t>
            </a:r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өңде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болса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1–2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мысалды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нақты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өмірмен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байланыстырып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толықтыр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мысалы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кітапқа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әсер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ететін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ауырлық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күші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(вектор)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төменге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бағытталған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»).</a:t>
            </a:r>
          </a:p>
          <a:p>
            <a:pPr lvl="0"/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Нәтижені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бет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кесте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ретінде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рәсімде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(DOCX/PDF)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ИИ-мен </a:t>
            </a:r>
            <a:r>
              <a:rPr lang="ru-K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диалогтың</a:t>
            </a:r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k-K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K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скриншотын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тірке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K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Адал</a:t>
            </a:r>
            <a:r>
              <a:rPr lang="ru-K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Азамат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K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Тапсыру</a:t>
            </a:r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форматы: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бет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кесте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+ 1 скрин (ИИ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атауы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көрсетілсін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«ChatGPT (GPT-5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Thinking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)»/«Google Gemini»).</a:t>
            </a:r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8492" y="1271318"/>
            <a:ext cx="5222225" cy="5222225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8888492" y="6713546"/>
            <a:ext cx="4955619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Тапсырманы келесі сабаққа дейін орындап, электронды форматта немесе қағаз түрінде тапсырыңыз.</a:t>
            </a:r>
            <a:endParaRPr 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49028"/>
            <a:ext cx="518219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Қосымша (A/B деңгей)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765941"/>
            <a:ext cx="6422231" cy="2856190"/>
          </a:xfrm>
          <a:prstGeom prst="roundRect">
            <a:avLst>
              <a:gd name="adj" fmla="val 1042"/>
            </a:avLst>
          </a:prstGeom>
          <a:solidFill>
            <a:srgbClr val="FCFBF8"/>
          </a:solidFill>
          <a:ln w="22860">
            <a:solidFill>
              <a:srgbClr val="D6D3C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16650" y="2788801"/>
            <a:ext cx="6376511" cy="595313"/>
          </a:xfrm>
          <a:prstGeom prst="roundRect">
            <a:avLst>
              <a:gd name="adj" fmla="val 393"/>
            </a:avLst>
          </a:prstGeom>
          <a:solidFill>
            <a:srgbClr val="F0EDE6"/>
          </a:solidFill>
          <a:ln/>
        </p:spPr>
      </p:sp>
      <p:sp>
        <p:nvSpPr>
          <p:cNvPr id="5" name="Text 3"/>
          <p:cNvSpPr/>
          <p:nvPr/>
        </p:nvSpPr>
        <p:spPr>
          <a:xfrm>
            <a:off x="3856077" y="290036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1015008" y="358247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 деңгей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15008" y="4011692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Өндірістен 3 шама таңда, бірлігін және скаляр/вектор екенін дәлелде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1015008" y="4765834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Мысалы: станоктың айналу жиілігі (скаляр), айналу моменті (вектор), металл кесу жылдамдығы (вектор)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414379" y="2765941"/>
            <a:ext cx="6422231" cy="2856190"/>
          </a:xfrm>
          <a:prstGeom prst="roundRect">
            <a:avLst>
              <a:gd name="adj" fmla="val 1042"/>
            </a:avLst>
          </a:prstGeom>
          <a:solidFill>
            <a:srgbClr val="FCFBF8"/>
          </a:solidFill>
          <a:ln w="22860">
            <a:solidFill>
              <a:srgbClr val="D6D3CC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7437239" y="2788801"/>
            <a:ext cx="6376511" cy="595313"/>
          </a:xfrm>
          <a:prstGeom prst="roundRect">
            <a:avLst>
              <a:gd name="adj" fmla="val 393"/>
            </a:avLst>
          </a:prstGeom>
          <a:solidFill>
            <a:srgbClr val="F0EDE6"/>
          </a:solidFill>
          <a:ln/>
        </p:spPr>
      </p:sp>
      <p:sp>
        <p:nvSpPr>
          <p:cNvPr id="11" name="Text 9"/>
          <p:cNvSpPr/>
          <p:nvPr/>
        </p:nvSpPr>
        <p:spPr>
          <a:xfrm>
            <a:off x="10476667" y="290036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2</a:t>
            </a:r>
            <a:endParaRPr lang="en-US" sz="2300" dirty="0"/>
          </a:p>
        </p:txBody>
      </p:sp>
      <p:sp>
        <p:nvSpPr>
          <p:cNvPr id="12" name="Text 10"/>
          <p:cNvSpPr/>
          <p:nvPr/>
        </p:nvSpPr>
        <p:spPr>
          <a:xfrm>
            <a:off x="7635597" y="358247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B деңгей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7635597" y="4011692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 м шығысқа, 4 м солтүстікке орын ауыстыруды сыз; |Δr| = √(3²+4²)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793790" y="584537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Қосымша тапсырмаларды орындау ерікті және қосымша балл алуға мүмкіндік береді. Қызығушылық танытқан оқушылар өз шешімдерін келесі сабақта таныстыра алады.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35079"/>
            <a:ext cx="572500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Жауап кілті (викторина)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1949648"/>
            <a:ext cx="6422231" cy="1550908"/>
          </a:xfrm>
          <a:prstGeom prst="roundRect">
            <a:avLst>
              <a:gd name="adj" fmla="val 7075"/>
            </a:avLst>
          </a:prstGeom>
          <a:solidFill>
            <a:srgbClr val="FCFBF8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1926788"/>
            <a:ext cx="6422231" cy="91440"/>
          </a:xfrm>
          <a:prstGeom prst="roundRect">
            <a:avLst>
              <a:gd name="adj" fmla="val 32558"/>
            </a:avLst>
          </a:prstGeom>
          <a:solidFill>
            <a:srgbClr val="1B5F39"/>
          </a:solidFill>
          <a:ln/>
        </p:spPr>
      </p:sp>
      <p:sp>
        <p:nvSpPr>
          <p:cNvPr id="5" name="Shape 3"/>
          <p:cNvSpPr/>
          <p:nvPr/>
        </p:nvSpPr>
        <p:spPr>
          <a:xfrm>
            <a:off x="3707249" y="1651992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B5F39"/>
          </a:solidFill>
          <a:ln/>
        </p:spPr>
      </p:sp>
      <p:sp>
        <p:nvSpPr>
          <p:cNvPr id="6" name="Text 4"/>
          <p:cNvSpPr/>
          <p:nvPr/>
        </p:nvSpPr>
        <p:spPr>
          <a:xfrm>
            <a:off x="3885843" y="1800820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1</a:t>
            </a: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1015008" y="2445782"/>
            <a:ext cx="597979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B</a:t>
            </a: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1015008" y="2961799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Ұзындықтың SI бірлігі - </a:t>
            </a:r>
            <a:r>
              <a:rPr lang="en-US" dirty="0">
                <a:solidFill>
                  <a:srgbClr val="00674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метр (м)</a:t>
            </a:r>
            <a:endParaRPr lang="en-US" dirty="0"/>
          </a:p>
        </p:txBody>
      </p:sp>
      <p:sp>
        <p:nvSpPr>
          <p:cNvPr id="9" name="Shape 7"/>
          <p:cNvSpPr/>
          <p:nvPr/>
        </p:nvSpPr>
        <p:spPr>
          <a:xfrm>
            <a:off x="7414379" y="1949648"/>
            <a:ext cx="6422231" cy="1550908"/>
          </a:xfrm>
          <a:prstGeom prst="roundRect">
            <a:avLst>
              <a:gd name="adj" fmla="val 7075"/>
            </a:avLst>
          </a:prstGeom>
          <a:solidFill>
            <a:srgbClr val="FCFBF8"/>
          </a:solidFill>
          <a:ln/>
        </p:spPr>
      </p:sp>
      <p:sp>
        <p:nvSpPr>
          <p:cNvPr id="10" name="Shape 8"/>
          <p:cNvSpPr/>
          <p:nvPr/>
        </p:nvSpPr>
        <p:spPr>
          <a:xfrm>
            <a:off x="7414379" y="1926788"/>
            <a:ext cx="6422231" cy="91440"/>
          </a:xfrm>
          <a:prstGeom prst="roundRect">
            <a:avLst>
              <a:gd name="adj" fmla="val 32558"/>
            </a:avLst>
          </a:prstGeom>
          <a:solidFill>
            <a:srgbClr val="1B5F39"/>
          </a:solidFill>
          <a:ln/>
        </p:spPr>
      </p:sp>
      <p:sp>
        <p:nvSpPr>
          <p:cNvPr id="11" name="Shape 9"/>
          <p:cNvSpPr/>
          <p:nvPr/>
        </p:nvSpPr>
        <p:spPr>
          <a:xfrm>
            <a:off x="10327838" y="1651992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B5F39"/>
          </a:solidFill>
          <a:ln/>
        </p:spPr>
      </p:sp>
      <p:sp>
        <p:nvSpPr>
          <p:cNvPr id="12" name="Text 10"/>
          <p:cNvSpPr/>
          <p:nvPr/>
        </p:nvSpPr>
        <p:spPr>
          <a:xfrm>
            <a:off x="10506432" y="1800820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2</a:t>
            </a:r>
            <a:endParaRPr lang="en-US" dirty="0"/>
          </a:p>
        </p:txBody>
      </p:sp>
      <p:sp>
        <p:nvSpPr>
          <p:cNvPr id="13" name="Text 11"/>
          <p:cNvSpPr/>
          <p:nvPr/>
        </p:nvSpPr>
        <p:spPr>
          <a:xfrm>
            <a:off x="7635597" y="2445782"/>
            <a:ext cx="597979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</a:t>
            </a:r>
            <a:endParaRPr lang="en-US" dirty="0"/>
          </a:p>
        </p:txBody>
      </p:sp>
      <p:sp>
        <p:nvSpPr>
          <p:cNvPr id="14" name="Text 12"/>
          <p:cNvSpPr/>
          <p:nvPr/>
        </p:nvSpPr>
        <p:spPr>
          <a:xfrm>
            <a:off x="7635597" y="2961799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Уақыттың SI бірлігі - </a:t>
            </a:r>
            <a:r>
              <a:rPr lang="en-US" dirty="0">
                <a:solidFill>
                  <a:srgbClr val="00674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секунд (с)</a:t>
            </a:r>
            <a:endParaRPr lang="en-US" dirty="0"/>
          </a:p>
        </p:txBody>
      </p:sp>
      <p:sp>
        <p:nvSpPr>
          <p:cNvPr id="15" name="Shape 13"/>
          <p:cNvSpPr/>
          <p:nvPr/>
        </p:nvSpPr>
        <p:spPr>
          <a:xfrm>
            <a:off x="793790" y="3996571"/>
            <a:ext cx="6422231" cy="1550908"/>
          </a:xfrm>
          <a:prstGeom prst="roundRect">
            <a:avLst>
              <a:gd name="adj" fmla="val 7075"/>
            </a:avLst>
          </a:prstGeom>
          <a:solidFill>
            <a:srgbClr val="FCFBF8"/>
          </a:solidFill>
          <a:ln/>
        </p:spPr>
      </p:sp>
      <p:sp>
        <p:nvSpPr>
          <p:cNvPr id="16" name="Shape 14"/>
          <p:cNvSpPr/>
          <p:nvPr/>
        </p:nvSpPr>
        <p:spPr>
          <a:xfrm>
            <a:off x="793790" y="3973711"/>
            <a:ext cx="6422231" cy="91440"/>
          </a:xfrm>
          <a:prstGeom prst="roundRect">
            <a:avLst>
              <a:gd name="adj" fmla="val 32558"/>
            </a:avLst>
          </a:prstGeom>
          <a:solidFill>
            <a:srgbClr val="1B5F39"/>
          </a:solidFill>
          <a:ln/>
        </p:spPr>
      </p:sp>
      <p:sp>
        <p:nvSpPr>
          <p:cNvPr id="17" name="Shape 15"/>
          <p:cNvSpPr/>
          <p:nvPr/>
        </p:nvSpPr>
        <p:spPr>
          <a:xfrm>
            <a:off x="3707249" y="3698915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B5F39"/>
          </a:solidFill>
          <a:ln/>
        </p:spPr>
      </p:sp>
      <p:sp>
        <p:nvSpPr>
          <p:cNvPr id="18" name="Text 16"/>
          <p:cNvSpPr/>
          <p:nvPr/>
        </p:nvSpPr>
        <p:spPr>
          <a:xfrm>
            <a:off x="3885843" y="3847743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3</a:t>
            </a:r>
            <a:endParaRPr lang="en-US" dirty="0"/>
          </a:p>
        </p:txBody>
      </p:sp>
      <p:sp>
        <p:nvSpPr>
          <p:cNvPr id="19" name="Text 17"/>
          <p:cNvSpPr/>
          <p:nvPr/>
        </p:nvSpPr>
        <p:spPr>
          <a:xfrm>
            <a:off x="1015008" y="4492704"/>
            <a:ext cx="597979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B</a:t>
            </a:r>
            <a:endParaRPr lang="en-US" dirty="0"/>
          </a:p>
        </p:txBody>
      </p:sp>
      <p:sp>
        <p:nvSpPr>
          <p:cNvPr id="20" name="Text 18"/>
          <p:cNvSpPr/>
          <p:nvPr/>
        </p:nvSpPr>
        <p:spPr>
          <a:xfrm>
            <a:off x="1015008" y="5008721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Массаның SI бірлігі - </a:t>
            </a:r>
            <a:r>
              <a:rPr lang="en-US" dirty="0">
                <a:solidFill>
                  <a:srgbClr val="00674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килограмм (кг)</a:t>
            </a:r>
            <a:endParaRPr lang="en-US" dirty="0"/>
          </a:p>
        </p:txBody>
      </p:sp>
      <p:sp>
        <p:nvSpPr>
          <p:cNvPr id="21" name="Shape 19"/>
          <p:cNvSpPr/>
          <p:nvPr/>
        </p:nvSpPr>
        <p:spPr>
          <a:xfrm>
            <a:off x="7414379" y="3996571"/>
            <a:ext cx="6422231" cy="1550908"/>
          </a:xfrm>
          <a:prstGeom prst="roundRect">
            <a:avLst>
              <a:gd name="adj" fmla="val 7075"/>
            </a:avLst>
          </a:prstGeom>
          <a:solidFill>
            <a:srgbClr val="FCFBF8"/>
          </a:solidFill>
          <a:ln/>
        </p:spPr>
      </p:sp>
      <p:sp>
        <p:nvSpPr>
          <p:cNvPr id="22" name="Shape 20"/>
          <p:cNvSpPr/>
          <p:nvPr/>
        </p:nvSpPr>
        <p:spPr>
          <a:xfrm>
            <a:off x="7414379" y="3973711"/>
            <a:ext cx="6422231" cy="91440"/>
          </a:xfrm>
          <a:prstGeom prst="roundRect">
            <a:avLst>
              <a:gd name="adj" fmla="val 32558"/>
            </a:avLst>
          </a:prstGeom>
          <a:solidFill>
            <a:srgbClr val="1B5F39"/>
          </a:solidFill>
          <a:ln/>
        </p:spPr>
      </p:sp>
      <p:sp>
        <p:nvSpPr>
          <p:cNvPr id="23" name="Shape 21"/>
          <p:cNvSpPr/>
          <p:nvPr/>
        </p:nvSpPr>
        <p:spPr>
          <a:xfrm>
            <a:off x="10327838" y="3698915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B5F39"/>
          </a:solidFill>
          <a:ln/>
        </p:spPr>
      </p:sp>
      <p:sp>
        <p:nvSpPr>
          <p:cNvPr id="24" name="Text 22"/>
          <p:cNvSpPr/>
          <p:nvPr/>
        </p:nvSpPr>
        <p:spPr>
          <a:xfrm>
            <a:off x="10506432" y="3847743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4</a:t>
            </a:r>
            <a:endParaRPr lang="en-US" dirty="0"/>
          </a:p>
        </p:txBody>
      </p:sp>
      <p:sp>
        <p:nvSpPr>
          <p:cNvPr id="25" name="Text 23"/>
          <p:cNvSpPr/>
          <p:nvPr/>
        </p:nvSpPr>
        <p:spPr>
          <a:xfrm>
            <a:off x="7635597" y="4492704"/>
            <a:ext cx="597979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B</a:t>
            </a:r>
            <a:endParaRPr lang="en-US" dirty="0"/>
          </a:p>
        </p:txBody>
      </p:sp>
      <p:sp>
        <p:nvSpPr>
          <p:cNvPr id="26" name="Text 24"/>
          <p:cNvSpPr/>
          <p:nvPr/>
        </p:nvSpPr>
        <p:spPr>
          <a:xfrm>
            <a:off x="7635597" y="5008721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Температураның SI бірлігі - </a:t>
            </a:r>
            <a:r>
              <a:rPr lang="en-US" dirty="0">
                <a:solidFill>
                  <a:srgbClr val="00674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Кельвин (К)</a:t>
            </a:r>
            <a:endParaRPr lang="en-US" dirty="0"/>
          </a:p>
        </p:txBody>
      </p:sp>
      <p:sp>
        <p:nvSpPr>
          <p:cNvPr id="27" name="Shape 25"/>
          <p:cNvSpPr/>
          <p:nvPr/>
        </p:nvSpPr>
        <p:spPr>
          <a:xfrm>
            <a:off x="764984" y="6043493"/>
            <a:ext cx="6422231" cy="1550908"/>
          </a:xfrm>
          <a:prstGeom prst="roundRect">
            <a:avLst>
              <a:gd name="adj" fmla="val 7075"/>
            </a:avLst>
          </a:prstGeom>
          <a:solidFill>
            <a:srgbClr val="FCFBF8"/>
          </a:solidFill>
          <a:ln/>
        </p:spPr>
        <p:txBody>
          <a:bodyPr/>
          <a:lstStyle/>
          <a:p>
            <a:endParaRPr lang="ru-KZ" dirty="0"/>
          </a:p>
        </p:txBody>
      </p:sp>
      <p:sp>
        <p:nvSpPr>
          <p:cNvPr id="28" name="Shape 26"/>
          <p:cNvSpPr/>
          <p:nvPr/>
        </p:nvSpPr>
        <p:spPr>
          <a:xfrm>
            <a:off x="793790" y="6020633"/>
            <a:ext cx="6422231" cy="91440"/>
          </a:xfrm>
          <a:prstGeom prst="roundRect">
            <a:avLst>
              <a:gd name="adj" fmla="val 32558"/>
            </a:avLst>
          </a:prstGeom>
          <a:solidFill>
            <a:srgbClr val="1B5F39"/>
          </a:solidFill>
          <a:ln/>
        </p:spPr>
      </p:sp>
      <p:sp>
        <p:nvSpPr>
          <p:cNvPr id="29" name="Shape 27"/>
          <p:cNvSpPr/>
          <p:nvPr/>
        </p:nvSpPr>
        <p:spPr>
          <a:xfrm>
            <a:off x="3707249" y="5745837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B5F39"/>
          </a:solidFill>
          <a:ln/>
        </p:spPr>
      </p:sp>
      <p:sp>
        <p:nvSpPr>
          <p:cNvPr id="30" name="Text 28"/>
          <p:cNvSpPr/>
          <p:nvPr/>
        </p:nvSpPr>
        <p:spPr>
          <a:xfrm>
            <a:off x="3885843" y="5894665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5</a:t>
            </a:r>
            <a:endParaRPr lang="en-US" dirty="0"/>
          </a:p>
        </p:txBody>
      </p:sp>
      <p:sp>
        <p:nvSpPr>
          <p:cNvPr id="31" name="Text 29"/>
          <p:cNvSpPr/>
          <p:nvPr/>
        </p:nvSpPr>
        <p:spPr>
          <a:xfrm>
            <a:off x="1015008" y="6539627"/>
            <a:ext cx="597979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</a:t>
            </a:r>
            <a:endParaRPr lang="en-US" dirty="0"/>
          </a:p>
        </p:txBody>
      </p:sp>
      <p:sp>
        <p:nvSpPr>
          <p:cNvPr id="32" name="Text 30"/>
          <p:cNvSpPr/>
          <p:nvPr/>
        </p:nvSpPr>
        <p:spPr>
          <a:xfrm>
            <a:off x="1015008" y="7055644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Күштің SI бірлігі - </a:t>
            </a:r>
            <a:r>
              <a:rPr lang="en-US" dirty="0">
                <a:solidFill>
                  <a:srgbClr val="00674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Ньютон (Н)</a:t>
            </a:r>
            <a:endParaRPr lang="en-US" dirty="0"/>
          </a:p>
        </p:txBody>
      </p:sp>
      <p:sp>
        <p:nvSpPr>
          <p:cNvPr id="33" name="Shape 31"/>
          <p:cNvSpPr/>
          <p:nvPr/>
        </p:nvSpPr>
        <p:spPr>
          <a:xfrm>
            <a:off x="7414379" y="6043493"/>
            <a:ext cx="6422231" cy="1550908"/>
          </a:xfrm>
          <a:prstGeom prst="roundRect">
            <a:avLst>
              <a:gd name="adj" fmla="val 7075"/>
            </a:avLst>
          </a:prstGeom>
          <a:solidFill>
            <a:srgbClr val="FCFBF8"/>
          </a:solidFill>
          <a:ln/>
        </p:spPr>
      </p:sp>
      <p:sp>
        <p:nvSpPr>
          <p:cNvPr id="34" name="Shape 32"/>
          <p:cNvSpPr/>
          <p:nvPr/>
        </p:nvSpPr>
        <p:spPr>
          <a:xfrm>
            <a:off x="7414379" y="6020633"/>
            <a:ext cx="6422231" cy="91440"/>
          </a:xfrm>
          <a:prstGeom prst="roundRect">
            <a:avLst>
              <a:gd name="adj" fmla="val 32558"/>
            </a:avLst>
          </a:prstGeom>
          <a:solidFill>
            <a:srgbClr val="1B5F39"/>
          </a:solidFill>
          <a:ln/>
        </p:spPr>
      </p:sp>
      <p:sp>
        <p:nvSpPr>
          <p:cNvPr id="35" name="Shape 33"/>
          <p:cNvSpPr/>
          <p:nvPr/>
        </p:nvSpPr>
        <p:spPr>
          <a:xfrm>
            <a:off x="10327838" y="5745837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B5F39"/>
          </a:solidFill>
          <a:ln/>
        </p:spPr>
      </p:sp>
      <p:sp>
        <p:nvSpPr>
          <p:cNvPr id="36" name="Text 34"/>
          <p:cNvSpPr/>
          <p:nvPr/>
        </p:nvSpPr>
        <p:spPr>
          <a:xfrm>
            <a:off x="10506432" y="5894665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6</a:t>
            </a:r>
            <a:endParaRPr lang="en-US" dirty="0"/>
          </a:p>
        </p:txBody>
      </p:sp>
      <p:sp>
        <p:nvSpPr>
          <p:cNvPr id="37" name="Text 35"/>
          <p:cNvSpPr/>
          <p:nvPr/>
        </p:nvSpPr>
        <p:spPr>
          <a:xfrm>
            <a:off x="7635597" y="6539627"/>
            <a:ext cx="597979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B</a:t>
            </a:r>
            <a:endParaRPr lang="en-US" dirty="0"/>
          </a:p>
        </p:txBody>
      </p:sp>
      <p:sp>
        <p:nvSpPr>
          <p:cNvPr id="38" name="Text 36"/>
          <p:cNvSpPr/>
          <p:nvPr/>
        </p:nvSpPr>
        <p:spPr>
          <a:xfrm>
            <a:off x="7635597" y="7055644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Қуаттың SI бірлігі - </a:t>
            </a:r>
            <a:r>
              <a:rPr lang="en-US" dirty="0">
                <a:solidFill>
                  <a:srgbClr val="1F7135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Ватт (Вт)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77716"/>
            <a:ext cx="7556421" cy="1054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Оқу мақсаттары және табыс критерийлері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793790" y="2253496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Оқу мақсаттары</a:t>
            </a:r>
            <a:endParaRPr lang="en-US" sz="1650" dirty="0"/>
          </a:p>
        </p:txBody>
      </p:sp>
      <p:sp>
        <p:nvSpPr>
          <p:cNvPr id="5" name="Shape 2"/>
          <p:cNvSpPr/>
          <p:nvPr/>
        </p:nvSpPr>
        <p:spPr>
          <a:xfrm>
            <a:off x="793790" y="2959775"/>
            <a:ext cx="3572470" cy="1153001"/>
          </a:xfrm>
          <a:prstGeom prst="roundRect">
            <a:avLst>
              <a:gd name="adj" fmla="val 9517"/>
            </a:avLst>
          </a:prstGeom>
          <a:solidFill>
            <a:srgbClr val="FCFBF8"/>
          </a:solidFill>
          <a:ln/>
        </p:spPr>
      </p:sp>
      <p:sp>
        <p:nvSpPr>
          <p:cNvPr id="6" name="Shape 3"/>
          <p:cNvSpPr/>
          <p:nvPr/>
        </p:nvSpPr>
        <p:spPr>
          <a:xfrm>
            <a:off x="793790" y="2936915"/>
            <a:ext cx="3572470" cy="91440"/>
          </a:xfrm>
          <a:prstGeom prst="roundRect">
            <a:avLst>
              <a:gd name="adj" fmla="val 27674"/>
            </a:avLst>
          </a:prstGeom>
          <a:solidFill>
            <a:srgbClr val="1B5F39"/>
          </a:solidFill>
          <a:ln/>
        </p:spPr>
      </p:sp>
      <p:sp>
        <p:nvSpPr>
          <p:cNvPr id="7" name="Shape 4"/>
          <p:cNvSpPr/>
          <p:nvPr/>
        </p:nvSpPr>
        <p:spPr>
          <a:xfrm>
            <a:off x="2326958" y="2706767"/>
            <a:ext cx="506016" cy="506016"/>
          </a:xfrm>
          <a:prstGeom prst="roundRect">
            <a:avLst>
              <a:gd name="adj" fmla="val 180706"/>
            </a:avLst>
          </a:prstGeom>
          <a:solidFill>
            <a:srgbClr val="1B5F39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762" y="2833211"/>
            <a:ext cx="202406" cy="25300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85242" y="3381494"/>
            <a:ext cx="3189565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7.1.2.1 – физикалық шамаларды SI бірліктерімен сәйкестендіру</a:t>
            </a:r>
            <a:endParaRPr lang="en-US" sz="1300" dirty="0"/>
          </a:p>
        </p:txBody>
      </p:sp>
      <p:sp>
        <p:nvSpPr>
          <p:cNvPr id="10" name="Shape 6"/>
          <p:cNvSpPr/>
          <p:nvPr/>
        </p:nvSpPr>
        <p:spPr>
          <a:xfrm>
            <a:off x="793790" y="4534376"/>
            <a:ext cx="3572470" cy="1153001"/>
          </a:xfrm>
          <a:prstGeom prst="roundRect">
            <a:avLst>
              <a:gd name="adj" fmla="val 9517"/>
            </a:avLst>
          </a:prstGeom>
          <a:solidFill>
            <a:srgbClr val="FCFBF8"/>
          </a:solidFill>
          <a:ln/>
        </p:spPr>
      </p:sp>
      <p:sp>
        <p:nvSpPr>
          <p:cNvPr id="11" name="Shape 7"/>
          <p:cNvSpPr/>
          <p:nvPr/>
        </p:nvSpPr>
        <p:spPr>
          <a:xfrm>
            <a:off x="793790" y="4511516"/>
            <a:ext cx="3572470" cy="91440"/>
          </a:xfrm>
          <a:prstGeom prst="roundRect">
            <a:avLst>
              <a:gd name="adj" fmla="val 27674"/>
            </a:avLst>
          </a:prstGeom>
          <a:solidFill>
            <a:srgbClr val="1B5F39"/>
          </a:solidFill>
          <a:ln/>
        </p:spPr>
      </p:sp>
      <p:sp>
        <p:nvSpPr>
          <p:cNvPr id="12" name="Shape 8"/>
          <p:cNvSpPr/>
          <p:nvPr/>
        </p:nvSpPr>
        <p:spPr>
          <a:xfrm>
            <a:off x="2326958" y="4281368"/>
            <a:ext cx="506016" cy="506016"/>
          </a:xfrm>
          <a:prstGeom prst="roundRect">
            <a:avLst>
              <a:gd name="adj" fmla="val 180706"/>
            </a:avLst>
          </a:prstGeom>
          <a:solidFill>
            <a:srgbClr val="1B5F39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8762" y="4407813"/>
            <a:ext cx="202406" cy="25300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85242" y="4956096"/>
            <a:ext cx="3189565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7.1.2.2 – скаляр және векторлық шамаларды ажырату</a:t>
            </a:r>
            <a:endParaRPr lang="en-US" sz="1300" dirty="0"/>
          </a:p>
        </p:txBody>
      </p:sp>
      <p:sp>
        <p:nvSpPr>
          <p:cNvPr id="15" name="Text 10"/>
          <p:cNvSpPr/>
          <p:nvPr/>
        </p:nvSpPr>
        <p:spPr>
          <a:xfrm>
            <a:off x="4785360" y="2253496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Табыс критерийлері</a:t>
            </a:r>
            <a:endParaRPr lang="en-US" sz="1650" dirty="0"/>
          </a:p>
        </p:txBody>
      </p:sp>
      <p:sp>
        <p:nvSpPr>
          <p:cNvPr id="16" name="Shape 11"/>
          <p:cNvSpPr/>
          <p:nvPr/>
        </p:nvSpPr>
        <p:spPr>
          <a:xfrm>
            <a:off x="4785360" y="2959775"/>
            <a:ext cx="3572470" cy="1153001"/>
          </a:xfrm>
          <a:prstGeom prst="roundRect">
            <a:avLst>
              <a:gd name="adj" fmla="val 9517"/>
            </a:avLst>
          </a:prstGeom>
          <a:solidFill>
            <a:srgbClr val="FCFBF8"/>
          </a:solidFill>
          <a:ln/>
        </p:spPr>
      </p:sp>
      <p:sp>
        <p:nvSpPr>
          <p:cNvPr id="17" name="Shape 12"/>
          <p:cNvSpPr/>
          <p:nvPr/>
        </p:nvSpPr>
        <p:spPr>
          <a:xfrm>
            <a:off x="4785360" y="2936915"/>
            <a:ext cx="3572470" cy="91440"/>
          </a:xfrm>
          <a:prstGeom prst="roundRect">
            <a:avLst>
              <a:gd name="adj" fmla="val 27674"/>
            </a:avLst>
          </a:prstGeom>
          <a:solidFill>
            <a:srgbClr val="1B5F39"/>
          </a:solidFill>
          <a:ln/>
        </p:spPr>
      </p:sp>
      <p:sp>
        <p:nvSpPr>
          <p:cNvPr id="18" name="Shape 13"/>
          <p:cNvSpPr/>
          <p:nvPr/>
        </p:nvSpPr>
        <p:spPr>
          <a:xfrm>
            <a:off x="6318528" y="2706767"/>
            <a:ext cx="506016" cy="506016"/>
          </a:xfrm>
          <a:prstGeom prst="roundRect">
            <a:avLst>
              <a:gd name="adj" fmla="val 180706"/>
            </a:avLst>
          </a:prstGeom>
          <a:solidFill>
            <a:srgbClr val="1B5F39"/>
          </a:solidFill>
          <a:ln/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0332" y="2833211"/>
            <a:ext cx="202406" cy="253008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4976813" y="3381494"/>
            <a:ext cx="3189565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Скаляр мен вектор анықтамасын өз сөзімен түсіндіреді</a:t>
            </a:r>
            <a:endParaRPr lang="en-US" sz="1300" dirty="0"/>
          </a:p>
        </p:txBody>
      </p:sp>
      <p:sp>
        <p:nvSpPr>
          <p:cNvPr id="21" name="Shape 15"/>
          <p:cNvSpPr/>
          <p:nvPr/>
        </p:nvSpPr>
        <p:spPr>
          <a:xfrm>
            <a:off x="4785360" y="4534376"/>
            <a:ext cx="3572470" cy="1153001"/>
          </a:xfrm>
          <a:prstGeom prst="roundRect">
            <a:avLst>
              <a:gd name="adj" fmla="val 9517"/>
            </a:avLst>
          </a:prstGeom>
          <a:solidFill>
            <a:srgbClr val="FCFBF8"/>
          </a:solidFill>
          <a:ln/>
        </p:spPr>
      </p:sp>
      <p:sp>
        <p:nvSpPr>
          <p:cNvPr id="22" name="Shape 16"/>
          <p:cNvSpPr/>
          <p:nvPr/>
        </p:nvSpPr>
        <p:spPr>
          <a:xfrm>
            <a:off x="4785360" y="4511516"/>
            <a:ext cx="3572470" cy="91440"/>
          </a:xfrm>
          <a:prstGeom prst="roundRect">
            <a:avLst>
              <a:gd name="adj" fmla="val 27674"/>
            </a:avLst>
          </a:prstGeom>
          <a:solidFill>
            <a:srgbClr val="1B5F39"/>
          </a:solidFill>
          <a:ln/>
        </p:spPr>
      </p:sp>
      <p:sp>
        <p:nvSpPr>
          <p:cNvPr id="23" name="Shape 17"/>
          <p:cNvSpPr/>
          <p:nvPr/>
        </p:nvSpPr>
        <p:spPr>
          <a:xfrm>
            <a:off x="6318528" y="4281368"/>
            <a:ext cx="506016" cy="506016"/>
          </a:xfrm>
          <a:prstGeom prst="roundRect">
            <a:avLst>
              <a:gd name="adj" fmla="val 180706"/>
            </a:avLst>
          </a:prstGeom>
          <a:solidFill>
            <a:srgbClr val="1B5F39"/>
          </a:solidFill>
          <a:ln/>
        </p:spPr>
      </p:sp>
      <p:pic>
        <p:nvPicPr>
          <p:cNvPr id="2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0332" y="4407813"/>
            <a:ext cx="202406" cy="253008"/>
          </a:xfrm>
          <a:prstGeom prst="rect">
            <a:avLst/>
          </a:prstGeom>
        </p:spPr>
      </p:pic>
      <p:sp>
        <p:nvSpPr>
          <p:cNvPr id="25" name="Text 18"/>
          <p:cNvSpPr/>
          <p:nvPr/>
        </p:nvSpPr>
        <p:spPr>
          <a:xfrm>
            <a:off x="4976813" y="4956096"/>
            <a:ext cx="3189565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Кемінде 2 мысал келтіреді және SI бірліктерін дұрыс жазады</a:t>
            </a:r>
            <a:endParaRPr lang="en-US" sz="1300" dirty="0"/>
          </a:p>
        </p:txBody>
      </p:sp>
      <p:sp>
        <p:nvSpPr>
          <p:cNvPr id="26" name="Shape 19"/>
          <p:cNvSpPr/>
          <p:nvPr/>
        </p:nvSpPr>
        <p:spPr>
          <a:xfrm>
            <a:off x="4785360" y="6108978"/>
            <a:ext cx="3572470" cy="1153001"/>
          </a:xfrm>
          <a:prstGeom prst="roundRect">
            <a:avLst>
              <a:gd name="adj" fmla="val 9517"/>
            </a:avLst>
          </a:prstGeom>
          <a:solidFill>
            <a:srgbClr val="FCFBF8"/>
          </a:solidFill>
          <a:ln/>
        </p:spPr>
      </p:sp>
      <p:sp>
        <p:nvSpPr>
          <p:cNvPr id="27" name="Shape 20"/>
          <p:cNvSpPr/>
          <p:nvPr/>
        </p:nvSpPr>
        <p:spPr>
          <a:xfrm>
            <a:off x="4785360" y="6086118"/>
            <a:ext cx="3572470" cy="91440"/>
          </a:xfrm>
          <a:prstGeom prst="roundRect">
            <a:avLst>
              <a:gd name="adj" fmla="val 27674"/>
            </a:avLst>
          </a:prstGeom>
          <a:solidFill>
            <a:srgbClr val="1B5F39"/>
          </a:solidFill>
          <a:ln/>
        </p:spPr>
      </p:sp>
      <p:sp>
        <p:nvSpPr>
          <p:cNvPr id="28" name="Shape 21"/>
          <p:cNvSpPr/>
          <p:nvPr/>
        </p:nvSpPr>
        <p:spPr>
          <a:xfrm>
            <a:off x="6318528" y="5855970"/>
            <a:ext cx="506016" cy="506016"/>
          </a:xfrm>
          <a:prstGeom prst="roundRect">
            <a:avLst>
              <a:gd name="adj" fmla="val 180706"/>
            </a:avLst>
          </a:prstGeom>
          <a:solidFill>
            <a:srgbClr val="1B5F39"/>
          </a:solidFill>
          <a:ln/>
        </p:spPr>
      </p:sp>
      <p:pic>
        <p:nvPicPr>
          <p:cNvPr id="29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0332" y="5982414"/>
            <a:ext cx="202406" cy="253008"/>
          </a:xfrm>
          <a:prstGeom prst="rect">
            <a:avLst/>
          </a:prstGeom>
        </p:spPr>
      </p:pic>
      <p:sp>
        <p:nvSpPr>
          <p:cNvPr id="30" name="Text 22"/>
          <p:cNvSpPr/>
          <p:nvPr/>
        </p:nvSpPr>
        <p:spPr>
          <a:xfrm>
            <a:off x="4976813" y="6530697"/>
            <a:ext cx="3189565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Сызбада вектор бағытын дұрыс көрсетеді</a:t>
            </a:r>
            <a:endParaRPr lang="en-US" sz="13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39541"/>
            <a:ext cx="941665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Жедел викторина «SI сәйкестендір» (1/2)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354110"/>
            <a:ext cx="4215289" cy="1977509"/>
          </a:xfrm>
          <a:prstGeom prst="roundRect">
            <a:avLst>
              <a:gd name="adj" fmla="val 5549"/>
            </a:avLst>
          </a:prstGeom>
          <a:solidFill>
            <a:srgbClr val="FCFBF8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3331250"/>
            <a:ext cx="4215289" cy="91440"/>
          </a:xfrm>
          <a:prstGeom prst="roundRect">
            <a:avLst>
              <a:gd name="adj" fmla="val 32558"/>
            </a:avLst>
          </a:prstGeom>
          <a:solidFill>
            <a:srgbClr val="006747"/>
          </a:solidFill>
          <a:ln/>
        </p:spPr>
      </p:sp>
      <p:sp>
        <p:nvSpPr>
          <p:cNvPr id="5" name="Shape 3"/>
          <p:cNvSpPr/>
          <p:nvPr/>
        </p:nvSpPr>
        <p:spPr>
          <a:xfrm>
            <a:off x="2603778" y="3056453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006747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372" y="3205282"/>
            <a:ext cx="238125" cy="29765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15008" y="3850243"/>
            <a:ext cx="3290530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Ұзындықтың SI бірлігі?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1015007" y="4713446"/>
            <a:ext cx="3772853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A) см B) м C) мм D) км</a:t>
            </a:r>
            <a:endParaRPr lang="en-US" sz="1950" dirty="0"/>
          </a:p>
        </p:txBody>
      </p:sp>
      <p:sp>
        <p:nvSpPr>
          <p:cNvPr id="9" name="Shape 6"/>
          <p:cNvSpPr/>
          <p:nvPr/>
        </p:nvSpPr>
        <p:spPr>
          <a:xfrm>
            <a:off x="5207437" y="3354110"/>
            <a:ext cx="4215408" cy="1977509"/>
          </a:xfrm>
          <a:prstGeom prst="roundRect">
            <a:avLst>
              <a:gd name="adj" fmla="val 5549"/>
            </a:avLst>
          </a:prstGeom>
          <a:solidFill>
            <a:srgbClr val="FCFBF8"/>
          </a:solidFill>
          <a:ln/>
        </p:spPr>
      </p:sp>
      <p:sp>
        <p:nvSpPr>
          <p:cNvPr id="10" name="Shape 7"/>
          <p:cNvSpPr/>
          <p:nvPr/>
        </p:nvSpPr>
        <p:spPr>
          <a:xfrm>
            <a:off x="5207437" y="3331250"/>
            <a:ext cx="4215408" cy="91440"/>
          </a:xfrm>
          <a:prstGeom prst="roundRect">
            <a:avLst>
              <a:gd name="adj" fmla="val 32558"/>
            </a:avLst>
          </a:prstGeom>
          <a:solidFill>
            <a:srgbClr val="006747"/>
          </a:solidFill>
          <a:ln/>
        </p:spPr>
      </p:sp>
      <p:sp>
        <p:nvSpPr>
          <p:cNvPr id="11" name="Shape 8"/>
          <p:cNvSpPr/>
          <p:nvPr/>
        </p:nvSpPr>
        <p:spPr>
          <a:xfrm>
            <a:off x="7017425" y="3056453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006747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018" y="3205282"/>
            <a:ext cx="238125" cy="297656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428655" y="385024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Уақыттың SI бірлігі?</a:t>
            </a:r>
            <a:endParaRPr lang="en-US" sz="2300" dirty="0"/>
          </a:p>
        </p:txBody>
      </p:sp>
      <p:sp>
        <p:nvSpPr>
          <p:cNvPr id="14" name="Text 10"/>
          <p:cNvSpPr/>
          <p:nvPr/>
        </p:nvSpPr>
        <p:spPr>
          <a:xfrm>
            <a:off x="5428594" y="4713446"/>
            <a:ext cx="3772972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A) мин B) сағ C) с D) мс</a:t>
            </a:r>
            <a:endParaRPr lang="en-US" sz="1950" dirty="0"/>
          </a:p>
        </p:txBody>
      </p:sp>
      <p:sp>
        <p:nvSpPr>
          <p:cNvPr id="15" name="Shape 11"/>
          <p:cNvSpPr/>
          <p:nvPr/>
        </p:nvSpPr>
        <p:spPr>
          <a:xfrm>
            <a:off x="9621203" y="3354110"/>
            <a:ext cx="4215289" cy="1977509"/>
          </a:xfrm>
          <a:prstGeom prst="roundRect">
            <a:avLst>
              <a:gd name="adj" fmla="val 5549"/>
            </a:avLst>
          </a:prstGeom>
          <a:solidFill>
            <a:srgbClr val="FCFBF8"/>
          </a:solidFill>
          <a:ln/>
        </p:spPr>
      </p:sp>
      <p:sp>
        <p:nvSpPr>
          <p:cNvPr id="16" name="Shape 12"/>
          <p:cNvSpPr/>
          <p:nvPr/>
        </p:nvSpPr>
        <p:spPr>
          <a:xfrm>
            <a:off x="9621203" y="3331250"/>
            <a:ext cx="4215289" cy="91440"/>
          </a:xfrm>
          <a:prstGeom prst="roundRect">
            <a:avLst>
              <a:gd name="adj" fmla="val 32558"/>
            </a:avLst>
          </a:prstGeom>
          <a:solidFill>
            <a:srgbClr val="006747"/>
          </a:solidFill>
          <a:ln/>
        </p:spPr>
      </p:sp>
      <p:sp>
        <p:nvSpPr>
          <p:cNvPr id="17" name="Shape 13"/>
          <p:cNvSpPr/>
          <p:nvPr/>
        </p:nvSpPr>
        <p:spPr>
          <a:xfrm>
            <a:off x="11431191" y="3056453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006747"/>
          </a:solidFill>
          <a:ln/>
        </p:spPr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9784" y="3205282"/>
            <a:ext cx="238125" cy="297656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9842421" y="3850243"/>
            <a:ext cx="3772853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Масса қандай бірлікпен өлшенеді?</a:t>
            </a:r>
            <a:endParaRPr lang="en-US" sz="2300" dirty="0"/>
          </a:p>
        </p:txBody>
      </p:sp>
      <p:sp>
        <p:nvSpPr>
          <p:cNvPr id="20" name="Text 15"/>
          <p:cNvSpPr/>
          <p:nvPr/>
        </p:nvSpPr>
        <p:spPr>
          <a:xfrm>
            <a:off x="9842421" y="4713446"/>
            <a:ext cx="3772853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A) Н B) кг C) Дж D) Вт</a:t>
            </a:r>
            <a:endParaRPr lang="en-US" sz="1950" dirty="0"/>
          </a:p>
        </p:txBody>
      </p:sp>
      <p:sp>
        <p:nvSpPr>
          <p:cNvPr id="21" name="Text 16"/>
          <p:cNvSpPr/>
          <p:nvPr/>
        </p:nvSpPr>
        <p:spPr>
          <a:xfrm>
            <a:off x="793790" y="555486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Бұл викторина сіздердің SI жүйесіндегі негізгі бірліктерді білуіңізді тексереді. Келесі слайдта қалған сұрақтарға жауап беруді жалғастырамыз.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33744"/>
            <a:ext cx="944689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Жедел викторина «SI сәйкестендір» (2/2)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350657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094798"/>
            <a:ext cx="4182189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Температураның негізгі бірлігі?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793790" y="4958001"/>
            <a:ext cx="4182189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A) °C B) К C) °F D) °Р</a:t>
            </a:r>
            <a:endParaRPr lang="en-US" sz="19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3350657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23986" y="409479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Күштің SI бірлігі?</a:t>
            </a:r>
            <a:endParaRPr lang="en-US" sz="2300" dirty="0"/>
          </a:p>
        </p:txBody>
      </p:sp>
      <p:sp>
        <p:nvSpPr>
          <p:cNvPr id="8" name="Text 4"/>
          <p:cNvSpPr/>
          <p:nvPr/>
        </p:nvSpPr>
        <p:spPr>
          <a:xfrm>
            <a:off x="4369744" y="4947868"/>
            <a:ext cx="4182308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A) Н B) Па C) Дж D) Вт</a:t>
            </a:r>
            <a:endParaRPr lang="en-US" sz="19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3350657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54302" y="409479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Қуаттың SI бірлігі?</a:t>
            </a:r>
            <a:endParaRPr lang="en-US" sz="2300" dirty="0"/>
          </a:p>
        </p:txBody>
      </p:sp>
      <p:sp>
        <p:nvSpPr>
          <p:cNvPr id="11" name="Text 6"/>
          <p:cNvSpPr/>
          <p:nvPr/>
        </p:nvSpPr>
        <p:spPr>
          <a:xfrm>
            <a:off x="8739902" y="4940882"/>
            <a:ext cx="4182308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A) Дж B) Вт C) Н D) А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793790" y="557819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Ескерту: Өзіңіздің жауаптарыңызды жазып алыңыз. Сабақ соңында дұрыс жауаптарды тексереміз.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D7ACF66-3FAD-6890-43DF-13BCAD5551FF}"/>
              </a:ext>
            </a:extLst>
          </p:cNvPr>
          <p:cNvSpPr/>
          <p:nvPr/>
        </p:nvSpPr>
        <p:spPr>
          <a:xfrm>
            <a:off x="9131968" y="4256484"/>
            <a:ext cx="5144007" cy="337153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Text 0"/>
          <p:cNvSpPr/>
          <p:nvPr/>
        </p:nvSpPr>
        <p:spPr>
          <a:xfrm>
            <a:off x="5395864" y="277612"/>
            <a:ext cx="3197304" cy="395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4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SI жүйесі — еске салу</a:t>
            </a:r>
            <a:endParaRPr lang="en-US" sz="2400" dirty="0"/>
          </a:p>
        </p:txBody>
      </p:sp>
      <p:sp>
        <p:nvSpPr>
          <p:cNvPr id="3" name="Shape 1"/>
          <p:cNvSpPr/>
          <p:nvPr/>
        </p:nvSpPr>
        <p:spPr>
          <a:xfrm>
            <a:off x="462916" y="1026616"/>
            <a:ext cx="63222" cy="63222"/>
          </a:xfrm>
          <a:prstGeom prst="roundRect">
            <a:avLst>
              <a:gd name="adj" fmla="val 723166"/>
            </a:avLst>
          </a:prstGeom>
          <a:solidFill>
            <a:srgbClr val="1B5F39"/>
          </a:solidFill>
          <a:ln/>
        </p:spPr>
      </p:sp>
      <p:sp>
        <p:nvSpPr>
          <p:cNvPr id="4" name="Text 2"/>
          <p:cNvSpPr/>
          <p:nvPr/>
        </p:nvSpPr>
        <p:spPr>
          <a:xfrm>
            <a:off x="652702" y="931664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Негізгі бірліктер: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652702" y="1298971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 - метр (ұзындық):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Ұзындықтың негізгі бірлігі.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652702" y="1596628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 - секунд (уақыт):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Уақыттың негізгі бірлігі.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652702" y="1894284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kg - килограмм (масса):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Массаның негізгі бірлігі.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652702" y="2191940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 - ампер (ток күші):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Электр тогының күшін өлшейді.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652702" y="2489596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K - кельвин (температура):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Термодинамикалық температура бірлігі.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652702" y="2787253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mol - моль (зат мөлшері):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Заттағы бөлшектер санын сипаттайды.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652702" y="3084909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cd - кандела (жарық күші):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Жарық көзінің күшін өлшейді.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462916" y="3686472"/>
            <a:ext cx="63222" cy="63222"/>
          </a:xfrm>
          <a:prstGeom prst="roundRect">
            <a:avLst>
              <a:gd name="adj" fmla="val 723166"/>
            </a:avLst>
          </a:prstGeom>
          <a:solidFill>
            <a:srgbClr val="1B5F39"/>
          </a:solidFill>
          <a:ln/>
        </p:spPr>
      </p:sp>
      <p:sp>
        <p:nvSpPr>
          <p:cNvPr id="13" name="Text 11"/>
          <p:cNvSpPr/>
          <p:nvPr/>
        </p:nvSpPr>
        <p:spPr>
          <a:xfrm>
            <a:off x="652702" y="3591520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Туынды бірліктер: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652702" y="3958828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N (Ньютон) = kg·m/s² (күш):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Қозғалыс өзгерісін тудыратын шама.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652702" y="4256484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J (Джоуль) = N·m (энергия, жұмыс):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Жұмыс істеу қабілетін өлшейді.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652702" y="4554140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W (Ватт) = J/s (қуат):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Жұмыстың орындалу жылдамдығын көрсетеді.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652702" y="4851796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Pa (Паскаль) = N/m² (қысым):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Бетке перпендикуляр әсер ететін күштің ауданға қатынасы.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652702" y="5149453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Hz (Герц) = 1/s (жиілік):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Бір секундтағы тербеліс саны.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652702" y="5447109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V (Вольт) = J/C (кернеу):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Екі нүкте арасындағы потенциал айырмасы.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652702" y="5744765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Ω (Ом) = V/A (кедергі):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Электр тогының ағысына кедергі.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652702" y="6042421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 (Кулон) = A·s (электр заряды):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Электр зарядының бірлігі.</a:t>
            </a:r>
            <a:endParaRPr lang="en-US" sz="1600" dirty="0"/>
          </a:p>
        </p:txBody>
      </p:sp>
      <p:pic>
        <p:nvPicPr>
          <p:cNvPr id="2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9046" y="336512"/>
            <a:ext cx="3302418" cy="3862103"/>
          </a:xfrm>
          <a:prstGeom prst="rect">
            <a:avLst/>
          </a:prstGeom>
        </p:spPr>
      </p:pic>
      <p:sp>
        <p:nvSpPr>
          <p:cNvPr id="23" name="Text 20"/>
          <p:cNvSpPr/>
          <p:nvPr/>
        </p:nvSpPr>
        <p:spPr>
          <a:xfrm>
            <a:off x="9232727" y="4395135"/>
            <a:ext cx="5043249" cy="1266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Халықаралық бірліктер жүйесі (SI) — физикалық шамалардың әмбебап өлшем бірліктерінің жиынтығы. Ол ғылыми және техникалық есептеулерде дәлдік пен үйлесімділікті қамтамасыз етеді. SI жүйесі 7 негізгі бірліктен тұрады және әлемдегі ең кең таралған өлшем жүйесі болып табылады.</a:t>
            </a:r>
            <a:endParaRPr lang="en-US" sz="1600" dirty="0"/>
          </a:p>
        </p:txBody>
      </p:sp>
      <p:sp>
        <p:nvSpPr>
          <p:cNvPr id="24" name="Text 21"/>
          <p:cNvSpPr/>
          <p:nvPr/>
        </p:nvSpPr>
        <p:spPr>
          <a:xfrm>
            <a:off x="9232726" y="6295786"/>
            <a:ext cx="5043249" cy="1055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Бұл бірліктерді түсіну физикалық құбылыстарды дұрыс сипаттауға және өлшеуге мүмкіндік береді, әрі күнделікті өмірде де, ғылыми зерттеулерде де кеңінен қолданылады.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54580" y="243872"/>
            <a:ext cx="5129213" cy="2599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Скаляр және векторлық шамалар: Толық сипаттама</a:t>
            </a:r>
            <a:endParaRPr lang="en-US" sz="2000" dirty="0"/>
          </a:p>
        </p:txBody>
      </p:sp>
      <p:sp>
        <p:nvSpPr>
          <p:cNvPr id="3" name="Text 1"/>
          <p:cNvSpPr/>
          <p:nvPr/>
        </p:nvSpPr>
        <p:spPr>
          <a:xfrm>
            <a:off x="466707" y="569178"/>
            <a:ext cx="1916668" cy="155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1400" dirty="0" err="1">
                <a:solidFill>
                  <a:srgbClr val="006747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Скаляр</a:t>
            </a:r>
            <a:r>
              <a:rPr lang="en-US" sz="1400" dirty="0">
                <a:solidFill>
                  <a:srgbClr val="006747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en-US" sz="1400" dirty="0" err="1">
                <a:solidFill>
                  <a:srgbClr val="006747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шамалар</a:t>
            </a:r>
            <a:r>
              <a:rPr lang="ru-RU" sz="1400" dirty="0">
                <a:solidFill>
                  <a:srgbClr val="006747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Тек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мәні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(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модулі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)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және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өлшем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бірлігі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бар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,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бірақ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кеңістікте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endParaRPr lang="ru-RU" sz="14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бағыты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жоқ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физикалық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шамалар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 </a:t>
            </a:r>
            <a:endParaRPr lang="ru-RU" sz="14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Олардсандықы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толық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сипаттау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үшін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тек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олардың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шамасы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жеткілікті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1400" dirty="0"/>
          </a:p>
          <a:p>
            <a:pPr marL="0" indent="0" algn="l">
              <a:lnSpc>
                <a:spcPts val="1200"/>
              </a:lnSpc>
              <a:buNone/>
            </a:pP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2620591" y="1419823"/>
            <a:ext cx="5524788" cy="1584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endParaRPr lang="en-US" sz="16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07" y="1740443"/>
            <a:ext cx="1916668" cy="118455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12758" y="3044035"/>
            <a:ext cx="1040130" cy="130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Масса (m) - кг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2564656" y="1740443"/>
            <a:ext cx="4401628" cy="846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Заттың инерттілік қасиетін көрсетеді, </a:t>
            </a:r>
            <a:endParaRPr lang="ru-RU" sz="16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 marL="0" indent="0" algn="l">
              <a:buNone/>
            </a:pPr>
            <a:r>
              <a:rPr lang="en-US" sz="16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бағыты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жоқ.</a:t>
            </a:r>
            <a:endParaRPr lang="en-US" sz="16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07" y="3222379"/>
            <a:ext cx="1916668" cy="118455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33350" y="4533198"/>
            <a:ext cx="1040130" cy="130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Температура (T) - К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2564656" y="3211103"/>
            <a:ext cx="4401628" cy="603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Дененің жылулық күйін сипаттайды, </a:t>
            </a:r>
            <a:endParaRPr lang="ru-RU" sz="16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 marL="0" indent="0" algn="l">
              <a:buNone/>
            </a:pPr>
            <a:r>
              <a:rPr lang="en-US" sz="16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бағыты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маңызды емес.</a:t>
            </a:r>
            <a:endParaRPr lang="en-US" sz="16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07" y="4857107"/>
            <a:ext cx="1916668" cy="118455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73981" y="6175207"/>
            <a:ext cx="1040130" cy="130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Жол (s) - м</a:t>
            </a:r>
            <a:endParaRPr lang="en-US" sz="1600" dirty="0"/>
          </a:p>
        </p:txBody>
      </p:sp>
      <p:sp>
        <p:nvSpPr>
          <p:cNvPr id="13" name="Text 8"/>
          <p:cNvSpPr/>
          <p:nvPr/>
        </p:nvSpPr>
        <p:spPr>
          <a:xfrm>
            <a:off x="2620591" y="4857107"/>
            <a:ext cx="4327145" cy="744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Дененің жүріп өткен </a:t>
            </a:r>
            <a:r>
              <a:rPr lang="en-US" sz="16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траекториясының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endParaRPr lang="ru-RU" sz="16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 marL="0" indent="0" algn="l">
              <a:buNone/>
            </a:pPr>
            <a:r>
              <a:rPr lang="en-US" sz="16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жалпы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ұзындығы, бағыты ескерілмейді.</a:t>
            </a:r>
            <a:endParaRPr lang="en-US" sz="160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707" y="6459828"/>
            <a:ext cx="1916668" cy="1184553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773981" y="7835332"/>
            <a:ext cx="1040130" cy="130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Уақыт (t) - с</a:t>
            </a:r>
            <a:endParaRPr lang="en-US" sz="1600" dirty="0"/>
          </a:p>
        </p:txBody>
      </p:sp>
      <p:sp>
        <p:nvSpPr>
          <p:cNvPr id="16" name="Text 10"/>
          <p:cNvSpPr/>
          <p:nvPr/>
        </p:nvSpPr>
        <p:spPr>
          <a:xfrm>
            <a:off x="2564656" y="6505233"/>
            <a:ext cx="4401628" cy="603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Оқиғалардың реттілігін сипаттайды, </a:t>
            </a:r>
            <a:endParaRPr lang="ru-RU" sz="16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 marL="0" indent="0" algn="l">
              <a:buNone/>
            </a:pPr>
            <a:r>
              <a:rPr lang="en-US" sz="16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кеңістікте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бағыты жоқ.</a:t>
            </a:r>
            <a:endParaRPr lang="en-US" sz="1600" dirty="0"/>
          </a:p>
        </p:txBody>
      </p:sp>
      <p:sp>
        <p:nvSpPr>
          <p:cNvPr id="17" name="Text 11"/>
          <p:cNvSpPr/>
          <p:nvPr/>
        </p:nvSpPr>
        <p:spPr>
          <a:xfrm>
            <a:off x="7424261" y="555170"/>
            <a:ext cx="4138086" cy="392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00"/>
              </a:lnSpc>
            </a:pPr>
            <a:r>
              <a:rPr lang="en-US" sz="1400" dirty="0">
                <a:solidFill>
                  <a:srgbClr val="8CAB18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Векторлық </a:t>
            </a:r>
            <a:r>
              <a:rPr lang="en-US" sz="1400" dirty="0" err="1">
                <a:solidFill>
                  <a:srgbClr val="8CAB18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шамалар</a:t>
            </a:r>
            <a:r>
              <a:rPr lang="ru-RU" sz="1400" dirty="0">
                <a:solidFill>
                  <a:srgbClr val="8CAB18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Сандық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мәні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(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модулі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)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мен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өлшем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бірлігінен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басқа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, </a:t>
            </a:r>
            <a:endParaRPr lang="ru-RU" sz="14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>
              <a:lnSpc>
                <a:spcPts val="1200"/>
              </a:lnSpc>
            </a:pP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кеңістікте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нақты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бағыты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да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бар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физикалық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шамалар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Бұл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шамаларды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endParaRPr lang="ru-RU" sz="14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>
              <a:lnSpc>
                <a:spcPts val="1200"/>
              </a:lnSpc>
            </a:pP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толық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сипаттау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үшін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олардың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шамасымен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қатар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,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қай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бағытта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әрекет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endParaRPr lang="ru-RU" sz="14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>
              <a:lnSpc>
                <a:spcPts val="1200"/>
              </a:lnSpc>
            </a:pP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ететінін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көрсету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қажет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1400" dirty="0"/>
          </a:p>
          <a:p>
            <a:pPr marL="0" indent="0" algn="l">
              <a:lnSpc>
                <a:spcPts val="1200"/>
              </a:lnSpc>
              <a:buNone/>
            </a:pPr>
            <a:endParaRPr lang="en-US" sz="1400" dirty="0"/>
          </a:p>
        </p:txBody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4261" y="1687343"/>
            <a:ext cx="1916668" cy="1184553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7420845" y="2982343"/>
            <a:ext cx="1236226" cy="130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Орын ауыстыру (Δr→) - м</a:t>
            </a:r>
            <a:endParaRPr lang="en-US" sz="1600" dirty="0"/>
          </a:p>
        </p:txBody>
      </p:sp>
      <p:sp>
        <p:nvSpPr>
          <p:cNvPr id="21" name="Text 14"/>
          <p:cNvSpPr/>
          <p:nvPr/>
        </p:nvSpPr>
        <p:spPr>
          <a:xfrm>
            <a:off x="9493304" y="1740443"/>
            <a:ext cx="4343012" cy="725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Бастапқы және соңғы нүктелерді </a:t>
            </a:r>
            <a:r>
              <a:rPr lang="en-US" sz="16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қосатын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endParaRPr lang="ru-RU" sz="16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 marL="0" indent="0" algn="l">
              <a:lnSpc>
                <a:spcPts val="1000"/>
              </a:lnSpc>
              <a:buNone/>
            </a:pPr>
            <a:r>
              <a:rPr lang="en-US" sz="16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бағытталған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кесінді.</a:t>
            </a:r>
            <a:endParaRPr lang="en-US" sz="1600" dirty="0"/>
          </a:p>
        </p:txBody>
      </p:sp>
      <p:pic>
        <p:nvPicPr>
          <p:cNvPr id="22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4261" y="3174051"/>
            <a:ext cx="1916668" cy="1184553"/>
          </a:xfrm>
          <a:prstGeom prst="rect">
            <a:avLst/>
          </a:prstGeom>
        </p:spPr>
      </p:pic>
      <p:sp>
        <p:nvSpPr>
          <p:cNvPr id="23" name="Text 15"/>
          <p:cNvSpPr/>
          <p:nvPr/>
        </p:nvSpPr>
        <p:spPr>
          <a:xfrm>
            <a:off x="7424261" y="4533198"/>
            <a:ext cx="1126569" cy="130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Жылдамдық (v→) - м/с</a:t>
            </a:r>
            <a:endParaRPr lang="en-US" sz="1600" dirty="0"/>
          </a:p>
        </p:txBody>
      </p:sp>
      <p:sp>
        <p:nvSpPr>
          <p:cNvPr id="24" name="Text 16"/>
          <p:cNvSpPr/>
          <p:nvPr/>
        </p:nvSpPr>
        <p:spPr>
          <a:xfrm>
            <a:off x="9493304" y="3240090"/>
            <a:ext cx="4968265" cy="837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Дененің қозғалыс жылдамдығын </a:t>
            </a:r>
            <a:r>
              <a:rPr lang="en-US" sz="16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және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6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оның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endParaRPr lang="ru-RU" sz="16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 marL="0" indent="0" algn="l">
              <a:buNone/>
            </a:pPr>
            <a:r>
              <a:rPr lang="en-US" sz="16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бағытын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сипаттайды.</a:t>
            </a:r>
            <a:endParaRPr lang="en-US" sz="1600" dirty="0"/>
          </a:p>
        </p:txBody>
      </p:sp>
      <p:pic>
        <p:nvPicPr>
          <p:cNvPr id="25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0845" y="4812224"/>
            <a:ext cx="1916668" cy="1184553"/>
          </a:xfrm>
          <a:prstGeom prst="rect">
            <a:avLst/>
          </a:prstGeom>
        </p:spPr>
      </p:pic>
      <p:sp>
        <p:nvSpPr>
          <p:cNvPr id="26" name="Text 17"/>
          <p:cNvSpPr/>
          <p:nvPr/>
        </p:nvSpPr>
        <p:spPr>
          <a:xfrm>
            <a:off x="7625314" y="6141732"/>
            <a:ext cx="1040130" cy="130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Күш (F→) - Н</a:t>
            </a:r>
            <a:endParaRPr lang="en-US" sz="1600" dirty="0"/>
          </a:p>
        </p:txBody>
      </p:sp>
      <p:sp>
        <p:nvSpPr>
          <p:cNvPr id="27" name="Text 18"/>
          <p:cNvSpPr/>
          <p:nvPr/>
        </p:nvSpPr>
        <p:spPr>
          <a:xfrm>
            <a:off x="9493304" y="4917886"/>
            <a:ext cx="6701790" cy="133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Дененің қозғалыс күйін өзгертетін әсер, </a:t>
            </a:r>
            <a:endParaRPr lang="ru-RU" sz="16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 marL="0" indent="0" algn="l">
              <a:buNone/>
            </a:pPr>
            <a:r>
              <a:rPr lang="en-US" sz="16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әрқашан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бағыты болады.</a:t>
            </a:r>
            <a:endParaRPr lang="en-US" sz="1600" dirty="0"/>
          </a:p>
        </p:txBody>
      </p:sp>
      <p:pic>
        <p:nvPicPr>
          <p:cNvPr id="2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4261" y="6363079"/>
            <a:ext cx="1916668" cy="1184553"/>
          </a:xfrm>
          <a:prstGeom prst="rect">
            <a:avLst/>
          </a:prstGeom>
        </p:spPr>
      </p:pic>
      <p:sp>
        <p:nvSpPr>
          <p:cNvPr id="29" name="Text 19"/>
          <p:cNvSpPr/>
          <p:nvPr/>
        </p:nvSpPr>
        <p:spPr>
          <a:xfrm>
            <a:off x="7625314" y="7705316"/>
            <a:ext cx="1040130" cy="130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Үдеу (a→) - м/с²</a:t>
            </a:r>
            <a:endParaRPr lang="en-US" sz="1600" dirty="0"/>
          </a:p>
        </p:txBody>
      </p:sp>
      <p:sp>
        <p:nvSpPr>
          <p:cNvPr id="30" name="Text 20"/>
          <p:cNvSpPr/>
          <p:nvPr/>
        </p:nvSpPr>
        <p:spPr>
          <a:xfrm>
            <a:off x="9493304" y="6459827"/>
            <a:ext cx="4670389" cy="863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Жылдамдықтың уақыт бірлігіндегі </a:t>
            </a:r>
            <a:r>
              <a:rPr lang="en-US" sz="16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өзгерісінің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endParaRPr lang="ru-RU" sz="16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 marL="0" indent="0" algn="l">
              <a:buNone/>
            </a:pPr>
            <a:r>
              <a:rPr lang="en-US" sz="16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жылдамдығы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мен бағыты.</a:t>
            </a:r>
            <a:endParaRPr lang="en-US" sz="1600" dirty="0"/>
          </a:p>
        </p:txBody>
      </p:sp>
      <p:sp>
        <p:nvSpPr>
          <p:cNvPr id="31" name="Text 21"/>
          <p:cNvSpPr/>
          <p:nvPr/>
        </p:nvSpPr>
        <p:spPr>
          <a:xfrm>
            <a:off x="7424261" y="8899040"/>
            <a:ext cx="6701790" cy="2662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Нотация: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Векторлар әдетте әріптің үстіне бағытты көрсететін жебемен белгіленеді (мысалы, v→ немесе F→). |v→| немесе v — вектордың модулі, яғни оның сандық мәнін білдіреді.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18492"/>
            <a:ext cx="1008304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Жұптық жұмыс: «Сорттау карталары» (2 б.)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235404"/>
            <a:ext cx="4215289" cy="1917383"/>
          </a:xfrm>
          <a:prstGeom prst="roundRect">
            <a:avLst>
              <a:gd name="adj" fmla="val 1553"/>
            </a:avLst>
          </a:prstGeom>
          <a:solidFill>
            <a:srgbClr val="F0EDE6"/>
          </a:solidFill>
          <a:ln/>
        </p:spPr>
      </p:sp>
      <p:sp>
        <p:nvSpPr>
          <p:cNvPr id="4" name="Text 2"/>
          <p:cNvSpPr/>
          <p:nvPr/>
        </p:nvSpPr>
        <p:spPr>
          <a:xfrm>
            <a:off x="992148" y="34337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Міндет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2148" y="3862983"/>
            <a:ext cx="38185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12 шаманы Скаляр және Вектор бағандарына бөліңіз, әрқайсысына SI бірлігін жазыңыз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5207437" y="3235404"/>
            <a:ext cx="4215408" cy="1917383"/>
          </a:xfrm>
          <a:prstGeom prst="roundRect">
            <a:avLst>
              <a:gd name="adj" fmla="val 1553"/>
            </a:avLst>
          </a:prstGeom>
          <a:solidFill>
            <a:srgbClr val="F0EDE6"/>
          </a:solidFill>
          <a:ln/>
        </p:spPr>
      </p:sp>
      <p:sp>
        <p:nvSpPr>
          <p:cNvPr id="7" name="Text 5"/>
          <p:cNvSpPr/>
          <p:nvPr/>
        </p:nvSpPr>
        <p:spPr>
          <a:xfrm>
            <a:off x="5405795" y="34337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Тізім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5405795" y="3862983"/>
            <a:ext cx="381869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массa, көлем, v (модуль), v→, F→, температура, s (жол), Δr (орын ауыстыру), тығыздық, a→, |a|, p→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9621203" y="3235404"/>
            <a:ext cx="4215289" cy="1917383"/>
          </a:xfrm>
          <a:prstGeom prst="roundRect">
            <a:avLst>
              <a:gd name="adj" fmla="val 1553"/>
            </a:avLst>
          </a:prstGeom>
          <a:solidFill>
            <a:srgbClr val="F0EDE6"/>
          </a:solidFill>
          <a:ln/>
        </p:spPr>
      </p:sp>
      <p:sp>
        <p:nvSpPr>
          <p:cNvPr id="10" name="Text 8"/>
          <p:cNvSpPr/>
          <p:nvPr/>
        </p:nvSpPr>
        <p:spPr>
          <a:xfrm>
            <a:off x="9819561" y="34337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Бағалау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819561" y="3862983"/>
            <a:ext cx="381857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10–12 дұрыс және ≥8 бірлік → 2 б.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9819561" y="4249936"/>
            <a:ext cx="381857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7–9 → 1 б.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9819561" y="4636889"/>
            <a:ext cx="381857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&lt;7 → 0 б.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793790" y="537602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Жұппен жұмыс істеу үшін 7 минут беріледі. Жұмысты тәмамдаған соң, өз жауаптарыңызды басқа жұптармен салыстырыңыз. Қажет болса, мұғалімнен көмек сұраңыз.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9735" y="508516"/>
            <a:ext cx="11006852" cy="5778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Топтық микро‑жоба: «Киіз үйге орын таңдау» (3 б.)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739735" y="1548646"/>
            <a:ext cx="2774156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Тапсырма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39735" y="2080260"/>
            <a:ext cx="7710011" cy="2957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Жел бағытын жебемен белгілеу; 2–3 қазыққа дейінгі қашықтықты (м) жазу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739735" y="2440662"/>
            <a:ext cx="7710011" cy="2957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Есіктің бағытын ұсыну (дәстүр: шығысқа) және негіздеу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739735" y="2801064"/>
            <a:ext cx="7710011" cy="2957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Скаляр және Векторға жіктеу; қауіпсіздік: тек сызба/сыныпта модельдеу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739735" y="3281720"/>
            <a:ext cx="2774156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Дескрипторлар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739735" y="3813334"/>
            <a:ext cx="7710011" cy="2957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Жел бағыты дұрыс – 1 б.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739735" y="4173736"/>
            <a:ext cx="7710011" cy="2957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Қашықтықтар белгіленді – 1 б.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739735" y="4534138"/>
            <a:ext cx="7710011" cy="2957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Жіктеу және негіздеу – 1 б.</a:t>
            </a:r>
            <a:endParaRPr lang="en-US" sz="1600" dirty="0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8613" y="1571744"/>
            <a:ext cx="4989552" cy="4989552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8908613" y="6769298"/>
            <a:ext cx="4989552" cy="887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Киіз үй орнату кезінде векторлық шамалар (жел бағыты, есік бағыты) және скалярлық шамалар (қазықтарға дейінгі қашықтық) маңызды рөл атқарады.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0098" y="536258"/>
            <a:ext cx="6849428" cy="396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Жеке жұмыс: «SI домино» + Шығу билеті (3 б.)</a:t>
            </a:r>
            <a:endParaRPr lang="en-US" sz="2450" dirty="0"/>
          </a:p>
        </p:txBody>
      </p:sp>
      <p:sp>
        <p:nvSpPr>
          <p:cNvPr id="3" name="Text 1"/>
          <p:cNvSpPr/>
          <p:nvPr/>
        </p:nvSpPr>
        <p:spPr>
          <a:xfrm>
            <a:off x="780098" y="1249204"/>
            <a:ext cx="2220635" cy="237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35E23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«SI домино» тапсырмасы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80098" y="1613535"/>
            <a:ext cx="6380440" cy="202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Домино жолақтарын логикалық ретке келтіріңіз: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780098" y="1930479"/>
            <a:ext cx="6380440" cy="202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Күш–N–Ньютонның 2-заңы–...</a:t>
            </a:r>
            <a:endParaRPr lang="en-US" sz="16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548" y="2275880"/>
            <a:ext cx="5275421" cy="527542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477482" y="1249204"/>
            <a:ext cx="1901666" cy="237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35E23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Шығу билеті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7477482" y="1613535"/>
            <a:ext cx="6380440" cy="202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Сұрақ: s пен орын ауыстыру Δr айырмашылығы неде? (1–2 сөйлем)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7477482" y="1958935"/>
            <a:ext cx="6380440" cy="1032986"/>
          </a:xfrm>
          <a:prstGeom prst="roundRect">
            <a:avLst>
              <a:gd name="adj" fmla="val 1841"/>
            </a:avLst>
          </a:prstGeom>
          <a:solidFill>
            <a:srgbClr val="B6D6FC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165" y="2151221"/>
            <a:ext cx="158472" cy="12668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889319" y="2117288"/>
            <a:ext cx="5841921" cy="202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Бағалау критерийлері:</a:t>
            </a: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7889319" y="2434233"/>
            <a:ext cx="5841921" cy="202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Тізбек толық және логикалық – 2 б.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7889319" y="2681407"/>
            <a:ext cx="5841921" cy="202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Айырмашылықты нақты түсіндіру – 1 б.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1611</Words>
  <Application>Microsoft Office PowerPoint</Application>
  <PresentationFormat>Произвольный</PresentationFormat>
  <Paragraphs>204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Lora</vt:lpstr>
      <vt:lpstr>Times New Roman</vt:lpstr>
      <vt:lpstr>Alice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student</cp:lastModifiedBy>
  <cp:revision>5</cp:revision>
  <dcterms:created xsi:type="dcterms:W3CDTF">2025-08-23T07:03:01Z</dcterms:created>
  <dcterms:modified xsi:type="dcterms:W3CDTF">2025-08-28T17:38:56Z</dcterms:modified>
</cp:coreProperties>
</file>