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Barlow"/>
      <p:regular r:id="rId17"/>
    </p:embeddedFont>
    <p:embeddedFont>
      <p:font typeface="Barlow"/>
      <p:regular r:id="rId18"/>
    </p:embeddedFont>
    <p:embeddedFont>
      <p:font typeface="Barlow"/>
      <p:regular r:id="rId19"/>
    </p:embeddedFont>
    <p:embeddedFont>
      <p:font typeface="Barlow"/>
      <p:regular r:id="rId20"/>
    </p:embeddedFont>
    <p:embeddedFont>
      <p:font typeface="Montserrat"/>
      <p:regular r:id="rId21"/>
    </p:embeddedFont>
    <p:embeddedFont>
      <p:font typeface="Montserrat"/>
      <p:regular r:id="rId22"/>
    </p:embeddedFont>
    <p:embeddedFont>
      <p:font typeface="Montserrat"/>
      <p:regular r:id="rId23"/>
    </p:embeddedFont>
    <p:embeddedFont>
      <p:font typeface="Montserrat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image" Target="../media/image-10-6.png"/><Relationship Id="rId7" Type="http://schemas.openxmlformats.org/officeDocument/2006/relationships/slideLayout" Target="../slideLayouts/slideLayout11.xml"/><Relationship Id="rId8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image" Target="../media/image-2-6.png"/><Relationship Id="rId7" Type="http://schemas.openxmlformats.org/officeDocument/2006/relationships/image" Target="../media/image-2-7.pn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181106"/>
            <a:ext cx="7627382" cy="1247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Табиғатты зерттеудің ғылыми әдістері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44709" y="3712488"/>
            <a:ext cx="7627382" cy="1819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Физика – табиғат туралы ғылым. Бүгін біз табиғатты зерттеудің ғылыми әдістерімен танысамыз. Бұл сабақта ғылыми әдістерді (бақылау, өлшеу, тәжірибе/эксперимент, модельдеу, болжам, теория) анықтап, оларды өмірлік жағдаяттармен сәйкестендіреміз. Сонымен қатар, қарапайым зерттеу жоспарын құрып, қауіпсіздік ережелерін сақтай отырып шағын тәжірибе орындаймыз.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6244709" y="5745242"/>
            <a:ext cx="76273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«Еңбек – бәрін жеңбек»</a:t>
            </a:r>
            <a:endParaRPr lang="en-US" sz="1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873443"/>
            <a:ext cx="4988838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Рефлексия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146816" y="3263860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Білдім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58309" y="3689271"/>
            <a:ext cx="3882866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Бүгін нені үйрендіңіз?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758309" y="4106228"/>
            <a:ext cx="3882866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Ғылыми әдістің сатылары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758309" y="4475798"/>
            <a:ext cx="3882866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Әр әдістің ерекшеліктері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758309" y="4845368"/>
            <a:ext cx="3882866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Өлшеу дәлдігі мен қателіктер</a:t>
            </a:r>
            <a:endParaRPr lang="en-US" sz="145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0270" y="1911310"/>
            <a:ext cx="4589740" cy="4589740"/>
          </a:xfrm>
          <a:prstGeom prst="rect">
            <a:avLst/>
          </a:prstGeom>
        </p:spPr>
      </p:pic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886" y="4028837"/>
            <a:ext cx="283607" cy="35456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9894332" y="1876068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Білгім келеді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9894332" y="2301478"/>
            <a:ext cx="3977759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Қандай сұрақтар туындады?</a:t>
            </a:r>
            <a:endParaRPr lang="en-US" sz="1450" dirty="0"/>
          </a:p>
        </p:txBody>
      </p:sp>
      <p:sp>
        <p:nvSpPr>
          <p:cNvPr id="12" name="Text 8"/>
          <p:cNvSpPr/>
          <p:nvPr/>
        </p:nvSpPr>
        <p:spPr>
          <a:xfrm>
            <a:off x="9894332" y="2718435"/>
            <a:ext cx="3977759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Күрделі құбылыстарды қалай зерттейді?</a:t>
            </a:r>
            <a:endParaRPr lang="en-US" sz="1450" dirty="0"/>
          </a:p>
        </p:txBody>
      </p:sp>
      <p:sp>
        <p:nvSpPr>
          <p:cNvPr id="13" name="Text 9"/>
          <p:cNvSpPr/>
          <p:nvPr/>
        </p:nvSpPr>
        <p:spPr>
          <a:xfrm>
            <a:off x="9894332" y="3391257"/>
            <a:ext cx="3977759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Ғылыми жаңалықтар қалай ашылады?</a:t>
            </a:r>
            <a:endParaRPr lang="en-US" sz="1450" dirty="0"/>
          </a:p>
        </p:txBody>
      </p:sp>
      <p:sp>
        <p:nvSpPr>
          <p:cNvPr id="14" name="Text 10"/>
          <p:cNvSpPr/>
          <p:nvPr/>
        </p:nvSpPr>
        <p:spPr>
          <a:xfrm>
            <a:off x="9894332" y="4064079"/>
            <a:ext cx="3977759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Қандай зерттеу құралдары бар?</a:t>
            </a:r>
            <a:endParaRPr lang="en-US" sz="1450" dirty="0"/>
          </a:p>
        </p:txBody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70" y="1911310"/>
            <a:ext cx="4589740" cy="4589740"/>
          </a:xfrm>
          <a:prstGeom prst="rect">
            <a:avLst/>
          </a:prstGeom>
        </p:spPr>
      </p:pic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6473" y="2637592"/>
            <a:ext cx="283607" cy="354568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894332" y="4651653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Білемін</a:t>
            </a:r>
            <a:endParaRPr lang="en-US" sz="1950" dirty="0"/>
          </a:p>
        </p:txBody>
      </p:sp>
      <p:sp>
        <p:nvSpPr>
          <p:cNvPr id="18" name="Text 12"/>
          <p:cNvSpPr/>
          <p:nvPr/>
        </p:nvSpPr>
        <p:spPr>
          <a:xfrm>
            <a:off x="9894332" y="5077063"/>
            <a:ext cx="3977759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Бұрыннан білетін нәрселер:</a:t>
            </a:r>
            <a:endParaRPr lang="en-US" sz="1450" dirty="0"/>
          </a:p>
        </p:txBody>
      </p:sp>
      <p:sp>
        <p:nvSpPr>
          <p:cNvPr id="19" name="Text 13"/>
          <p:cNvSpPr/>
          <p:nvPr/>
        </p:nvSpPr>
        <p:spPr>
          <a:xfrm>
            <a:off x="9894332" y="5494020"/>
            <a:ext cx="3977759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Бақылау мен өлшеу маңызды</a:t>
            </a:r>
            <a:endParaRPr lang="en-US" sz="1450" dirty="0"/>
          </a:p>
        </p:txBody>
      </p:sp>
      <p:sp>
        <p:nvSpPr>
          <p:cNvPr id="20" name="Text 14"/>
          <p:cNvSpPr/>
          <p:nvPr/>
        </p:nvSpPr>
        <p:spPr>
          <a:xfrm>
            <a:off x="9894332" y="5863590"/>
            <a:ext cx="3977759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Тәжірибе нәтижелерін жазу керек</a:t>
            </a:r>
            <a:endParaRPr lang="en-US" sz="1450" dirty="0"/>
          </a:p>
        </p:txBody>
      </p:sp>
      <p:sp>
        <p:nvSpPr>
          <p:cNvPr id="21" name="Text 15"/>
          <p:cNvSpPr/>
          <p:nvPr/>
        </p:nvSpPr>
        <p:spPr>
          <a:xfrm>
            <a:off x="9894332" y="6233160"/>
            <a:ext cx="3977759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Қауіпсіздік ережелері</a:t>
            </a:r>
            <a:endParaRPr lang="en-US" sz="1450" dirty="0"/>
          </a:p>
        </p:txBody>
      </p:sp>
      <p:pic>
        <p:nvPicPr>
          <p:cNvPr id="22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270" y="1911310"/>
            <a:ext cx="4589740" cy="4589740"/>
          </a:xfrm>
          <a:prstGeom prst="rect">
            <a:avLst/>
          </a:prstGeom>
        </p:spPr>
      </p:pic>
      <p:pic>
        <p:nvPicPr>
          <p:cNvPr id="23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6473" y="5420082"/>
            <a:ext cx="283607" cy="354568"/>
          </a:xfrm>
          <a:prstGeom prst="rect">
            <a:avLst/>
          </a:prstGeom>
        </p:spPr>
      </p:pic>
      <p:sp>
        <p:nvSpPr>
          <p:cNvPr id="24" name="Text 16"/>
          <p:cNvSpPr/>
          <p:nvPr/>
        </p:nvSpPr>
        <p:spPr>
          <a:xfrm>
            <a:off x="758309" y="6749653"/>
            <a:ext cx="13113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«Еңбек – бәрін жеңбек»</a:t>
            </a:r>
            <a:pPr algn="ctr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– Бүгінгі сабақта біз ғылыми әдістерді меңгеру арқылы табиғатты зерттеудің еңбекқорлық пен жүйелілік талап ететінін түсіндік.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018" y="495538"/>
            <a:ext cx="6527006" cy="591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Ғылыми әдістің сатылары</a:t>
            </a:r>
            <a:endParaRPr lang="en-US" sz="37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018" y="1446252"/>
            <a:ext cx="6596182" cy="71901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98684" y="2344936"/>
            <a:ext cx="2365177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Мәселе қою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898684" y="2748320"/>
            <a:ext cx="6236851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Зерттеу сұрағын анықтау</a:t>
            </a:r>
            <a:endParaRPr lang="en-US" sz="14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1446252"/>
            <a:ext cx="6596182" cy="71901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94865" y="2344936"/>
            <a:ext cx="2365177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Бақылау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7494865" y="2748320"/>
            <a:ext cx="6236851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Құбылысты жүйелі түрде қадағалау</a:t>
            </a:r>
            <a:endParaRPr lang="en-US" sz="14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18" y="3215640"/>
            <a:ext cx="6596182" cy="71901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98684" y="4114324"/>
            <a:ext cx="2365177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Болжам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898684" y="4517708"/>
            <a:ext cx="6236851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Гипотеза жасау</a:t>
            </a:r>
            <a:endParaRPr lang="en-US" sz="14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3215640"/>
            <a:ext cx="6596182" cy="71901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94865" y="4114324"/>
            <a:ext cx="2365177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Тәжірибе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7494865" y="4517708"/>
            <a:ext cx="6236851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Эксперимент жүргізу</a:t>
            </a:r>
            <a:endParaRPr lang="en-US" sz="140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18" y="5187196"/>
            <a:ext cx="4397454" cy="71901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898684" y="6085880"/>
            <a:ext cx="2365177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Мәлімет өңдеу</a:t>
            </a:r>
            <a:endParaRPr lang="en-US" sz="1850" dirty="0"/>
          </a:p>
        </p:txBody>
      </p:sp>
      <p:sp>
        <p:nvSpPr>
          <p:cNvPr id="17" name="Text 10"/>
          <p:cNvSpPr/>
          <p:nvPr/>
        </p:nvSpPr>
        <p:spPr>
          <a:xfrm>
            <a:off x="898684" y="6489263"/>
            <a:ext cx="4038124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Деректерді талдау</a:t>
            </a:r>
            <a:endParaRPr lang="en-US" sz="1400" dirty="0"/>
          </a:p>
        </p:txBody>
      </p:sp>
      <p:pic>
        <p:nvPicPr>
          <p:cNvPr id="18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6473" y="5187196"/>
            <a:ext cx="4397454" cy="719018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5296138" y="6085880"/>
            <a:ext cx="2365177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Қорытынды</a:t>
            </a:r>
            <a:endParaRPr lang="en-US" sz="1850" dirty="0"/>
          </a:p>
        </p:txBody>
      </p:sp>
      <p:sp>
        <p:nvSpPr>
          <p:cNvPr id="20" name="Text 12"/>
          <p:cNvSpPr/>
          <p:nvPr/>
        </p:nvSpPr>
        <p:spPr>
          <a:xfrm>
            <a:off x="5296138" y="6489263"/>
            <a:ext cx="4038124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Нәтижелерді тұжырымдау</a:t>
            </a:r>
            <a:endParaRPr lang="en-US" sz="1400" dirty="0"/>
          </a:p>
        </p:txBody>
      </p:sp>
      <p:pic>
        <p:nvPicPr>
          <p:cNvPr id="21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3927" y="5187196"/>
            <a:ext cx="4397454" cy="719018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9693593" y="6085880"/>
            <a:ext cx="2365177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Модель/Теория</a:t>
            </a:r>
            <a:endParaRPr lang="en-US" sz="1850" dirty="0"/>
          </a:p>
        </p:txBody>
      </p:sp>
      <p:sp>
        <p:nvSpPr>
          <p:cNvPr id="23" name="Text 14"/>
          <p:cNvSpPr/>
          <p:nvPr/>
        </p:nvSpPr>
        <p:spPr>
          <a:xfrm>
            <a:off x="9693593" y="6489263"/>
            <a:ext cx="4038124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Жалпы түсінік қалыптастыру</a:t>
            </a:r>
            <a:endParaRPr lang="en-US" sz="1400" dirty="0"/>
          </a:p>
        </p:txBody>
      </p:sp>
      <p:sp>
        <p:nvSpPr>
          <p:cNvPr id="24" name="Text 15"/>
          <p:cNvSpPr/>
          <p:nvPr/>
        </p:nvSpPr>
        <p:spPr>
          <a:xfrm>
            <a:off x="719018" y="7158752"/>
            <a:ext cx="13192363" cy="575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Ғылыми әдіс – бұл табиғатты жүйелі түрде зерттеудің жолы. Әр саты келесі сатыға жол ашады және қажет болса, алдыңғы сатыларға қайта оралуға болады.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871418"/>
            <a:ext cx="7171373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Ғылыми әдістерді ажырату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58309" y="1968817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Бақылау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58309" y="2470071"/>
            <a:ext cx="358247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Табиғи құбылысты жүйелі түрде қадағалау. Мысалы, аспандағы бұлттардың қозғалысын бақылау.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758309" y="3569375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Өлшеу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58309" y="4070628"/>
            <a:ext cx="3582472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Физикалық шамаларды арнайы құралдармен анықтау. Мысалы, температураны термометрмен өлшеу.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758309" y="5473184"/>
            <a:ext cx="30989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Тәжірибе/Эксперимент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758309" y="5974437"/>
            <a:ext cx="3582472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Арнайы жасалған жағдайда құбылысты зерттеу. Мысалы, маятниктің тербеліс периодын өлшеу.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4810839" y="1968817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Модельдеу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4810839" y="2470071"/>
            <a:ext cx="358247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Күрделі құбылысты оңайлатып көрсету. Мысалы, киіз үй қаңқасының сызбасын жасау.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4810839" y="3569375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Болжам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4810839" y="4070628"/>
            <a:ext cx="3582472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Бақылау негізінде жасалған ғылыми жорамал. Мысалы, телефон батареясының тез отыру себебін болжау.</a:t>
            </a:r>
            <a:endParaRPr lang="en-US" sz="1450" dirty="0"/>
          </a:p>
        </p:txBody>
      </p:sp>
      <p:sp>
        <p:nvSpPr>
          <p:cNvPr id="14" name="Text 11"/>
          <p:cNvSpPr/>
          <p:nvPr/>
        </p:nvSpPr>
        <p:spPr>
          <a:xfrm>
            <a:off x="4810839" y="5473184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Теория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4810839" y="5974437"/>
            <a:ext cx="358247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Көптеген тәжірибелер арқылы дәлелденген түсінік. Мысалы, Ньютонның қозғалыс заңдары.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703064"/>
            <a:ext cx="5287685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Ғылыми әдіс өмірде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58309" y="1705689"/>
            <a:ext cx="4244816" cy="5000982"/>
          </a:xfrm>
          <a:prstGeom prst="roundRect">
            <a:avLst>
              <a:gd name="adj" fmla="val 6699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81169" y="1728549"/>
            <a:ext cx="4199096" cy="568643"/>
          </a:xfrm>
          <a:prstGeom prst="roundRect">
            <a:avLst>
              <a:gd name="adj" fmla="val 45184"/>
            </a:avLst>
          </a:prstGeom>
          <a:solidFill>
            <a:srgbClr val="D4E9F7"/>
          </a:solidFill>
          <a:ln/>
        </p:spPr>
      </p:sp>
      <p:sp>
        <p:nvSpPr>
          <p:cNvPr id="5" name="Text 3"/>
          <p:cNvSpPr/>
          <p:nvPr/>
        </p:nvSpPr>
        <p:spPr>
          <a:xfrm>
            <a:off x="2738557" y="1831300"/>
            <a:ext cx="284321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970717" y="2486739"/>
            <a:ext cx="3645456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Жел жылдамдығын зерттеу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970717" y="2912150"/>
            <a:ext cx="382000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Мәселе: Мектеп ауласындағы жел жылдамдығы қандай?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970717" y="3632359"/>
            <a:ext cx="382000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Бақылау: Ағаш жапырақтарының қозғалысын бақылау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970717" y="4305181"/>
            <a:ext cx="382000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Өлшеу: Анемометр құралымен жел жылдамдығын өлшеу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970717" y="4978003"/>
            <a:ext cx="382000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Тәжірибе: Әртүрлі уақытта, әртүрлі жерде өлшеулер жасау</a:t>
            </a:r>
            <a:endParaRPr lang="en-US" sz="1450" dirty="0"/>
          </a:p>
        </p:txBody>
      </p:sp>
      <p:sp>
        <p:nvSpPr>
          <p:cNvPr id="11" name="Shape 9"/>
          <p:cNvSpPr/>
          <p:nvPr/>
        </p:nvSpPr>
        <p:spPr>
          <a:xfrm>
            <a:off x="5192673" y="1705689"/>
            <a:ext cx="4244935" cy="5000982"/>
          </a:xfrm>
          <a:prstGeom prst="roundRect">
            <a:avLst>
              <a:gd name="adj" fmla="val 6699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5215533" y="1728549"/>
            <a:ext cx="4199215" cy="568643"/>
          </a:xfrm>
          <a:prstGeom prst="roundRect">
            <a:avLst>
              <a:gd name="adj" fmla="val 45184"/>
            </a:avLst>
          </a:prstGeom>
          <a:solidFill>
            <a:srgbClr val="D4E9F7"/>
          </a:solidFill>
          <a:ln/>
        </p:spPr>
      </p:sp>
      <p:sp>
        <p:nvSpPr>
          <p:cNvPr id="13" name="Text 11"/>
          <p:cNvSpPr/>
          <p:nvPr/>
        </p:nvSpPr>
        <p:spPr>
          <a:xfrm>
            <a:off x="7172920" y="1831300"/>
            <a:ext cx="284321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5405080" y="2486739"/>
            <a:ext cx="2559248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Телефон батареясы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5405080" y="2912150"/>
            <a:ext cx="3820120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Мәселе: Телефон батареясы неге тез отырады?</a:t>
            </a:r>
            <a:endParaRPr lang="en-US" sz="1450" dirty="0"/>
          </a:p>
        </p:txBody>
      </p:sp>
      <p:sp>
        <p:nvSpPr>
          <p:cNvPr id="16" name="Text 14"/>
          <p:cNvSpPr/>
          <p:nvPr/>
        </p:nvSpPr>
        <p:spPr>
          <a:xfrm>
            <a:off x="5405080" y="3632359"/>
            <a:ext cx="3820120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Болжам: Қолданылатын қосымшалар көп энергия жұмсайды</a:t>
            </a:r>
            <a:endParaRPr lang="en-US" sz="1450" dirty="0"/>
          </a:p>
        </p:txBody>
      </p:sp>
      <p:sp>
        <p:nvSpPr>
          <p:cNvPr id="17" name="Text 15"/>
          <p:cNvSpPr/>
          <p:nvPr/>
        </p:nvSpPr>
        <p:spPr>
          <a:xfrm>
            <a:off x="5405080" y="4608433"/>
            <a:ext cx="3820120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Тәжірибе: Әртүрлі қосымшаларды қолданып, батарея өмірін өлшеу</a:t>
            </a:r>
            <a:endParaRPr lang="en-US" sz="1450" dirty="0"/>
          </a:p>
        </p:txBody>
      </p:sp>
      <p:sp>
        <p:nvSpPr>
          <p:cNvPr id="18" name="Text 16"/>
          <p:cNvSpPr/>
          <p:nvPr/>
        </p:nvSpPr>
        <p:spPr>
          <a:xfrm>
            <a:off x="5405080" y="5281255"/>
            <a:ext cx="3820120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Мәлімет өңдеу: Қай қосымшалар көп энергия жұмсайтынын анықтау</a:t>
            </a:r>
            <a:endParaRPr lang="en-US" sz="1450" dirty="0"/>
          </a:p>
        </p:txBody>
      </p:sp>
      <p:sp>
        <p:nvSpPr>
          <p:cNvPr id="19" name="Shape 17"/>
          <p:cNvSpPr/>
          <p:nvPr/>
        </p:nvSpPr>
        <p:spPr>
          <a:xfrm>
            <a:off x="9627156" y="1705689"/>
            <a:ext cx="4244816" cy="5000982"/>
          </a:xfrm>
          <a:prstGeom prst="roundRect">
            <a:avLst>
              <a:gd name="adj" fmla="val 6699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9650016" y="1728549"/>
            <a:ext cx="4199096" cy="568643"/>
          </a:xfrm>
          <a:prstGeom prst="roundRect">
            <a:avLst>
              <a:gd name="adj" fmla="val 45184"/>
            </a:avLst>
          </a:prstGeom>
          <a:solidFill>
            <a:srgbClr val="D4E9F7"/>
          </a:solidFill>
          <a:ln/>
        </p:spPr>
      </p:sp>
      <p:sp>
        <p:nvSpPr>
          <p:cNvPr id="21" name="Text 19"/>
          <p:cNvSpPr/>
          <p:nvPr/>
        </p:nvSpPr>
        <p:spPr>
          <a:xfrm>
            <a:off x="11607403" y="1831300"/>
            <a:ext cx="284321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9839563" y="2486739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Домбыра ішегі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9839563" y="2912150"/>
            <a:ext cx="382000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Мәселе: Домбыра ішегінің дыбысына не әсер етеді?</a:t>
            </a:r>
            <a:endParaRPr lang="en-US" sz="1450" dirty="0"/>
          </a:p>
        </p:txBody>
      </p:sp>
      <p:sp>
        <p:nvSpPr>
          <p:cNvPr id="24" name="Text 22"/>
          <p:cNvSpPr/>
          <p:nvPr/>
        </p:nvSpPr>
        <p:spPr>
          <a:xfrm>
            <a:off x="9839563" y="3632359"/>
            <a:ext cx="3820001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Модельдеу: Ішектің тербелісін физикалық модель ретінде қарастыру</a:t>
            </a:r>
            <a:endParaRPr lang="en-US" sz="1450" dirty="0"/>
          </a:p>
        </p:txBody>
      </p:sp>
      <p:sp>
        <p:nvSpPr>
          <p:cNvPr id="25" name="Text 23"/>
          <p:cNvSpPr/>
          <p:nvPr/>
        </p:nvSpPr>
        <p:spPr>
          <a:xfrm>
            <a:off x="9839563" y="4608433"/>
            <a:ext cx="3820001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Тәжірибе: Ішектің керілуін, ұзындығын өзгертіп, дыбыс жиілігін өлшеу</a:t>
            </a:r>
            <a:endParaRPr lang="en-US" sz="1450" dirty="0"/>
          </a:p>
        </p:txBody>
      </p:sp>
      <p:sp>
        <p:nvSpPr>
          <p:cNvPr id="26" name="Text 24"/>
          <p:cNvSpPr/>
          <p:nvPr/>
        </p:nvSpPr>
        <p:spPr>
          <a:xfrm>
            <a:off x="9839563" y="5584507"/>
            <a:ext cx="3820001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Теория: Дыбыс жиілігінің ішек параметрлеріне тәуелділігін анықтау</a:t>
            </a:r>
            <a:endParaRPr lang="en-US" sz="1450" dirty="0"/>
          </a:p>
        </p:txBody>
      </p:sp>
      <p:sp>
        <p:nvSpPr>
          <p:cNvPr id="27" name="Text 25"/>
          <p:cNvSpPr/>
          <p:nvPr/>
        </p:nvSpPr>
        <p:spPr>
          <a:xfrm>
            <a:off x="758309" y="6919913"/>
            <a:ext cx="13113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Ғылыми әдістерді күнделікті өмірде қолдану арқылы біз қоршаған ортаны жақсырақ түсінеміз және мәселелерді шешудің тиімді жолдарын табамыз.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5208" y="491728"/>
            <a:ext cx="11184255" cy="588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Ұлттық құндылық: Киіз үй және ғылыми әдіс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715208" y="1508879"/>
            <a:ext cx="7745492" cy="572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Киіз үйді тігу және киіз басу процестері ғылыми әдістің барлық сатыларын қамтиды: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15208" y="2241947"/>
            <a:ext cx="7745492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Мәселе қою: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Тұрақты, ыңғайлы баспана қажеттілігі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715208" y="2590562"/>
            <a:ext cx="7745492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Бақылау: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Табиғи материалдардың қасиеттерін зерттеу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715208" y="2939177"/>
            <a:ext cx="7745492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Болжам: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Киіз материалы жылу сақтайды деген болжам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715208" y="3287792"/>
            <a:ext cx="7745492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Тәжірибе: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Әртүрлі киіз басу әдістерін сынау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715208" y="3636407"/>
            <a:ext cx="7745492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Мәлімет өңдеу: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Қай әдіс ең берік киіз береді?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715208" y="3985022"/>
            <a:ext cx="7745492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Қорытынды: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Ең тиімді киіз басу әдісін анықтау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715208" y="4333637"/>
            <a:ext cx="7745492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Модель/Теория: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Киіз үйдің құрылымдық моделін жасау</a:t>
            </a:r>
            <a:endParaRPr lang="en-US" sz="1400" dirty="0"/>
          </a:p>
        </p:txBody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04565" y="1549122"/>
            <a:ext cx="5018246" cy="5018246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8904565" y="6768465"/>
            <a:ext cx="5018246" cy="11444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Киіз үй – ғасырлар бойы жетілдірілген ғылыми жетістік. Оның әрбір бөлшегі мен жасалу процесі ұзақ бақылау мен тәжірибе арқылы оңтайландырылған.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9223" y="308848"/>
            <a:ext cx="3131820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Маятник тәжірибесі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449223" y="958929"/>
            <a:ext cx="1493044" cy="184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2589C9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Тәжірибе мақсаты: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449223" y="1255871"/>
            <a:ext cx="6729055" cy="179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Маятниктің тербеліс периодын өлшеу және өлшеу қателігін анықтау.</a:t>
            </a:r>
            <a:endParaRPr lang="en-US" sz="850" dirty="0"/>
          </a:p>
        </p:txBody>
      </p:sp>
      <p:sp>
        <p:nvSpPr>
          <p:cNvPr id="5" name="Text 3"/>
          <p:cNvSpPr/>
          <p:nvPr/>
        </p:nvSpPr>
        <p:spPr>
          <a:xfrm>
            <a:off x="449223" y="1547693"/>
            <a:ext cx="1477804" cy="184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2589C9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Қажетті құралдар:</a:t>
            </a:r>
            <a:endParaRPr lang="en-US" sz="1150" dirty="0"/>
          </a:p>
        </p:txBody>
      </p:sp>
      <p:sp>
        <p:nvSpPr>
          <p:cNvPr id="6" name="Text 4"/>
          <p:cNvSpPr/>
          <p:nvPr/>
        </p:nvSpPr>
        <p:spPr>
          <a:xfrm>
            <a:off x="449223" y="1844635"/>
            <a:ext cx="6729055" cy="179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Жіп (50-70 см)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449223" y="2063472"/>
            <a:ext cx="6729055" cy="179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Кішкентай жүк (қағаз қыстырғыш/гайка)</a:t>
            </a:r>
            <a:endParaRPr lang="en-US" sz="850" dirty="0"/>
          </a:p>
        </p:txBody>
      </p:sp>
      <p:sp>
        <p:nvSpPr>
          <p:cNvPr id="8" name="Text 6"/>
          <p:cNvSpPr/>
          <p:nvPr/>
        </p:nvSpPr>
        <p:spPr>
          <a:xfrm>
            <a:off x="449223" y="2282309"/>
            <a:ext cx="6729055" cy="179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Сызғыш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449223" y="2501146"/>
            <a:ext cx="6729055" cy="179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Таймер/секундомер</a:t>
            </a:r>
            <a:endParaRPr lang="en-US" sz="850" dirty="0"/>
          </a:p>
        </p:txBody>
      </p:sp>
      <p:sp>
        <p:nvSpPr>
          <p:cNvPr id="10" name="Text 8"/>
          <p:cNvSpPr/>
          <p:nvPr/>
        </p:nvSpPr>
        <p:spPr>
          <a:xfrm>
            <a:off x="449223" y="2792968"/>
            <a:ext cx="1751767" cy="184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2589C9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Қауіпсіздік ережелері:</a:t>
            </a:r>
            <a:endParaRPr lang="en-US" sz="1150" dirty="0"/>
          </a:p>
        </p:txBody>
      </p:sp>
      <p:sp>
        <p:nvSpPr>
          <p:cNvPr id="11" name="Text 9"/>
          <p:cNvSpPr/>
          <p:nvPr/>
        </p:nvSpPr>
        <p:spPr>
          <a:xfrm>
            <a:off x="449223" y="3089910"/>
            <a:ext cx="6729055" cy="179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Жүкті соқтырмау</a:t>
            </a:r>
            <a:endParaRPr lang="en-US" sz="850" dirty="0"/>
          </a:p>
        </p:txBody>
      </p:sp>
      <p:sp>
        <p:nvSpPr>
          <p:cNvPr id="12" name="Text 10"/>
          <p:cNvSpPr/>
          <p:nvPr/>
        </p:nvSpPr>
        <p:spPr>
          <a:xfrm>
            <a:off x="449223" y="3308747"/>
            <a:ext cx="6729055" cy="179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Терезеден алыс жұмыс істеу</a:t>
            </a:r>
            <a:endParaRPr lang="en-US" sz="850" dirty="0"/>
          </a:p>
        </p:txBody>
      </p:sp>
      <p:sp>
        <p:nvSpPr>
          <p:cNvPr id="13" name="Text 11"/>
          <p:cNvSpPr/>
          <p:nvPr/>
        </p:nvSpPr>
        <p:spPr>
          <a:xfrm>
            <a:off x="449223" y="3527584"/>
            <a:ext cx="6729055" cy="179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Маятникті ретсіз тербетпеу</a:t>
            </a:r>
            <a:endParaRPr lang="en-US" sz="850" dirty="0"/>
          </a:p>
        </p:txBody>
      </p:sp>
      <p:pic>
        <p:nvPicPr>
          <p:cNvPr id="1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9742" y="972979"/>
            <a:ext cx="6729055" cy="6729055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7459742" y="7828359"/>
            <a:ext cx="1477804" cy="184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2589C9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Формулалар:</a:t>
            </a:r>
            <a:endParaRPr lang="en-US" sz="1150" dirty="0"/>
          </a:p>
        </p:txBody>
      </p:sp>
      <p:sp>
        <p:nvSpPr>
          <p:cNvPr id="16" name="Text 13"/>
          <p:cNvSpPr/>
          <p:nvPr/>
        </p:nvSpPr>
        <p:spPr>
          <a:xfrm>
            <a:off x="7459742" y="8125301"/>
            <a:ext cx="6729055" cy="179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 = t₁₀ / 10 (бір тербелістің периоды)</a:t>
            </a:r>
            <a:endParaRPr lang="en-US" sz="850" dirty="0"/>
          </a:p>
        </p:txBody>
      </p:sp>
      <p:sp>
        <p:nvSpPr>
          <p:cNvPr id="17" name="Text 14"/>
          <p:cNvSpPr/>
          <p:nvPr/>
        </p:nvSpPr>
        <p:spPr>
          <a:xfrm>
            <a:off x="7459742" y="8405932"/>
            <a:ext cx="6729055" cy="179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Tорт = (T₁ + T₂ + T₃) / 3 (орташа период)</a:t>
            </a:r>
            <a:endParaRPr lang="en-US" sz="850" dirty="0"/>
          </a:p>
        </p:txBody>
      </p:sp>
      <p:sp>
        <p:nvSpPr>
          <p:cNvPr id="18" name="Text 15"/>
          <p:cNvSpPr/>
          <p:nvPr/>
        </p:nvSpPr>
        <p:spPr>
          <a:xfrm>
            <a:off x="7459742" y="8686562"/>
            <a:ext cx="6729055" cy="179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ΔT = max(T) - min(T) (абсолютті қате)</a:t>
            </a:r>
            <a:endParaRPr lang="en-US" sz="850" dirty="0"/>
          </a:p>
        </p:txBody>
      </p:sp>
      <p:sp>
        <p:nvSpPr>
          <p:cNvPr id="19" name="Text 16"/>
          <p:cNvSpPr/>
          <p:nvPr/>
        </p:nvSpPr>
        <p:spPr>
          <a:xfrm>
            <a:off x="7459742" y="8967192"/>
            <a:ext cx="6729055" cy="179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δ% = (ΔT / Tорт) * 100% (салыстырмалы қате)</a:t>
            </a:r>
            <a:endParaRPr lang="en-US" sz="850" dirty="0"/>
          </a:p>
        </p:txBody>
      </p:sp>
      <p:sp>
        <p:nvSpPr>
          <p:cNvPr id="20" name="Text 17"/>
          <p:cNvSpPr/>
          <p:nvPr/>
        </p:nvSpPr>
        <p:spPr>
          <a:xfrm>
            <a:off x="7459742" y="9247823"/>
            <a:ext cx="6729055" cy="3590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Бұл тәжірибе арқылы біз ғылыми әдістің өлшеу, мәлімет өңдеу және қорытынды жасау сатыларын тәжірибе жүзінде қолданамыз.</a:t>
            </a:r>
            <a:endParaRPr lang="en-US" sz="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8638" y="578406"/>
            <a:ext cx="7417951" cy="434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Үй тапсырмасы: Температураны зерттеу</a:t>
            </a:r>
            <a:endParaRPr lang="en-US" sz="2700" dirty="0"/>
          </a:p>
        </p:txBody>
      </p:sp>
      <p:sp>
        <p:nvSpPr>
          <p:cNvPr id="4" name="Shape 1"/>
          <p:cNvSpPr/>
          <p:nvPr/>
        </p:nvSpPr>
        <p:spPr>
          <a:xfrm>
            <a:off x="528638" y="1211342"/>
            <a:ext cx="132159" cy="1869281"/>
          </a:xfrm>
          <a:prstGeom prst="roundRect">
            <a:avLst>
              <a:gd name="adj" fmla="val 15000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92956" y="1343501"/>
            <a:ext cx="1738908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Деректерді жинау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792956" y="1640205"/>
            <a:ext cx="7822406" cy="211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3-4 күн бойы үш түрлі орында температураны өлшеу:</a:t>
            </a:r>
            <a:endParaRPr lang="en-US" sz="1000" dirty="0"/>
          </a:p>
        </p:txBody>
      </p:sp>
      <p:sp>
        <p:nvSpPr>
          <p:cNvPr id="7" name="Text 4"/>
          <p:cNvSpPr/>
          <p:nvPr/>
        </p:nvSpPr>
        <p:spPr>
          <a:xfrm>
            <a:off x="792956" y="1930956"/>
            <a:ext cx="7822406" cy="211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Өсімдік жанында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792956" y="2188607"/>
            <a:ext cx="7822406" cy="211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Көлеңкеде</a:t>
            </a:r>
            <a:endParaRPr lang="en-US" sz="1000" dirty="0"/>
          </a:p>
        </p:txBody>
      </p:sp>
      <p:sp>
        <p:nvSpPr>
          <p:cNvPr id="9" name="Text 6"/>
          <p:cNvSpPr/>
          <p:nvPr/>
        </p:nvSpPr>
        <p:spPr>
          <a:xfrm>
            <a:off x="792956" y="2446258"/>
            <a:ext cx="7822406" cy="211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Үй ішінде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792956" y="2737009"/>
            <a:ext cx="7822406" cy="211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Күніне 3 рет өлшеу: таңертең, түсте, кешке</a:t>
            </a:r>
            <a:endParaRPr lang="en-US" sz="1000" dirty="0"/>
          </a:p>
        </p:txBody>
      </p:sp>
      <p:sp>
        <p:nvSpPr>
          <p:cNvPr id="11" name="Shape 8"/>
          <p:cNvSpPr/>
          <p:nvPr/>
        </p:nvSpPr>
        <p:spPr>
          <a:xfrm>
            <a:off x="726877" y="3212783"/>
            <a:ext cx="132159" cy="1578531"/>
          </a:xfrm>
          <a:prstGeom prst="roundRect">
            <a:avLst>
              <a:gd name="adj" fmla="val 15000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91195" y="3344942"/>
            <a:ext cx="2350175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Деректерді ұйымдастыру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991195" y="3641646"/>
            <a:ext cx="7624167" cy="211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Google Sheets кестесіне барлық өлшеулерді енгізу:</a:t>
            </a:r>
            <a:endParaRPr lang="en-US" sz="1000" dirty="0"/>
          </a:p>
        </p:txBody>
      </p:sp>
      <p:sp>
        <p:nvSpPr>
          <p:cNvPr id="14" name="Text 11"/>
          <p:cNvSpPr/>
          <p:nvPr/>
        </p:nvSpPr>
        <p:spPr>
          <a:xfrm>
            <a:off x="991195" y="3932396"/>
            <a:ext cx="7624167" cy="211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Күн, уақыт</a:t>
            </a:r>
            <a:endParaRPr lang="en-US" sz="1000" dirty="0"/>
          </a:p>
        </p:txBody>
      </p:sp>
      <p:sp>
        <p:nvSpPr>
          <p:cNvPr id="15" name="Text 12"/>
          <p:cNvSpPr/>
          <p:nvPr/>
        </p:nvSpPr>
        <p:spPr>
          <a:xfrm>
            <a:off x="991195" y="4190048"/>
            <a:ext cx="7624167" cy="211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Орын</a:t>
            </a:r>
            <a:endParaRPr lang="en-US" sz="1000" dirty="0"/>
          </a:p>
        </p:txBody>
      </p:sp>
      <p:sp>
        <p:nvSpPr>
          <p:cNvPr id="16" name="Text 13"/>
          <p:cNvSpPr/>
          <p:nvPr/>
        </p:nvSpPr>
        <p:spPr>
          <a:xfrm>
            <a:off x="991195" y="4447699"/>
            <a:ext cx="7624167" cy="211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Температура (°C)</a:t>
            </a:r>
            <a:endParaRPr lang="en-US" sz="1000" dirty="0"/>
          </a:p>
        </p:txBody>
      </p:sp>
      <p:sp>
        <p:nvSpPr>
          <p:cNvPr id="17" name="Shape 14"/>
          <p:cNvSpPr/>
          <p:nvPr/>
        </p:nvSpPr>
        <p:spPr>
          <a:xfrm>
            <a:off x="925116" y="4923472"/>
            <a:ext cx="132159" cy="1274683"/>
          </a:xfrm>
          <a:prstGeom prst="roundRect">
            <a:avLst>
              <a:gd name="adj" fmla="val 15000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1189434" y="5055632"/>
            <a:ext cx="2336125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ChatGPT көмегімен талдау</a:t>
            </a:r>
            <a:endParaRPr lang="en-US" sz="1350" dirty="0"/>
          </a:p>
        </p:txBody>
      </p:sp>
      <p:sp>
        <p:nvSpPr>
          <p:cNvPr id="19" name="Text 16"/>
          <p:cNvSpPr/>
          <p:nvPr/>
        </p:nvSpPr>
        <p:spPr>
          <a:xfrm>
            <a:off x="1189434" y="5352336"/>
            <a:ext cx="7425928" cy="211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ChatGPT-ке деректерді беріп, сұрау:</a:t>
            </a:r>
            <a:endParaRPr lang="en-US" sz="1000" dirty="0"/>
          </a:p>
        </p:txBody>
      </p:sp>
      <p:sp>
        <p:nvSpPr>
          <p:cNvPr id="20" name="Text 17"/>
          <p:cNvSpPr/>
          <p:nvPr/>
        </p:nvSpPr>
        <p:spPr>
          <a:xfrm>
            <a:off x="1189434" y="5643086"/>
            <a:ext cx="7425928" cy="422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"Мына деректерден бір біріктірілген сызықтық графикті қалай құруға болады және нәтижені 2-3 сөйлеммен түсіндір"</a:t>
            </a:r>
            <a:endParaRPr lang="en-US" sz="1000" dirty="0"/>
          </a:p>
        </p:txBody>
      </p:sp>
      <p:sp>
        <p:nvSpPr>
          <p:cNvPr id="21" name="Shape 18"/>
          <p:cNvSpPr/>
          <p:nvPr/>
        </p:nvSpPr>
        <p:spPr>
          <a:xfrm>
            <a:off x="1123355" y="6330315"/>
            <a:ext cx="132159" cy="1320879"/>
          </a:xfrm>
          <a:prstGeom prst="roundRect">
            <a:avLst>
              <a:gd name="adj" fmla="val 15000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1387673" y="6462474"/>
            <a:ext cx="2791063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График құру және қорытынды</a:t>
            </a:r>
            <a:endParaRPr lang="en-US" sz="1350" dirty="0"/>
          </a:p>
        </p:txBody>
      </p:sp>
      <p:sp>
        <p:nvSpPr>
          <p:cNvPr id="23" name="Text 20"/>
          <p:cNvSpPr/>
          <p:nvPr/>
        </p:nvSpPr>
        <p:spPr>
          <a:xfrm>
            <a:off x="1387673" y="6759178"/>
            <a:ext cx="7227689" cy="211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ChatGPT ұсынысына сүйеніп:</a:t>
            </a:r>
            <a:endParaRPr lang="en-US" sz="1000" dirty="0"/>
          </a:p>
        </p:txBody>
      </p:sp>
      <p:sp>
        <p:nvSpPr>
          <p:cNvPr id="24" name="Text 21"/>
          <p:cNvSpPr/>
          <p:nvPr/>
        </p:nvSpPr>
        <p:spPr>
          <a:xfrm>
            <a:off x="1387673" y="7049929"/>
            <a:ext cx="7227689" cy="211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Google Sheets-те график жасау</a:t>
            </a:r>
            <a:endParaRPr lang="en-US" sz="1000" dirty="0"/>
          </a:p>
        </p:txBody>
      </p:sp>
      <p:sp>
        <p:nvSpPr>
          <p:cNvPr id="25" name="Text 22"/>
          <p:cNvSpPr/>
          <p:nvPr/>
        </p:nvSpPr>
        <p:spPr>
          <a:xfrm>
            <a:off x="1387673" y="7307580"/>
            <a:ext cx="7227689" cy="211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Қысқа қорытынды жазу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2315" y="290274"/>
            <a:ext cx="3470315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Қосымша тапсырмалар</a:t>
            </a:r>
            <a:endParaRPr lang="en-US" sz="2150" dirty="0"/>
          </a:p>
        </p:txBody>
      </p:sp>
      <p:sp>
        <p:nvSpPr>
          <p:cNvPr id="3" name="Text 1"/>
          <p:cNvSpPr/>
          <p:nvPr/>
        </p:nvSpPr>
        <p:spPr>
          <a:xfrm>
            <a:off x="422315" y="901422"/>
            <a:ext cx="2202537" cy="173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Қабілеті жоғары оқушыларға: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422315" y="1180505"/>
            <a:ext cx="6764179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Зерттеу тақырыбы: "Су қайнау уақыты қақпақ жабық/ашық кезде өзгере ме?"</a:t>
            </a:r>
            <a:endParaRPr lang="en-US" sz="800" dirty="0"/>
          </a:p>
        </p:txBody>
      </p:sp>
      <p:sp>
        <p:nvSpPr>
          <p:cNvPr id="5" name="Text 3"/>
          <p:cNvSpPr/>
          <p:nvPr/>
        </p:nvSpPr>
        <p:spPr>
          <a:xfrm>
            <a:off x="422315" y="1444466"/>
            <a:ext cx="6764179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Зерттеу жоспарын құру:</a:t>
            </a:r>
            <a:endParaRPr lang="en-US" sz="800" dirty="0"/>
          </a:p>
        </p:txBody>
      </p:sp>
      <p:sp>
        <p:nvSpPr>
          <p:cNvPr id="6" name="Text 4"/>
          <p:cNvSpPr/>
          <p:nvPr/>
        </p:nvSpPr>
        <p:spPr>
          <a:xfrm>
            <a:off x="422315" y="1708428"/>
            <a:ext cx="6764179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300"/>
              </a:lnSpc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Мәселе қою және болжам жасау</a:t>
            </a:r>
            <a:endParaRPr lang="en-US" sz="800" dirty="0"/>
          </a:p>
        </p:txBody>
      </p:sp>
      <p:sp>
        <p:nvSpPr>
          <p:cNvPr id="7" name="Text 5"/>
          <p:cNvSpPr/>
          <p:nvPr/>
        </p:nvSpPr>
        <p:spPr>
          <a:xfrm>
            <a:off x="422315" y="1914287"/>
            <a:ext cx="6764179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300"/>
              </a:lnSpc>
              <a:buSzPct val="100000"/>
              <a:buFont typeface="+mj-lt"/>
              <a:buAutoNum type="arabicPeriod" startAt="2"/>
            </a:pPr>
            <a:r>
              <a:rPr lang="en-US" sz="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Тәуелді және тәуелсіз айнымалыларды анықтау</a:t>
            </a:r>
            <a:endParaRPr lang="en-US" sz="800" dirty="0"/>
          </a:p>
        </p:txBody>
      </p:sp>
      <p:sp>
        <p:nvSpPr>
          <p:cNvPr id="8" name="Text 6"/>
          <p:cNvSpPr/>
          <p:nvPr/>
        </p:nvSpPr>
        <p:spPr>
          <a:xfrm>
            <a:off x="422315" y="2120146"/>
            <a:ext cx="6764179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300"/>
              </a:lnSpc>
              <a:buSzPct val="100000"/>
              <a:buFont typeface="+mj-lt"/>
              <a:buAutoNum type="arabicPeriod" startAt="3"/>
            </a:pPr>
            <a:r>
              <a:rPr lang="en-US" sz="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Бақылау тобын белгілеу</a:t>
            </a:r>
            <a:endParaRPr lang="en-US" sz="800" dirty="0"/>
          </a:p>
        </p:txBody>
      </p:sp>
      <p:sp>
        <p:nvSpPr>
          <p:cNvPr id="9" name="Text 7"/>
          <p:cNvSpPr/>
          <p:nvPr/>
        </p:nvSpPr>
        <p:spPr>
          <a:xfrm>
            <a:off x="422315" y="2326005"/>
            <a:ext cx="6764179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300"/>
              </a:lnSpc>
              <a:buSzPct val="100000"/>
              <a:buFont typeface="+mj-lt"/>
              <a:buAutoNum type="arabicPeriod" startAt="4"/>
            </a:pPr>
            <a:r>
              <a:rPr lang="en-US" sz="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Тәжірибе жүргізу әдістемесін жазу</a:t>
            </a:r>
            <a:endParaRPr lang="en-US" sz="800" dirty="0"/>
          </a:p>
        </p:txBody>
      </p:sp>
      <p:sp>
        <p:nvSpPr>
          <p:cNvPr id="10" name="Text 8"/>
          <p:cNvSpPr/>
          <p:nvPr/>
        </p:nvSpPr>
        <p:spPr>
          <a:xfrm>
            <a:off x="422315" y="2531864"/>
            <a:ext cx="6764179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300"/>
              </a:lnSpc>
              <a:buSzPct val="100000"/>
              <a:buFont typeface="+mj-lt"/>
              <a:buAutoNum type="arabicPeriod" startAt="5"/>
            </a:pPr>
            <a:r>
              <a:rPr lang="en-US" sz="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Қауіпсіздік шараларын сипаттау</a:t>
            </a:r>
            <a:endParaRPr lang="en-US" sz="800" dirty="0"/>
          </a:p>
        </p:txBody>
      </p:sp>
      <p:sp>
        <p:nvSpPr>
          <p:cNvPr id="11" name="Text 9"/>
          <p:cNvSpPr/>
          <p:nvPr/>
        </p:nvSpPr>
        <p:spPr>
          <a:xfrm>
            <a:off x="422315" y="2737723"/>
            <a:ext cx="6764179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300"/>
              </a:lnSpc>
              <a:buSzPct val="100000"/>
              <a:buFont typeface="+mj-lt"/>
              <a:buAutoNum type="arabicPeriod" startAt="6"/>
            </a:pPr>
            <a:r>
              <a:rPr lang="en-US" sz="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Деректерді жинау және өңдеу жоспары</a:t>
            </a:r>
            <a:endParaRPr lang="en-US" sz="80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2315" y="3025378"/>
            <a:ext cx="6757154" cy="6757154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7451527" y="901422"/>
            <a:ext cx="3142178" cy="173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Жұмысшы мамандықтарына бағытталған:</a:t>
            </a:r>
            <a:endParaRPr lang="en-US" sz="1050" dirty="0"/>
          </a:p>
        </p:txBody>
      </p:sp>
      <p:sp>
        <p:nvSpPr>
          <p:cNvPr id="14" name="Text 11"/>
          <p:cNvSpPr/>
          <p:nvPr/>
        </p:nvSpPr>
        <p:spPr>
          <a:xfrm>
            <a:off x="7451527" y="1180505"/>
            <a:ext cx="6764179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"Зертхана технигі" ролдік карта</a:t>
            </a:r>
            <a:endParaRPr lang="en-US" sz="800" dirty="0"/>
          </a:p>
        </p:txBody>
      </p:sp>
      <p:sp>
        <p:nvSpPr>
          <p:cNvPr id="15" name="Text 12"/>
          <p:cNvSpPr/>
          <p:nvPr/>
        </p:nvSpPr>
        <p:spPr>
          <a:xfrm>
            <a:off x="7451527" y="1444466"/>
            <a:ext cx="6764179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Мектеп суының сапасын тексеру:</a:t>
            </a:r>
            <a:endParaRPr lang="en-US" sz="800" dirty="0"/>
          </a:p>
        </p:txBody>
      </p:sp>
      <p:sp>
        <p:nvSpPr>
          <p:cNvPr id="16" name="Text 13"/>
          <p:cNvSpPr/>
          <p:nvPr/>
        </p:nvSpPr>
        <p:spPr>
          <a:xfrm>
            <a:off x="7451527" y="1708428"/>
            <a:ext cx="6764179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300"/>
              </a:lnSpc>
              <a:buSzPct val="100000"/>
              <a:buChar char="•"/>
            </a:pPr>
            <a:r>
              <a:rPr lang="en-US" sz="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Су сапасын тексеру құралдарымен танысу</a:t>
            </a:r>
            <a:endParaRPr lang="en-US" sz="800" dirty="0"/>
          </a:p>
        </p:txBody>
      </p:sp>
      <p:sp>
        <p:nvSpPr>
          <p:cNvPr id="17" name="Text 14"/>
          <p:cNvSpPr/>
          <p:nvPr/>
        </p:nvSpPr>
        <p:spPr>
          <a:xfrm>
            <a:off x="7451527" y="1914287"/>
            <a:ext cx="6764179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300"/>
              </a:lnSpc>
              <a:buSzPct val="100000"/>
              <a:buChar char="•"/>
            </a:pPr>
            <a:r>
              <a:rPr lang="en-US" sz="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Су үлгілерін жинау әдістемесі</a:t>
            </a:r>
            <a:endParaRPr lang="en-US" sz="800" dirty="0"/>
          </a:p>
        </p:txBody>
      </p:sp>
      <p:sp>
        <p:nvSpPr>
          <p:cNvPr id="18" name="Text 15"/>
          <p:cNvSpPr/>
          <p:nvPr/>
        </p:nvSpPr>
        <p:spPr>
          <a:xfrm>
            <a:off x="7451527" y="2120146"/>
            <a:ext cx="6764179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300"/>
              </a:lnSpc>
              <a:buSzPct val="100000"/>
              <a:buChar char="•"/>
            </a:pPr>
            <a:r>
              <a:rPr lang="en-US" sz="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Қауіпсіздік ережелері мен жеке қорғаныс құралдары</a:t>
            </a:r>
            <a:endParaRPr lang="en-US" sz="800" dirty="0"/>
          </a:p>
        </p:txBody>
      </p:sp>
      <p:sp>
        <p:nvSpPr>
          <p:cNvPr id="19" name="Text 16"/>
          <p:cNvSpPr/>
          <p:nvPr/>
        </p:nvSpPr>
        <p:spPr>
          <a:xfrm>
            <a:off x="7451527" y="2326005"/>
            <a:ext cx="6764179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300"/>
              </a:lnSpc>
              <a:buSzPct val="100000"/>
              <a:buChar char="•"/>
            </a:pPr>
            <a:r>
              <a:rPr lang="en-US" sz="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Су сапасының негізгі параметрлері</a:t>
            </a:r>
            <a:endParaRPr lang="en-US" sz="800" dirty="0"/>
          </a:p>
        </p:txBody>
      </p:sp>
      <p:sp>
        <p:nvSpPr>
          <p:cNvPr id="20" name="Text 17"/>
          <p:cNvSpPr/>
          <p:nvPr/>
        </p:nvSpPr>
        <p:spPr>
          <a:xfrm>
            <a:off x="7451527" y="2531864"/>
            <a:ext cx="6764179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300"/>
              </a:lnSpc>
              <a:buSzPct val="100000"/>
              <a:buChar char="•"/>
            </a:pPr>
            <a:r>
              <a:rPr lang="en-US" sz="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Деректерді жазу және есеп беру</a:t>
            </a:r>
            <a:endParaRPr lang="en-US" sz="800" dirty="0"/>
          </a:p>
        </p:txBody>
      </p:sp>
      <p:sp>
        <p:nvSpPr>
          <p:cNvPr id="21" name="Text 18"/>
          <p:cNvSpPr/>
          <p:nvPr/>
        </p:nvSpPr>
        <p:spPr>
          <a:xfrm>
            <a:off x="7451527" y="2795826"/>
            <a:ext cx="6764179" cy="337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Бұл тапсырмалар оқушылардың ғылыми әдістерді тереңірек түсінуіне және оларды нақты өмірлік жағдайларда қолдануына көмектеседі.</a:t>
            </a:r>
            <a:endParaRPr lang="en-US" sz="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3031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479" y="408623"/>
            <a:ext cx="4582001" cy="488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00"/>
              </a:lnSpc>
              <a:buNone/>
            </a:pPr>
            <a:r>
              <a:rPr lang="en-US" sz="30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Бағалау критерийлері</a:t>
            </a:r>
            <a:endParaRPr lang="en-US" sz="3050" dirty="0"/>
          </a:p>
        </p:txBody>
      </p:sp>
      <p:sp>
        <p:nvSpPr>
          <p:cNvPr id="4" name="Shape 1"/>
          <p:cNvSpPr/>
          <p:nvPr/>
        </p:nvSpPr>
        <p:spPr>
          <a:xfrm>
            <a:off x="594479" y="1120378"/>
            <a:ext cx="7955042" cy="1462683"/>
          </a:xfrm>
          <a:prstGeom prst="roundRect">
            <a:avLst>
              <a:gd name="adj" fmla="val 15242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50689" y="1276588"/>
            <a:ext cx="1955602" cy="244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Викторина (2 балл)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750689" y="1610082"/>
            <a:ext cx="7642622" cy="237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4-5 дұрыс жауап → 2 балл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750689" y="1899642"/>
            <a:ext cx="7642622" cy="237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 дұрыс жауап → 1 балл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750689" y="2189202"/>
            <a:ext cx="7642622" cy="237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≤2 дұрыс жауап → 0 балл</a:t>
            </a:r>
            <a:endParaRPr lang="en-US" sz="1150" dirty="0"/>
          </a:p>
        </p:txBody>
      </p:sp>
      <p:sp>
        <p:nvSpPr>
          <p:cNvPr id="9" name="Shape 6"/>
          <p:cNvSpPr/>
          <p:nvPr/>
        </p:nvSpPr>
        <p:spPr>
          <a:xfrm>
            <a:off x="594479" y="2731651"/>
            <a:ext cx="7955042" cy="1462683"/>
          </a:xfrm>
          <a:prstGeom prst="roundRect">
            <a:avLst>
              <a:gd name="adj" fmla="val 15242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50689" y="2887861"/>
            <a:ext cx="2312908" cy="244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Топтық постер (3 балл)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750689" y="3221355"/>
            <a:ext cx="7642622" cy="237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Барлық сатылар ретімен берілген</a:t>
            </a:r>
            <a:endParaRPr lang="en-US" sz="1150" dirty="0"/>
          </a:p>
        </p:txBody>
      </p:sp>
      <p:sp>
        <p:nvSpPr>
          <p:cNvPr id="12" name="Text 9"/>
          <p:cNvSpPr/>
          <p:nvPr/>
        </p:nvSpPr>
        <p:spPr>
          <a:xfrm>
            <a:off x="750689" y="3510915"/>
            <a:ext cx="7642622" cy="237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Екі нақты мысал көрсетілген</a:t>
            </a:r>
            <a:endParaRPr lang="en-US" sz="1150" dirty="0"/>
          </a:p>
        </p:txBody>
      </p:sp>
      <p:sp>
        <p:nvSpPr>
          <p:cNvPr id="13" name="Text 10"/>
          <p:cNvSpPr/>
          <p:nvPr/>
        </p:nvSpPr>
        <p:spPr>
          <a:xfrm>
            <a:off x="750689" y="3800475"/>
            <a:ext cx="7642622" cy="237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Дизайн түсінікті, ұлттық элемент бар</a:t>
            </a:r>
            <a:endParaRPr lang="en-US" sz="1150" dirty="0"/>
          </a:p>
        </p:txBody>
      </p:sp>
      <p:sp>
        <p:nvSpPr>
          <p:cNvPr id="14" name="Shape 11"/>
          <p:cNvSpPr/>
          <p:nvPr/>
        </p:nvSpPr>
        <p:spPr>
          <a:xfrm>
            <a:off x="594479" y="4342924"/>
            <a:ext cx="7955042" cy="1462683"/>
          </a:xfrm>
          <a:prstGeom prst="roundRect">
            <a:avLst>
              <a:gd name="adj" fmla="val 15242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750689" y="4499134"/>
            <a:ext cx="2884051" cy="244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Маятник тәжірибесі (3 балл)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750689" y="4832628"/>
            <a:ext cx="7642622" cy="237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Өлшеулер толық жүргізілген</a:t>
            </a:r>
            <a:endParaRPr lang="en-US" sz="1150" dirty="0"/>
          </a:p>
        </p:txBody>
      </p:sp>
      <p:sp>
        <p:nvSpPr>
          <p:cNvPr id="17" name="Text 14"/>
          <p:cNvSpPr/>
          <p:nvPr/>
        </p:nvSpPr>
        <p:spPr>
          <a:xfrm>
            <a:off x="750689" y="5122188"/>
            <a:ext cx="7642622" cy="237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Есептеулер дұрыс орындалған</a:t>
            </a:r>
            <a:endParaRPr lang="en-US" sz="1150" dirty="0"/>
          </a:p>
        </p:txBody>
      </p:sp>
      <p:sp>
        <p:nvSpPr>
          <p:cNvPr id="18" name="Text 15"/>
          <p:cNvSpPr/>
          <p:nvPr/>
        </p:nvSpPr>
        <p:spPr>
          <a:xfrm>
            <a:off x="750689" y="5411748"/>
            <a:ext cx="7642622" cy="237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Қорытынды нақты жазылған</a:t>
            </a:r>
            <a:endParaRPr lang="en-US" sz="1150" dirty="0"/>
          </a:p>
        </p:txBody>
      </p:sp>
      <p:sp>
        <p:nvSpPr>
          <p:cNvPr id="19" name="Shape 16"/>
          <p:cNvSpPr/>
          <p:nvPr/>
        </p:nvSpPr>
        <p:spPr>
          <a:xfrm>
            <a:off x="594479" y="5954197"/>
            <a:ext cx="7955042" cy="1462683"/>
          </a:xfrm>
          <a:prstGeom prst="roundRect">
            <a:avLst>
              <a:gd name="adj" fmla="val 15242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750689" y="6110407"/>
            <a:ext cx="2110502" cy="244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Шығу билеті (2 балл)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750689" y="6443901"/>
            <a:ext cx="7642622" cy="237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3/3 дұрыс жауап → 2 балл</a:t>
            </a:r>
            <a:endParaRPr lang="en-US" sz="1150" dirty="0"/>
          </a:p>
        </p:txBody>
      </p:sp>
      <p:sp>
        <p:nvSpPr>
          <p:cNvPr id="22" name="Text 19"/>
          <p:cNvSpPr/>
          <p:nvPr/>
        </p:nvSpPr>
        <p:spPr>
          <a:xfrm>
            <a:off x="750689" y="6733461"/>
            <a:ext cx="7642622" cy="237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 дұрыс жауап → 1 балл</a:t>
            </a:r>
            <a:endParaRPr lang="en-US" sz="1150" dirty="0"/>
          </a:p>
        </p:txBody>
      </p:sp>
      <p:sp>
        <p:nvSpPr>
          <p:cNvPr id="23" name="Text 20"/>
          <p:cNvSpPr/>
          <p:nvPr/>
        </p:nvSpPr>
        <p:spPr>
          <a:xfrm>
            <a:off x="750689" y="7023021"/>
            <a:ext cx="7642622" cy="237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≤1 дұрыс жауап → 0 балл</a:t>
            </a:r>
            <a:endParaRPr lang="en-US" sz="1150" dirty="0"/>
          </a:p>
        </p:txBody>
      </p:sp>
      <p:sp>
        <p:nvSpPr>
          <p:cNvPr id="24" name="Text 21"/>
          <p:cNvSpPr/>
          <p:nvPr/>
        </p:nvSpPr>
        <p:spPr>
          <a:xfrm>
            <a:off x="594479" y="7584043"/>
            <a:ext cx="7955042" cy="237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Жалпы ұпай: 10 балл</a:t>
            </a:r>
            <a:endParaRPr lang="en-US" sz="11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2025-08-27T19:22:30Z</dcterms:created>
  <dcterms:modified xsi:type="dcterms:W3CDTF">2025-08-27T19:22:30Z</dcterms:modified>
</cp:coreProperties>
</file>