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ice"/>
      <p:regular r:id="rId17"/>
    </p:embeddedFont>
    <p:embeddedFont>
      <p:font typeface="Alice"/>
      <p:regular r:id="rId18"/>
    </p:embeddedFont>
    <p:embeddedFont>
      <p:font typeface="Manrope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phet.colorado.edu/en/simulations/masses-and-springs" TargetMode="External"/><Relationship Id="rId2" Type="http://schemas.openxmlformats.org/officeDocument/2006/relationships/image" Target="../media/image-6-1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4042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Гармоникалық тербелістердің теңдеулері мен графиктері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978235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Механикалық тербелістер бөлімінің маңызды тақырыбы - гармоникалық тербелістер. Бұл сабақта біз эксперименттік, аналитикалық және графиктік тәсілмен гармоникалық тербелісті (x(t), v(t), a(t)) зерттеуді үйренеміз.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5154097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Апта дәйексөзі: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«Білім – қымбат қазына, қанағат тұтпа азына»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(Мұзафар Әлімбаев)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3220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Рефлексия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4249936"/>
            <a:ext cx="4215289" cy="2587466"/>
          </a:xfrm>
          <a:prstGeom prst="roundRect">
            <a:avLst>
              <a:gd name="adj" fmla="val 6904"/>
            </a:avLst>
          </a:prstGeom>
          <a:solidFill>
            <a:srgbClr val="FFFFFF"/>
          </a:solidFill>
          <a:ln w="7620">
            <a:solidFill>
              <a:srgbClr val="FFF0ED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99768" y="445591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F0ED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479" y="4586049"/>
            <a:ext cx="267891" cy="33492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9768" y="52495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Бәрін түсіндім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99768" y="5678805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Гармоникалық тербелістің теңдеулері мен графиктерін толық түсіндім және қолдана аламын.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5207437" y="4249936"/>
            <a:ext cx="4215408" cy="2587466"/>
          </a:xfrm>
          <a:prstGeom prst="roundRect">
            <a:avLst>
              <a:gd name="adj" fmla="val 6904"/>
            </a:avLst>
          </a:prstGeom>
          <a:solidFill>
            <a:srgbClr val="FFFFFF"/>
          </a:solidFill>
          <a:ln w="7620">
            <a:solidFill>
              <a:srgbClr val="FFCE47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413415" y="445591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CE47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126" y="4586049"/>
            <a:ext cx="267891" cy="33492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413415" y="52495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Жартылай түсіндім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5413415" y="5678805"/>
            <a:ext cx="38034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Негізгі ұғымдарды түсіндім, бірақ кейбір мәселелер бойынша қосымша түсіндіру қажет.</a:t>
            </a:r>
            <a:endParaRPr lang="en-US" sz="1550" dirty="0"/>
          </a:p>
        </p:txBody>
      </p:sp>
      <p:sp>
        <p:nvSpPr>
          <p:cNvPr id="14" name="Shape 9"/>
          <p:cNvSpPr/>
          <p:nvPr/>
        </p:nvSpPr>
        <p:spPr>
          <a:xfrm>
            <a:off x="9621203" y="4249936"/>
            <a:ext cx="4215289" cy="2587466"/>
          </a:xfrm>
          <a:prstGeom prst="roundRect">
            <a:avLst>
              <a:gd name="adj" fmla="val 6904"/>
            </a:avLst>
          </a:prstGeom>
          <a:solidFill>
            <a:srgbClr val="FFFFFF"/>
          </a:solidFill>
          <a:ln w="7620">
            <a:solidFill>
              <a:srgbClr val="FFA647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827181" y="445591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A647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892" y="4586049"/>
            <a:ext cx="267891" cy="33492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27181" y="52495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Сұрақ бар</a:t>
            </a:r>
            <a:endParaRPr lang="en-US" sz="1950" dirty="0"/>
          </a:p>
        </p:txBody>
      </p:sp>
      <p:sp>
        <p:nvSpPr>
          <p:cNvPr id="18" name="Text 12"/>
          <p:cNvSpPr/>
          <p:nvPr/>
        </p:nvSpPr>
        <p:spPr>
          <a:xfrm>
            <a:off x="9827181" y="5678805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Тақырып бойынша сұрақтарым бар, қосымша көмек қажет.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93790" y="706064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Тапсырма: "Ең пайдалы" ойды дәптерге үш сөзбен жазыңдар.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63723"/>
            <a:ext cx="51757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Сабақтың мақсаттары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180636"/>
            <a:ext cx="4215289" cy="2885242"/>
          </a:xfrm>
          <a:prstGeom prst="roundRect">
            <a:avLst>
              <a:gd name="adj" fmla="val 619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33866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Оқу мақсаты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815834"/>
            <a:ext cx="380333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11.4.1.1 – Эксперименттік, аналитикалық және графиктік тәсілмен гармоникалық тербелісті (x(t), v(t), a(t)) зерттеу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3180636"/>
            <a:ext cx="4215408" cy="2885242"/>
          </a:xfrm>
          <a:prstGeom prst="roundRect">
            <a:avLst>
              <a:gd name="adj" fmla="val 619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13415" y="33866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Сабақ мақсаттары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13415" y="3815834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Font typeface="+mj-lt"/>
              <a:buAutoNum type="arabicPeriod" startAt="1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Оқушылар x(t), v(t), a(t) функцияларын анықтайды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5413415" y="4520327"/>
            <a:ext cx="380345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Font typeface="+mj-lt"/>
              <a:buAutoNum type="arabicPeriod" startAt="2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Графиктерді жүргізуді үйренеді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5413415" y="4907280"/>
            <a:ext cx="380345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Font typeface="+mj-lt"/>
              <a:buAutoNum type="arabicPeriod" startAt="3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Механик мамандықтарындағы тербеліс құбылыстарының маңыздылығын түсіндіреді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3180636"/>
            <a:ext cx="4215289" cy="2885242"/>
          </a:xfrm>
          <a:prstGeom prst="roundRect">
            <a:avLst>
              <a:gd name="adj" fmla="val 619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827181" y="33866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Құндылықтар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9827181" y="3815834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Еңбекқорлық және кәсіби біліктілік айы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9827181" y="4252436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Білім мен еңбек – кәсіби шеберліктің кепілі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7730"/>
            <a:ext cx="89418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Гармоникалық тербелістің теңдеулері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0382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Негізгі теңдеулер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51233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x(t) = A·cos(ωt + φ₀)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– ығысу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289929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A6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v(t) = –Aω·sin(ωt + φ₀)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– жылдамдық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28624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CE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a(t) = –Aω²·cos(ωt + φ₀)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– үдеу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3782378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Мұндағы: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278511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 – амплитуда (м)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4665464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ω – циклдік жиілік (рад/с)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505241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φ₀ – бастапқы фаза (рад)</a:t>
            </a:r>
            <a:endParaRPr lang="en-US" sz="155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9982" y="2028706"/>
            <a:ext cx="4549140" cy="454914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793790" y="702433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Бұл теңдеулер гармоникалық тербелістің толық сипаттамасын береді және олардың арасында тығыз байланыс бар.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89447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Гармоникалық тербелістің графиктері</a:t>
            </a:r>
            <a:endParaRPr lang="en-US" sz="39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827258"/>
            <a:ext cx="992267" cy="119074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30256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Ығысу графигі x(t)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3454837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Косинусоидалық қисық сызық. Амплитуда A-ға тең.</a:t>
            </a:r>
            <a:endParaRPr lang="en-US" sz="15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018002"/>
            <a:ext cx="992267" cy="146101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70815" y="4216360"/>
            <a:ext cx="28823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Жылдамдық графигі v(t)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470815" y="4645581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Синусоидалық қисық сызық. Амплитуда Aω-ға тең. Ығысу графигінен π/2-ге ығысқан.</a:t>
            </a:r>
            <a:endParaRPr lang="en-US" sz="15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479018"/>
            <a:ext cx="992267" cy="146101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70815" y="567737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Үдеу графигі a(t)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470815" y="6106597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Косинусоидалық қисық сызық. Амплитуда Aω²-ге тең. Ығысу графигінен π-ге ығысқан.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5540"/>
            <a:ext cx="69091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Фазалардың айырмашылығы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8245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Гармоникалық тербелісте ығысу, жылдамдық және үдеу функциялары арасындағы фазалық айырмашылықтарды зерттейік: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023235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4015383"/>
            <a:ext cx="395085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Ығысу мен жылдамдық арасында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4754761"/>
            <a:ext cx="395085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x(t) және v(t)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арасында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π/2 радиан (90°)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фазалық айырмашылық бар. Бұл жылдамдықтың ығысудан алда екенін көрсетеді.</a:t>
            </a:r>
            <a:endParaRPr lang="en-US" sz="15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3023235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4015383"/>
            <a:ext cx="37251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Жылдамдық пен үдеу арасында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339715" y="4444603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v(t) және a(t)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арасында да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π/2 радиан (90°)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фазалық айырмашылық бар. Үдеу жылдамдықтан алда болады.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3023235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4015383"/>
            <a:ext cx="30185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Ығысу мен үдеу арасында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87282" y="4444603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x(t) және a(t)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арасында 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π радиан (180°)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фазалық айырмашылық бар, яғни олар әрқашан қарама-қарсы фазада болады.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793790" y="644652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Бұл фазалық айырмашылықтар тербелмелі жүйенің динамикалық қасиеттерін және оның уақыт бойынша дамуын сипаттайды.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3585"/>
            <a:ext cx="68680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PhET симуляторымен жұмыс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7967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Топтық тапсырма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68819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Берілген параметрлер: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18432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 = 5 см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57128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ω = 2 с⁻¹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395823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φ = 0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454366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Тапсырма: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PhET симуляторын қолданып x(t) графигін жүргізіп салыңыз және баспаға шығарыңыз. Графиктің негізгі параметрлерін (амплитуда, период) табыңыз.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5585579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Сілтеме: </a:t>
            </a:r>
            <a:pPr algn="l" indent="0" marL="0">
              <a:lnSpc>
                <a:spcPts val="2500"/>
              </a:lnSpc>
              <a:buNone/>
            </a:pPr>
            <a:r>
              <a:rPr lang="en-US" sz="1550" u="sng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https://phet.colorado.edu/en/simulations/masses-and-springs</a:t>
            </a:r>
            <a:endParaRPr lang="en-US" sz="155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447" y="2204561"/>
            <a:ext cx="4738092" cy="47380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36345"/>
            <a:ext cx="63521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Жұптық және жеке жұмыс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2154079"/>
            <a:ext cx="7556421" cy="2697480"/>
          </a:xfrm>
          <a:prstGeom prst="roundRect">
            <a:avLst>
              <a:gd name="adj" fmla="val 6622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01408" y="23752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Жұптық жұмыс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501408" y="2804517"/>
            <a:ext cx="7113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Тапсырма: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v(t) және a(t) графиктерін қолмен сызып, солардың x(t) графигімен байланысын түсіндіріңіз.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6501408" y="3558659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Әр оқушы өз сызбасын қорғасын (1 минут).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6501408" y="3995261"/>
            <a:ext cx="7113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Бағалау: график пен байланысты дұрыс түсіндіру (2 б), жұптық ынтымақтастық (1 б).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6280190" y="5049917"/>
            <a:ext cx="7556421" cy="1943338"/>
          </a:xfrm>
          <a:prstGeom prst="roundRect">
            <a:avLst>
              <a:gd name="adj" fmla="val 9192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501408" y="527113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Жеке жұмыс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6501408" y="5700355"/>
            <a:ext cx="7113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Есеп: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a(t) = –9·cos(4t+π/3) болса, тездетуші графигінің фазасын анықтаңыз және 2 сөзбен түсіндіріңіз.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6501408" y="6454497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Бағалау: фазаны дәл табу (1 б), түсіндірмесі мағыналы (1 б).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09787"/>
            <a:ext cx="879455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Тербелістердің практикалық маңызы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126700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37930" y="3244453"/>
            <a:ext cx="33458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Автокөлік амортизаторлары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537930" y="3673673"/>
            <a:ext cx="3438049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Амортизаторлар тербеліс теориясына негізделген. Олар жолдың тегіс еместігінен туындайтын тербелістерді сөндіреді, жолаушылар үшін жайлылықты қамтамасыз етеді.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86" y="3126700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68127" y="32444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Көпір тербелісі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968127" y="3673673"/>
            <a:ext cx="343816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Инженерлер көпірлердің табиғи тербеліс жиіліктерін есептейді, резонанстан қорғау үшін демпферлер орнатады.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02" y="3126700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398443" y="32444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5575A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Мотор дірілі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10398443" y="3673673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Механиктер мотор дірілін талдап, оны азайту үшін теңгерімдеу жүйелерін жасайды.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93790" y="580215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FF7047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Құндылық тапсырмасы: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"Механик мамандығында тербеліс құбылыстарын білу не үшін қажет?" деген сұраққа жауап жазыңыз.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8070" y="514350"/>
            <a:ext cx="4676061" cy="584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Үй тапсырмасы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8070" y="1566148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Негізгі тапсырмалар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748070" y="2045375"/>
            <a:ext cx="6339007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Font typeface="+mj-lt"/>
              <a:buAutoNum type="arabicPeriod" startAt="1"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PhET симуляторынан x, v, a графиктерін экспорттап келу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8070" y="2409944"/>
            <a:ext cx="6339007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50"/>
              </a:lnSpc>
              <a:buSzPct val="100000"/>
              <a:buFont typeface="+mj-lt"/>
              <a:buAutoNum type="arabicPeriod" startAt="2"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ChatGPT қолданып механик мамандықтарының бірінде (мысалы: машинист, токарь) тербеліс құбылысының маңызын 5 сөйлеммен жазу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48070" y="3494484"/>
            <a:ext cx="2338030" cy="292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0C0D0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Қосымша тапсырма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748070" y="3973711"/>
            <a:ext cx="6339007" cy="598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Қабілетті оқушыларға: "Графиктердің тұтас циклін модельдеп, есептеу арқылы энергия сақталуын тексеретін шағын жоба жасаңыз"</a:t>
            </a:r>
            <a:endParaRPr lang="en-US" sz="14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0944" y="1589603"/>
            <a:ext cx="6339007" cy="633900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2025-08-31T06:37:26Z</dcterms:created>
  <dcterms:modified xsi:type="dcterms:W3CDTF">2025-08-31T06:37:26Z</dcterms:modified>
</cp:coreProperties>
</file>