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19"/>
  </p:notesMasterIdLst>
  <p:handoutMasterIdLst>
    <p:handoutMasterId r:id="rId20"/>
  </p:handoutMasterIdLst>
  <p:sldIdLst>
    <p:sldId id="354" r:id="rId3"/>
    <p:sldId id="364" r:id="rId4"/>
    <p:sldId id="347" r:id="rId5"/>
    <p:sldId id="348" r:id="rId6"/>
    <p:sldId id="350" r:id="rId7"/>
    <p:sldId id="351" r:id="rId8"/>
    <p:sldId id="353" r:id="rId9"/>
    <p:sldId id="352" r:id="rId10"/>
    <p:sldId id="355" r:id="rId11"/>
    <p:sldId id="356" r:id="rId12"/>
    <p:sldId id="357" r:id="rId13"/>
    <p:sldId id="359" r:id="rId14"/>
    <p:sldId id="358" r:id="rId15"/>
    <p:sldId id="360" r:id="rId16"/>
    <p:sldId id="361" r:id="rId17"/>
    <p:sldId id="36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977">
          <p15:clr>
            <a:srgbClr val="A4A3A4"/>
          </p15:clr>
        </p15:guide>
        <p15:guide id="4" orient="horz" pos="2189">
          <p15:clr>
            <a:srgbClr val="A4A3A4"/>
          </p15:clr>
        </p15:guide>
        <p15:guide id="5" pos="45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64" autoAdjust="0"/>
    <p:restoredTop sz="94343" autoAdjust="0"/>
  </p:normalViewPr>
  <p:slideViewPr>
    <p:cSldViewPr snapToGrid="0" showGuides="1">
      <p:cViewPr varScale="1">
        <p:scale>
          <a:sx n="84" d="100"/>
          <a:sy n="84" d="100"/>
        </p:scale>
        <p:origin x="274" y="82"/>
      </p:cViewPr>
      <p:guideLst>
        <p:guide orient="horz" pos="2183"/>
        <p:guide pos="3840"/>
        <p:guide orient="horz" pos="1977"/>
        <p:guide orient="horz" pos="2189"/>
        <p:guide pos="4504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23/09/2025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9/23/2025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4987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610E6A-A745-47D5-9FA3-306174F89E91}" type="datetimeFigureOut">
              <a:rPr lang="ru-RU"/>
              <a:pPr>
                <a:defRPr/>
              </a:pPr>
              <a:t>23.09.2025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D14B5-7395-46ED-8555-45D15C6A2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3004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FE5AD-F62F-40AD-8133-5130C8CEC5F1}" type="datetimeFigureOut">
              <a:rPr lang="ru-RU"/>
              <a:pPr>
                <a:defRPr/>
              </a:pPr>
              <a:t>23.09.2025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B1161-51E9-42EF-ACAC-E5C5D1CC7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0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98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4576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016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9530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4144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3946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884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8306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9110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51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6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94" r:id="rId28"/>
    <p:sldLayoutId id="2147483695" r:id="rId2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80F04C0-1F1C-479B-8D18-E0FE8F37AE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49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6DCD99-7981-A2E5-1F92-70091C9EA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>
            <a:extLst>
              <a:ext uri="{FF2B5EF4-FFF2-40B4-BE49-F238E27FC236}">
                <a16:creationId xmlns:a16="http://schemas.microsoft.com/office/drawing/2014/main" id="{696A6A88-FB38-B1FE-A5C6-3FF319225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П</a:t>
            </a:r>
            <a:r>
              <a:rPr kumimoji="0" lang="kk-KZ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әні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</a:t>
            </a:r>
            <a:r>
              <a:rPr kumimoji="0" lang="en-US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1" name="Прямоугольник 2">
            <a:extLst>
              <a:ext uri="{FF2B5EF4-FFF2-40B4-BE49-F238E27FC236}">
                <a16:creationId xmlns:a16="http://schemas.microsoft.com/office/drawing/2014/main" id="{4BD4DFBB-17B3-85E6-EE48-C5E02CD56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Сынып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 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2" name="Прямоугольник 3">
            <a:extLst>
              <a:ext uri="{FF2B5EF4-FFF2-40B4-BE49-F238E27FC236}">
                <a16:creationId xmlns:a16="http://schemas.microsoft.com/office/drawing/2014/main" id="{6CFDCE4A-80C6-1339-0112-70245A7D8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Тоқсан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3" name="Прямоугольник 4">
            <a:extLst>
              <a:ext uri="{FF2B5EF4-FFF2-40B4-BE49-F238E27FC236}">
                <a16:creationId xmlns:a16="http://schemas.microsoft.com/office/drawing/2014/main" id="{08634133-6277-18F6-3681-0BE8A34CC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Мұғалім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4" name="Прямоугольник 5">
            <a:extLst>
              <a:ext uri="{FF2B5EF4-FFF2-40B4-BE49-F238E27FC236}">
                <a16:creationId xmlns:a16="http://schemas.microsoft.com/office/drawing/2014/main" id="{0992FB04-0DE4-9E34-0668-CB6AD5A2D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2538413"/>
            <a:ext cx="33639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Математика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5" name="Прямоугольник 6">
            <a:extLst>
              <a:ext uri="{FF2B5EF4-FFF2-40B4-BE49-F238E27FC236}">
                <a16:creationId xmlns:a16="http://schemas.microsoft.com/office/drawing/2014/main" id="{22429A96-9BFD-C8F2-DFC0-129F9A699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6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6" name="Прямоугольник 7">
            <a:extLst>
              <a:ext uri="{FF2B5EF4-FFF2-40B4-BE49-F238E27FC236}">
                <a16:creationId xmlns:a16="http://schemas.microsoft.com/office/drawing/2014/main" id="{425D2023-7FCB-3CB1-C178-683DE40B7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2777" name="Picture 2" descr="ASTANA QALASI ÄDISTEMELIK ORTALYĞY">
            <a:extLst>
              <a:ext uri="{FF2B5EF4-FFF2-40B4-BE49-F238E27FC236}">
                <a16:creationId xmlns:a16="http://schemas.microsoft.com/office/drawing/2014/main" id="{DB2DF96D-27B1-7C5E-31C8-5AFDB843B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211138"/>
            <a:ext cx="2327275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8" name="Прямоугольник 15">
            <a:extLst>
              <a:ext uri="{FF2B5EF4-FFF2-40B4-BE49-F238E27FC236}">
                <a16:creationId xmlns:a16="http://schemas.microsoft.com/office/drawing/2014/main" id="{C94B6E5B-BFBC-1E88-6011-5246F2458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674688"/>
            <a:ext cx="86074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Астана 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қаласы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әкімдігінің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«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Әдістемелік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орталығы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» </a:t>
            </a:r>
          </a:p>
        </p:txBody>
      </p:sp>
      <p:sp>
        <p:nvSpPr>
          <p:cNvPr id="32780" name="Прямоугольник 6">
            <a:extLst>
              <a:ext uri="{FF2B5EF4-FFF2-40B4-BE49-F238E27FC236}">
                <a16:creationId xmlns:a16="http://schemas.microsoft.com/office/drawing/2014/main" id="{A1892DED-8E34-4B9F-8A88-834F177B4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42973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r>
              <a:rPr kumimoji="0" lang="en-US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I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968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514600" y="381001"/>
            <a:ext cx="701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endParaRPr lang="it-IT" altLang="it-IT" sz="1800">
              <a:solidFill>
                <a:prstClr val="black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42600" y="433925"/>
            <a:ext cx="9415477" cy="10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3800"/>
              </a:lnSpc>
              <a:spcBef>
                <a:spcPct val="50000"/>
              </a:spcBef>
              <a:buNone/>
            </a:pP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 </a:t>
            </a:r>
            <a:r>
              <a:rPr lang="ru-RU" altLang="it-IT" sz="4000" b="1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</a:t>
            </a: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бола </a:t>
            </a:r>
            <a:r>
              <a:rPr lang="ru-RU" altLang="it-IT" sz="4000" b="1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алмайды</a:t>
            </a: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906011" y="2196802"/>
            <a:ext cx="7525356" cy="579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3800"/>
              </a:lnSpc>
              <a:spcBef>
                <a:spcPct val="50000"/>
              </a:spcBef>
              <a:buNone/>
            </a:pPr>
            <a:r>
              <a:rPr lang="ru-RU" altLang="it-IT" sz="4000" b="1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altLang="it-IT" sz="4000" b="1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</a:t>
            </a: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неге </a:t>
            </a:r>
            <a:r>
              <a:rPr lang="ru-RU" altLang="it-IT" sz="4000" b="1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</a:t>
            </a: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906011" y="3711559"/>
            <a:ext cx="8833649" cy="579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3800"/>
              </a:lnSpc>
              <a:spcBef>
                <a:spcPct val="50000"/>
              </a:spcBef>
              <a:buNone/>
            </a:pPr>
            <a:r>
              <a:rPr lang="ru-RU" altLang="it-IT" sz="4000" b="1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altLang="it-IT" sz="4000" b="1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</a:t>
            </a: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неге </a:t>
            </a:r>
            <a:r>
              <a:rPr lang="ru-RU" altLang="it-IT" sz="4000" b="1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</a:t>
            </a: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942599" y="4858883"/>
            <a:ext cx="6640213" cy="579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3800"/>
              </a:lnSpc>
              <a:spcBef>
                <a:spcPct val="50000"/>
              </a:spcBef>
              <a:buNone/>
            </a:pP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Модуль неге </a:t>
            </a:r>
            <a:r>
              <a:rPr lang="ru-RU" altLang="it-IT" sz="4000" b="1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</a:t>
            </a:r>
            <a:r>
              <a:rPr lang="ru-RU" altLang="it-IT" sz="40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0?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990367" y="1500884"/>
            <a:ext cx="2810766" cy="70788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|85|= 85</a:t>
            </a:r>
            <a:endParaRPr lang="ru-RU" altLang="it-IT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990367" y="2923435"/>
            <a:ext cx="3097439" cy="70788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|-56|= 56</a:t>
            </a:r>
            <a:endParaRPr lang="ru-RU" altLang="it-IT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990367" y="4587686"/>
            <a:ext cx="2327874" cy="70788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|0|= 0</a:t>
            </a:r>
            <a:endParaRPr lang="ru-RU" altLang="it-IT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33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7416" grpId="0"/>
      <p:bldP spid="17417" grpId="0" animBg="1"/>
      <p:bldP spid="17418" grpId="0" animBg="1"/>
      <p:bldP spid="174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55920" y="266126"/>
            <a:ext cx="11966713" cy="1041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3700"/>
              </a:lnSpc>
              <a:spcBef>
                <a:spcPct val="50000"/>
              </a:spcBef>
              <a:buNone/>
            </a:pPr>
            <a:r>
              <a:rPr lang="ru-RU" altLang="it-IT" sz="39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altLang="it-IT" sz="3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9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</a:t>
            </a:r>
            <a:r>
              <a:rPr lang="ru-RU" altLang="it-IT" sz="3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4 </a:t>
            </a:r>
            <a:r>
              <a:rPr lang="ru-RU" altLang="it-IT" sz="39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altLang="it-IT" sz="3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- 4; 94 </a:t>
            </a:r>
            <a:r>
              <a:rPr lang="ru-RU" altLang="it-IT" sz="39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altLang="it-IT" sz="3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- 94; - 42 </a:t>
            </a:r>
            <a:r>
              <a:rPr lang="ru-RU" altLang="it-IT" sz="39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altLang="it-IT" sz="3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42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54413" y="1000647"/>
            <a:ext cx="62384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қалай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55920" y="1545202"/>
            <a:ext cx="1219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ru-RU" altLang="it-IT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Сандардың</a:t>
            </a:r>
            <a:r>
              <a:rPr lang="ru-RU" alt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әрқайсысының</a:t>
            </a:r>
            <a:r>
              <a:rPr lang="ru-RU" alt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модулін</a:t>
            </a:r>
            <a:r>
              <a:rPr lang="ru-RU" alt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табыңыз</a:t>
            </a:r>
            <a:r>
              <a:rPr lang="ru-RU" alt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07838" y="2232445"/>
            <a:ext cx="6781800" cy="190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3300"/>
              </a:lnSpc>
              <a:spcBef>
                <a:spcPct val="50000"/>
              </a:spcBef>
              <a:buFontTx/>
              <a:buNone/>
            </a:pPr>
            <a:r>
              <a:rPr lang="en-US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|4|=4   </a:t>
            </a:r>
            <a:r>
              <a:rPr lang="ru-RU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ru-RU" altLang="it-IT" sz="35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|-4|=4</a:t>
            </a:r>
          </a:p>
          <a:p>
            <a:pPr>
              <a:lnSpc>
                <a:spcPts val="3300"/>
              </a:lnSpc>
              <a:spcBef>
                <a:spcPct val="50000"/>
              </a:spcBef>
              <a:buNone/>
            </a:pPr>
            <a:r>
              <a:rPr lang="en-US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|94|=94</a:t>
            </a:r>
            <a:r>
              <a:rPr lang="ru-RU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altLang="it-IT" sz="35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|-94|=94</a:t>
            </a:r>
            <a:endParaRPr lang="ru-RU" altLang="it-IT" sz="35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3300"/>
              </a:lnSpc>
              <a:spcBef>
                <a:spcPct val="50000"/>
              </a:spcBef>
              <a:buFontTx/>
              <a:buNone/>
            </a:pPr>
            <a:r>
              <a:rPr lang="en-US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|-42|=42   </a:t>
            </a:r>
            <a:r>
              <a:rPr lang="ru-RU" altLang="it-IT" sz="35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en-US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|42|=42</a:t>
            </a:r>
            <a:endParaRPr lang="ru-RU" altLang="it-IT" sz="35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7911548" y="2551911"/>
            <a:ext cx="3803373" cy="1066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3800"/>
              </a:lnSpc>
              <a:spcBef>
                <a:spcPct val="50000"/>
              </a:spcBef>
              <a:buNone/>
            </a:pPr>
            <a:r>
              <a:rPr lang="ru-RU" altLang="it-IT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Осы </a:t>
            </a:r>
            <a:r>
              <a:rPr lang="ru-RU" altLang="it-IT" sz="2800" b="1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модульдерді</a:t>
            </a:r>
            <a:r>
              <a:rPr lang="ru-RU" altLang="it-IT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800" b="1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салыстырыңыз</a:t>
            </a:r>
            <a:r>
              <a:rPr lang="ru-RU" altLang="it-IT" sz="40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42464" y="4302692"/>
            <a:ext cx="910707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ru-RU" altLang="it-IT" sz="4000" b="1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altLang="it-IT" sz="40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altLang="it-IT" sz="40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жасауға</a:t>
            </a:r>
            <a:r>
              <a:rPr lang="ru-RU" altLang="it-IT" sz="40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болады</a:t>
            </a:r>
            <a:r>
              <a:rPr lang="ru-RU" altLang="it-IT" sz="40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239277" y="4878024"/>
            <a:ext cx="2809473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40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</a:t>
            </a:r>
            <a:r>
              <a:rPr lang="ru-RU" altLang="it-IT" sz="40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-а</a:t>
            </a:r>
            <a:r>
              <a:rPr lang="en-US" altLang="it-IT" sz="40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|=|a|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it-IT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6592901" y="1015147"/>
            <a:ext cx="4678869" cy="630942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ru-RU" altLang="it-IT" sz="35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Қарама-қарсы</a:t>
            </a:r>
            <a:endParaRPr lang="ru-RU" altLang="it-IT" sz="35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07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  <p:bldP spid="18438" grpId="0"/>
      <p:bldP spid="18440" grpId="0"/>
      <p:bldP spid="18441" grpId="0"/>
      <p:bldP spid="18442" grpId="0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06011" y="467075"/>
            <a:ext cx="10379978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4500"/>
              </a:lnSpc>
              <a:spcBef>
                <a:spcPct val="50000"/>
              </a:spcBef>
              <a:buNone/>
            </a:pP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Өрнектің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мәнін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табыңыз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804295" y="1794970"/>
            <a:ext cx="6096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|-8|-|-5|</a:t>
            </a:r>
            <a:endParaRPr lang="ru-RU" altLang="it-IT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21" name="Text Box 9"/>
              <p:cNvSpPr txBox="1">
                <a:spLocks noChangeArrowheads="1"/>
              </p:cNvSpPr>
              <p:nvPr/>
            </p:nvSpPr>
            <p:spPr bwMode="auto">
              <a:xfrm>
                <a:off x="804295" y="2884886"/>
                <a:ext cx="6096000" cy="823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it-IT" sz="48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|-10|</a:t>
                </a:r>
                <a14:m>
                  <m:oMath xmlns:m="http://schemas.openxmlformats.org/officeDocument/2006/math">
                    <m:r>
                      <a:rPr lang="en-US" altLang="it-IT" sz="4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it-IT" sz="48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|-5|</a:t>
                </a:r>
                <a:endParaRPr lang="ru-RU" altLang="it-IT" sz="48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32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4295" y="2884886"/>
                <a:ext cx="6096000" cy="823913"/>
              </a:xfrm>
              <a:prstGeom prst="rect">
                <a:avLst/>
              </a:prstGeom>
              <a:blipFill>
                <a:blip r:embed="rId2"/>
                <a:stretch>
                  <a:fillRect l="-4600" t="-17778" b="-385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61858" y="3960617"/>
            <a:ext cx="6096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4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|240|</a:t>
            </a:r>
            <a:r>
              <a:rPr lang="ru-RU" altLang="it-IT" sz="4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it-IT" sz="4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|-</a:t>
            </a:r>
            <a:r>
              <a:rPr lang="ru-RU" altLang="it-IT" sz="4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80</a:t>
            </a:r>
            <a:r>
              <a:rPr lang="en-US" altLang="it-IT" sz="4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</a:t>
            </a:r>
            <a:endParaRPr lang="ru-RU" altLang="it-IT" sz="48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915835" y="1836593"/>
            <a:ext cx="41258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en-US" altLang="it-IT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ru-RU" altLang="it-IT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t-IT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altLang="it-IT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t-IT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altLang="it-IT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25" name="Text Box 13"/>
              <p:cNvSpPr txBox="1">
                <a:spLocks noChangeArrowheads="1"/>
              </p:cNvSpPr>
              <p:nvPr/>
            </p:nvSpPr>
            <p:spPr bwMode="auto">
              <a:xfrm>
                <a:off x="4249547" y="2853730"/>
                <a:ext cx="4267200" cy="823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it-IT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10 </a:t>
                </a:r>
                <a14:m>
                  <m:oMath xmlns:m="http://schemas.openxmlformats.org/officeDocument/2006/math">
                    <m:r>
                      <a:rPr lang="en-US" altLang="it-IT" sz="4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altLang="it-IT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altLang="it-IT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r>
                  <a:rPr lang="ru-RU" altLang="it-IT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50</a:t>
                </a:r>
              </a:p>
            </p:txBody>
          </p:sp>
        </mc:Choice>
        <mc:Fallback xmlns="">
          <p:sp>
            <p:nvSpPr>
              <p:cNvPr id="13325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49547" y="2853730"/>
                <a:ext cx="4267200" cy="823913"/>
              </a:xfrm>
              <a:prstGeom prst="rect">
                <a:avLst/>
              </a:prstGeom>
              <a:blipFill rotWithShape="1">
                <a:blip r:embed="rId3"/>
                <a:stretch>
                  <a:fillRect l="-6429" t="-17778" r="-4429" b="-385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533899" y="3951750"/>
            <a:ext cx="5248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240 : 80 = 3</a:t>
            </a:r>
          </a:p>
        </p:txBody>
      </p:sp>
    </p:spTree>
    <p:extLst>
      <p:ext uri="{BB962C8B-B14F-4D97-AF65-F5344CB8AC3E}">
        <p14:creationId xmlns:p14="http://schemas.microsoft.com/office/powerpoint/2010/main" val="189915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19" grpId="0"/>
      <p:bldP spid="13321" grpId="0"/>
      <p:bldP spid="13322" grpId="0"/>
      <p:bldP spid="13324" grpId="0"/>
      <p:bldP spid="13325" grpId="0" animBg="1"/>
      <p:bldP spid="133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09787" y="1298429"/>
                <a:ext cx="10376202" cy="3170099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NZ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40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Егерде</a:t>
                </a:r>
                <a:r>
                  <a:rPr lang="ru-RU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ru-RU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2) </a:t>
                </a:r>
                <a:r>
                  <a:rPr lang="ru-RU" sz="40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Егерде</a:t>
                </a:r>
                <a:r>
                  <a:rPr lang="ru-RU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40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ru-RU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40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RU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Модульдің</a:t>
                </a:r>
                <a:r>
                  <a:rPr lang="ru-RU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анықтамасы</a:t>
                </a:r>
                <a:r>
                  <a:rPr lang="ru-RU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бойынша</a:t>
                </a:r>
                <a:endParaRPr lang="ru-RU" sz="40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RU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NZ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r>
                  <a:rPr lang="ru-RU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|𝑥| = </a:t>
                </a:r>
                <a14:m>
                  <m:oMath xmlns:m="http://schemas.openxmlformats.org/officeDocument/2006/math">
                    <m:r>
                      <a:rPr lang="en-US" sz="40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𝐱</m:t>
                    </m:r>
                    <m:r>
                      <a:rPr lang="ru-RU" sz="40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,</m:t>
                    </m:r>
                  </m:oMath>
                </a14:m>
                <a:r>
                  <a:rPr lang="ru-RU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|𝑥| = -𝒙,</a:t>
                </a:r>
              </a:p>
              <a:p>
                <a:r>
                  <a:rPr lang="ru-RU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r>
                  <a:rPr lang="en-NZ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ru-RU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𝑥 = 4                         -𝑥 = 4</a:t>
                </a:r>
              </a:p>
              <a:p>
                <a:r>
                  <a:rPr lang="en-NZ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               </a:t>
                </a:r>
                <a:r>
                  <a:rPr lang="ru-RU" sz="4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𝑥 = - 4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787" y="1298429"/>
                <a:ext cx="10376202" cy="3170099"/>
              </a:xfrm>
              <a:prstGeom prst="rect">
                <a:avLst/>
              </a:prstGeom>
              <a:blipFill>
                <a:blip r:embed="rId2"/>
                <a:stretch>
                  <a:fillRect l="-2056" t="-3654" b="-73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5"/>
          <p:cNvSpPr txBox="1">
            <a:spLocks noChangeArrowheads="1"/>
          </p:cNvSpPr>
          <p:nvPr/>
        </p:nvSpPr>
        <p:spPr>
          <a:xfrm>
            <a:off x="864696" y="419450"/>
            <a:ext cx="4737498" cy="3847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ru-RU" sz="3600" i="1" dirty="0">
              <a:latin typeface="Cambria Math" panose="02040503050406030204" pitchFamily="18" charset="0"/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ru-RU" sz="3600" i="1" dirty="0">
              <a:latin typeface="Cambria Math" panose="02040503050406030204" pitchFamily="18" charset="0"/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6197252" y="4390248"/>
            <a:ext cx="25029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</a:t>
            </a:r>
            <a:r>
              <a:rPr lang="ru-RU" sz="3200" i="1" dirty="0">
                <a:solidFill>
                  <a:prstClr val="black"/>
                </a:solidFill>
                <a:latin typeface="Monotype Corsiva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25"/>
              <p:cNvSpPr txBox="1">
                <a:spLocks noChangeArrowheads="1"/>
              </p:cNvSpPr>
              <p:nvPr/>
            </p:nvSpPr>
            <p:spPr bwMode="auto">
              <a:xfrm>
                <a:off x="910811" y="5170361"/>
                <a:ext cx="7557328" cy="707886"/>
              </a:xfrm>
              <a:prstGeom prst="rect">
                <a:avLst/>
              </a:prstGeom>
              <a:solidFill>
                <a:srgbClr val="007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i="1" dirty="0">
                    <a:solidFill>
                      <a:schemeClr val="bg2"/>
                    </a:solidFill>
                    <a:latin typeface="Monotype Corsiva"/>
                  </a:rPr>
                  <a:t> </a:t>
                </a:r>
                <a:r>
                  <a:rPr lang="ru-RU" sz="4000" b="1" dirty="0" err="1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</a:t>
                </a:r>
                <a:r>
                  <a:rPr lang="ru-RU" sz="4000" b="1" dirty="0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</m:oMath>
                </a14:m>
                <a:r>
                  <a:rPr lang="ru-RU" sz="4000" b="1" dirty="0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- 4 и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</m:oMath>
                </a14:m>
                <a:r>
                  <a:rPr lang="ru-RU" sz="4000" b="1" dirty="0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4.</a:t>
                </a:r>
              </a:p>
            </p:txBody>
          </p:sp>
        </mc:Choice>
        <mc:Fallback xmlns="">
          <p:sp>
            <p:nvSpPr>
              <p:cNvPr id="23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0811" y="5170361"/>
                <a:ext cx="7557328" cy="707886"/>
              </a:xfrm>
              <a:prstGeom prst="rect">
                <a:avLst/>
              </a:prstGeom>
              <a:blipFill>
                <a:blip r:embed="rId3"/>
                <a:stretch>
                  <a:fillRect l="-2177" t="-16379" b="-353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910811" y="3880622"/>
            <a:ext cx="5778113" cy="1207559"/>
            <a:chOff x="1215" y="2900"/>
            <a:chExt cx="4340" cy="988"/>
          </a:xfrm>
        </p:grpSpPr>
        <p:sp>
          <p:nvSpPr>
            <p:cNvPr id="27" name="Line 6"/>
            <p:cNvSpPr>
              <a:spLocks noChangeShapeType="1"/>
            </p:cNvSpPr>
            <p:nvPr/>
          </p:nvSpPr>
          <p:spPr bwMode="auto">
            <a:xfrm flipV="1">
              <a:off x="1215" y="3315"/>
              <a:ext cx="4340" cy="1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otype Corsiva"/>
              </a:endParaRPr>
            </a:p>
          </p:txBody>
        </p:sp>
        <p:sp>
          <p:nvSpPr>
            <p:cNvPr id="28" name="Oval 8"/>
            <p:cNvSpPr>
              <a:spLocks noChangeArrowheads="1"/>
            </p:cNvSpPr>
            <p:nvPr/>
          </p:nvSpPr>
          <p:spPr bwMode="auto">
            <a:xfrm>
              <a:off x="2896" y="3180"/>
              <a:ext cx="269" cy="269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otype Corsiva"/>
              </a:endParaRPr>
            </a:p>
          </p:txBody>
        </p:sp>
        <p:sp>
          <p:nvSpPr>
            <p:cNvPr id="29" name="Oval 14"/>
            <p:cNvSpPr>
              <a:spLocks noChangeArrowheads="1"/>
            </p:cNvSpPr>
            <p:nvPr/>
          </p:nvSpPr>
          <p:spPr bwMode="auto">
            <a:xfrm>
              <a:off x="3775" y="3174"/>
              <a:ext cx="269" cy="275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otype Corsiva"/>
              </a:endParaRPr>
            </a:p>
          </p:txBody>
        </p:sp>
        <p:sp>
          <p:nvSpPr>
            <p:cNvPr id="30" name="Oval 15"/>
            <p:cNvSpPr>
              <a:spLocks noChangeArrowheads="1"/>
            </p:cNvSpPr>
            <p:nvPr/>
          </p:nvSpPr>
          <p:spPr bwMode="auto">
            <a:xfrm>
              <a:off x="2029" y="3180"/>
              <a:ext cx="275" cy="269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otype Corsiva"/>
              </a:endParaRPr>
            </a:p>
          </p:txBody>
        </p:sp>
        <p:sp>
          <p:nvSpPr>
            <p:cNvPr id="31" name="Arc 16"/>
            <p:cNvSpPr>
              <a:spLocks/>
            </p:cNvSpPr>
            <p:nvPr/>
          </p:nvSpPr>
          <p:spPr bwMode="auto">
            <a:xfrm rot="18810102">
              <a:off x="3156" y="2945"/>
              <a:ext cx="650" cy="55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otype Corsiva"/>
              </a:endParaRPr>
            </a:p>
          </p:txBody>
        </p:sp>
        <p:sp>
          <p:nvSpPr>
            <p:cNvPr id="32" name="Arc 17"/>
            <p:cNvSpPr>
              <a:spLocks/>
            </p:cNvSpPr>
            <p:nvPr/>
          </p:nvSpPr>
          <p:spPr bwMode="auto">
            <a:xfrm>
              <a:off x="2166" y="3046"/>
              <a:ext cx="845" cy="477"/>
            </a:xfrm>
            <a:custGeom>
              <a:avLst/>
              <a:gdLst>
                <a:gd name="T0" fmla="*/ 0 w 34414"/>
                <a:gd name="T1" fmla="*/ 0 h 21600"/>
                <a:gd name="T2" fmla="*/ 0 w 34414"/>
                <a:gd name="T3" fmla="*/ 0 h 21600"/>
                <a:gd name="T4" fmla="*/ 0 w 34414"/>
                <a:gd name="T5" fmla="*/ 0 h 21600"/>
                <a:gd name="T6" fmla="*/ 0 60000 65536"/>
                <a:gd name="T7" fmla="*/ 0 60000 65536"/>
                <a:gd name="T8" fmla="*/ 0 60000 65536"/>
                <a:gd name="T9" fmla="*/ 0 w 34414"/>
                <a:gd name="T10" fmla="*/ 0 h 21600"/>
                <a:gd name="T11" fmla="*/ 34414 w 3441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14" h="21600" fill="none" extrusionOk="0">
                  <a:moveTo>
                    <a:pt x="-1" y="9287"/>
                  </a:moveTo>
                  <a:cubicBezTo>
                    <a:pt x="4035" y="3470"/>
                    <a:pt x="10666" y="-1"/>
                    <a:pt x="17747" y="0"/>
                  </a:cubicBezTo>
                  <a:cubicBezTo>
                    <a:pt x="24197" y="0"/>
                    <a:pt x="30311" y="2883"/>
                    <a:pt x="34414" y="7860"/>
                  </a:cubicBezTo>
                </a:path>
                <a:path w="34414" h="21600" stroke="0" extrusionOk="0">
                  <a:moveTo>
                    <a:pt x="-1" y="9287"/>
                  </a:moveTo>
                  <a:cubicBezTo>
                    <a:pt x="4035" y="3470"/>
                    <a:pt x="10666" y="-1"/>
                    <a:pt x="17747" y="0"/>
                  </a:cubicBezTo>
                  <a:cubicBezTo>
                    <a:pt x="24197" y="0"/>
                    <a:pt x="30311" y="2883"/>
                    <a:pt x="34414" y="7860"/>
                  </a:cubicBezTo>
                  <a:lnTo>
                    <a:pt x="17747" y="21600"/>
                  </a:lnTo>
                  <a:lnTo>
                    <a:pt x="-1" y="9287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otype Corsiva"/>
              </a:endParaRPr>
            </a:p>
          </p:txBody>
        </p:sp>
        <p:sp>
          <p:nvSpPr>
            <p:cNvPr id="33" name="Text Box 19"/>
            <p:cNvSpPr txBox="1">
              <a:spLocks noChangeArrowheads="1"/>
            </p:cNvSpPr>
            <p:nvPr/>
          </p:nvSpPr>
          <p:spPr bwMode="auto">
            <a:xfrm>
              <a:off x="2832" y="3359"/>
              <a:ext cx="359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6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0</a:t>
              </a: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1684" y="3367"/>
              <a:ext cx="601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5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- 4</a:t>
              </a:r>
            </a:p>
          </p:txBody>
        </p:sp>
        <p:sp>
          <p:nvSpPr>
            <p:cNvPr id="35" name="Text Box 21"/>
            <p:cNvSpPr txBox="1">
              <a:spLocks noChangeArrowheads="1"/>
            </p:cNvSpPr>
            <p:nvPr/>
          </p:nvSpPr>
          <p:spPr bwMode="auto">
            <a:xfrm>
              <a:off x="3878" y="3339"/>
              <a:ext cx="8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otype Corsiva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23886" y="298095"/>
            <a:ext cx="105408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Теңдеуді</a:t>
            </a:r>
            <a:r>
              <a:rPr lang="ru-RU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шешіңіз</a:t>
            </a:r>
            <a:r>
              <a:rPr lang="ru-RU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|𝑥| = 4</a:t>
            </a: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4286977" y="4470220"/>
            <a:ext cx="80014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6846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 animBg="1"/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5"/>
          <p:cNvSpPr txBox="1">
            <a:spLocks noChangeArrowheads="1"/>
          </p:cNvSpPr>
          <p:nvPr/>
        </p:nvSpPr>
        <p:spPr>
          <a:xfrm>
            <a:off x="967911" y="450231"/>
            <a:ext cx="4846480" cy="1468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500"/>
              </a:lnSpc>
              <a:buFont typeface="Wingdings" pitchFamily="2" charset="2"/>
              <a:buNone/>
            </a:pPr>
            <a:r>
              <a:rPr lang="ru-RU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Теңдеуді</a:t>
            </a:r>
            <a:r>
              <a:rPr lang="ru-RU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шешіңіз</a:t>
            </a:r>
            <a:r>
              <a:rPr lang="ru-RU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25"/>
              <p:cNvSpPr txBox="1">
                <a:spLocks noChangeArrowheads="1"/>
              </p:cNvSpPr>
              <p:nvPr/>
            </p:nvSpPr>
            <p:spPr bwMode="auto">
              <a:xfrm>
                <a:off x="906011" y="5013370"/>
                <a:ext cx="9974024" cy="1631216"/>
              </a:xfrm>
              <a:prstGeom prst="rect">
                <a:avLst/>
              </a:prstGeom>
              <a:solidFill>
                <a:srgbClr val="007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i="1" dirty="0">
                    <a:solidFill>
                      <a:prstClr val="black"/>
                    </a:solidFill>
                    <a:latin typeface="Monotype Corsiva"/>
                  </a:rPr>
                  <a:t> </a:t>
                </a:r>
                <a:r>
                  <a:rPr lang="ru-RU" sz="5000" b="1" dirty="0" err="1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</a:t>
                </a:r>
                <a:r>
                  <a:rPr lang="ru-RU" sz="5000" b="1" dirty="0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5000" b="1" i="1" dirty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</m:oMath>
                </a14:m>
                <a:r>
                  <a:rPr lang="ru-RU" sz="5000" b="1" dirty="0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- 26 </a:t>
                </a:r>
                <a:r>
                  <a:rPr lang="ru-RU" sz="5000" b="1" dirty="0" err="1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</a:t>
                </a:r>
                <a:r>
                  <a:rPr lang="ru-RU" sz="5000" b="1" dirty="0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0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</m:oMath>
                </a14:m>
                <a:r>
                  <a:rPr lang="ru-RU" sz="5000" b="1" dirty="0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26</a:t>
                </a:r>
              </a:p>
            </p:txBody>
          </p:sp>
        </mc:Choice>
        <mc:Fallback xmlns="">
          <p:sp>
            <p:nvSpPr>
              <p:cNvPr id="23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6011" y="5013370"/>
                <a:ext cx="9974024" cy="1631216"/>
              </a:xfrm>
              <a:prstGeom prst="rect">
                <a:avLst/>
              </a:prstGeom>
              <a:blipFill>
                <a:blip r:embed="rId2"/>
                <a:stretch>
                  <a:fillRect l="-2934" t="-9701" b="-1977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5"/>
              <p:cNvSpPr txBox="1">
                <a:spLocks noChangeArrowheads="1"/>
              </p:cNvSpPr>
              <p:nvPr/>
            </p:nvSpPr>
            <p:spPr>
              <a:xfrm>
                <a:off x="948033" y="1184241"/>
                <a:ext cx="6367167" cy="24388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Wingdings" pitchFamily="2" charset="2"/>
                  <a:buNone/>
                </a:pPr>
                <a:endParaRPr lang="ru-RU" sz="8000" dirty="0">
                  <a:solidFill>
                    <a:schemeClr val="accent4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ru-RU" sz="8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|</m:t>
                    </m:r>
                    <m:r>
                      <a:rPr lang="en-US" sz="8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𝒙</m:t>
                    </m:r>
                    <m:r>
                      <a:rPr lang="ru-RU" sz="8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|</m:t>
                    </m:r>
                  </m:oMath>
                </a14:m>
                <a:r>
                  <a:rPr lang="en-US" sz="80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ru-RU" sz="80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26</a:t>
                </a:r>
              </a:p>
              <a:p>
                <a:pPr marL="0" indent="0" algn="ctr">
                  <a:buFont typeface="Wingdings" pitchFamily="2" charset="2"/>
                  <a:buNone/>
                </a:pPr>
                <a:endParaRPr lang="ru-RU" sz="80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033" y="1184241"/>
                <a:ext cx="6367167" cy="2438858"/>
              </a:xfrm>
              <a:prstGeom prst="rect">
                <a:avLst/>
              </a:prstGeom>
              <a:blipFill>
                <a:blip r:embed="rId3"/>
                <a:stretch>
                  <a:fillRect b="-21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5"/>
              <p:cNvSpPr txBox="1">
                <a:spLocks noChangeArrowheads="1"/>
              </p:cNvSpPr>
              <p:nvPr/>
            </p:nvSpPr>
            <p:spPr>
              <a:xfrm>
                <a:off x="788110" y="1954262"/>
                <a:ext cx="5956223" cy="36790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Wingdings" pitchFamily="2" charset="2"/>
                  <a:buNone/>
                </a:pPr>
                <a:endParaRPr lang="ru-RU" sz="3600" dirty="0">
                  <a:solidFill>
                    <a:schemeClr val="accent6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 algn="ctr">
                  <a:buFont typeface="Wingdings" pitchFamily="2" charset="2"/>
                  <a:buNone/>
                </a:pPr>
                <a14:m>
                  <m:oMath xmlns:m="http://schemas.openxmlformats.org/officeDocument/2006/math">
                    <m:r>
                      <a:rPr lang="ru-RU" sz="8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|</m:t>
                    </m:r>
                    <m:r>
                      <a:rPr lang="en-US" sz="8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𝒙</m:t>
                    </m:r>
                    <m:r>
                      <a:rPr lang="ru-RU" sz="8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|</m:t>
                    </m:r>
                  </m:oMath>
                </a14:m>
                <a:r>
                  <a:rPr lang="en-US" sz="80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ru-RU" sz="80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-7,5</a:t>
                </a:r>
              </a:p>
              <a:p>
                <a:pPr marL="0" indent="0" algn="ctr">
                  <a:buFont typeface="Wingdings" pitchFamily="2" charset="2"/>
                  <a:buNone/>
                </a:pPr>
                <a:endParaRPr lang="ru-RU" sz="36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10" y="1954262"/>
                <a:ext cx="5956223" cy="36790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906009" y="4987563"/>
            <a:ext cx="8098841" cy="86177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bg2"/>
                </a:solidFill>
                <a:latin typeface="Monotype Corsiva"/>
              </a:rPr>
              <a:t> </a:t>
            </a:r>
            <a:r>
              <a:rPr lang="ru-RU" sz="50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ru-RU" sz="50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ru-RU" sz="5000" b="1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50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</a:t>
            </a:r>
            <a:r>
              <a:rPr lang="en-US" sz="50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 </a:t>
            </a:r>
            <a:r>
              <a:rPr lang="ru-RU" sz="50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-</a:t>
            </a:r>
            <a:r>
              <a:rPr lang="ru-RU" sz="50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түбірі</a:t>
            </a:r>
            <a:r>
              <a:rPr lang="ru-RU" sz="50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 </a:t>
            </a:r>
            <a:r>
              <a:rPr lang="ru-RU" sz="50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жоқ</a:t>
            </a:r>
            <a:endParaRPr lang="ru-RU" sz="5000" b="1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5"/>
          <p:cNvSpPr txBox="1">
            <a:spLocks noChangeArrowheads="1"/>
          </p:cNvSpPr>
          <p:nvPr/>
        </p:nvSpPr>
        <p:spPr>
          <a:xfrm>
            <a:off x="967911" y="450231"/>
            <a:ext cx="4846480" cy="1468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500"/>
              </a:lnSpc>
              <a:buFont typeface="Wingdings" pitchFamily="2" charset="2"/>
              <a:buNone/>
            </a:pPr>
            <a:r>
              <a:rPr lang="ru-RU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Теңдеуді</a:t>
            </a:r>
            <a:r>
              <a:rPr lang="ru-RU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шешіңіз</a:t>
            </a:r>
            <a:r>
              <a:rPr lang="ru-RU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56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47"/>
          <p:cNvSpPr>
            <a:spLocks noChangeArrowheads="1"/>
          </p:cNvSpPr>
          <p:nvPr/>
        </p:nvSpPr>
        <p:spPr bwMode="auto">
          <a:xfrm>
            <a:off x="1232175" y="243255"/>
            <a:ext cx="6917911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algn="just" eaLnBrk="1" hangingPunct="1"/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Сабақтың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қорытындысы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ru-RU" sz="50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4276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058863"/>
            <a:ext cx="314166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73"/>
          <p:cNvSpPr txBox="1"/>
          <p:nvPr/>
        </p:nvSpPr>
        <p:spPr>
          <a:xfrm>
            <a:off x="812646" y="2121925"/>
            <a:ext cx="63406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модулінің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анықтамасымен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таныстық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сан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үйрендік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824738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1433513" y="717550"/>
            <a:ext cx="4174541" cy="90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Сан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модулі</a:t>
            </a:r>
            <a:endParaRPr lang="ru-RU" altLang="ru-RU" sz="54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pic>
        <p:nvPicPr>
          <p:cNvPr id="33795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635878"/>
            <a:ext cx="2778125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12"/>
          <p:cNvSpPr txBox="1"/>
          <p:nvPr/>
        </p:nvSpPr>
        <p:spPr>
          <a:xfrm>
            <a:off x="1433513" y="1778530"/>
            <a:ext cx="5141854" cy="500992"/>
          </a:xfrm>
          <a:prstGeom prst="rect">
            <a:avLst/>
          </a:prstGeom>
        </p:spPr>
        <p:txBody>
          <a:bodyPr wrap="square" lIns="0" tIns="8467" rIns="0" bIns="0">
            <a:spAutoFit/>
          </a:bodyPr>
          <a:lstStyle>
            <a:lvl1pPr marL="7938"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spcBef>
                <a:spcPts val="63"/>
              </a:spcBef>
            </a:pP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kk-KZ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үгінгі сабақта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1221955" y="2519820"/>
            <a:ext cx="55673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модулінің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анықтамасымен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танысыңыз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сан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үйреніңіз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664590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2380" y="923302"/>
            <a:ext cx="1047141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  <a:spcBef>
                <a:spcPct val="0"/>
              </a:spcBef>
            </a:pP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түзуді</a:t>
            </a:r>
            <a:endParaRPr lang="ru-RU" altLang="it-IT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атайды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Бастапқы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кесіндімен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алынған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бағыттағы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түзуді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атаймыз</a:t>
            </a:r>
            <a:endParaRPr lang="ru-RU" altLang="it-IT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820485D0-5D98-47DC-B7A7-94A1BBBF0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010" y="419450"/>
            <a:ext cx="5494789" cy="707393"/>
          </a:xfrm>
        </p:spPr>
        <p:txBody>
          <a:bodyPr/>
          <a:lstStyle/>
          <a:p>
            <a:pPr>
              <a:lnSpc>
                <a:spcPts val="4500"/>
              </a:lnSpc>
            </a:pPr>
            <a:r>
              <a:rPr lang="kk-KZ" sz="5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</a:t>
            </a:r>
            <a:r>
              <a:rPr lang="ru-RU" sz="5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айталаймыз</a:t>
            </a:r>
            <a:endParaRPr lang="en-ID" sz="5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6011" y="424949"/>
            <a:ext cx="10379978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  <a:spcBef>
                <a:spcPct val="0"/>
              </a:spcBef>
            </a:pP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қарама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endParaRPr lang="ru-RU" altLang="it-IT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таңбалары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ерекшеленетін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қарама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endParaRPr lang="ru-RU" altLang="it-IT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3.А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санына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қарама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қалай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белгілінеді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-А</a:t>
            </a: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4.Қай  сан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өзіне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қарама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425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1204770" y="1574007"/>
            <a:ext cx="1436687" cy="109376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CC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it-IT" b="1" dirty="0">
                <a:solidFill>
                  <a:srgbClr val="000066"/>
                </a:solidFill>
              </a:rPr>
              <a:t>7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2771344" y="1561122"/>
            <a:ext cx="1436688" cy="109376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99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it-IT" b="1"/>
              <a:t>–</a:t>
            </a:r>
            <a:r>
              <a:rPr lang="ru-RU" altLang="it-IT" sz="1800"/>
              <a:t> </a:t>
            </a:r>
            <a:r>
              <a:rPr lang="ru-RU" altLang="it-IT" b="1"/>
              <a:t>7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317996" y="1547784"/>
            <a:ext cx="1977254" cy="109376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CC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it-IT" b="1" dirty="0">
                <a:solidFill>
                  <a:srgbClr val="000066"/>
                </a:solidFill>
              </a:rPr>
              <a:t>–4,1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8643305" y="1574007"/>
            <a:ext cx="1715853" cy="109376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99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it-IT" b="1" dirty="0"/>
              <a:t>4,1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1011733" y="3449619"/>
            <a:ext cx="2286000" cy="109378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CC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it-IT" b="1">
                <a:solidFill>
                  <a:srgbClr val="000066"/>
                </a:solidFill>
              </a:rPr>
              <a:t>–(–5)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3538536" y="3390430"/>
            <a:ext cx="1436688" cy="109376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99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it-IT" sz="2400" b="1" dirty="0">
                <a:solidFill>
                  <a:srgbClr val="000066"/>
                </a:solidFill>
              </a:rPr>
              <a:t> </a:t>
            </a:r>
            <a:r>
              <a:rPr lang="ru-RU" altLang="it-IT" b="1" dirty="0"/>
              <a:t>5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941316" y="4768684"/>
            <a:ext cx="2281238" cy="1093787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CC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it-IT" b="1" dirty="0">
                <a:solidFill>
                  <a:srgbClr val="000066"/>
                </a:solidFill>
              </a:rPr>
              <a:t>–(+3)</a:t>
            </a: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3524899" y="4763279"/>
            <a:ext cx="1436687" cy="109376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99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it-IT" b="1" dirty="0"/>
              <a:t>-</a:t>
            </a:r>
            <a:r>
              <a:rPr lang="ru-RU" altLang="it-IT" b="1" dirty="0"/>
              <a:t>3</a:t>
            </a:r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8171811" y="3411118"/>
            <a:ext cx="1436687" cy="109376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99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it-IT" b="1" dirty="0"/>
              <a:t>-</a:t>
            </a:r>
            <a:r>
              <a:rPr lang="ru-RU" altLang="it-IT" b="1" dirty="0"/>
              <a:t>9</a:t>
            </a: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8190498" y="4789482"/>
            <a:ext cx="1436688" cy="109376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99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it-IT" b="1" dirty="0"/>
              <a:t>-</a:t>
            </a:r>
            <a:r>
              <a:rPr lang="ru-RU" altLang="it-IT" b="1" dirty="0"/>
              <a:t>8</a:t>
            </a:r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5647695" y="3463927"/>
            <a:ext cx="2241550" cy="109378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CC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it-IT" b="1">
                <a:solidFill>
                  <a:srgbClr val="000066"/>
                </a:solidFill>
              </a:rPr>
              <a:t>–(+9)</a:t>
            </a:r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5142413" y="4763259"/>
            <a:ext cx="3111500" cy="1093788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CC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it-IT" b="1">
                <a:solidFill>
                  <a:srgbClr val="000066"/>
                </a:solidFill>
              </a:rPr>
              <a:t>–(–(–8))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95963" y="505333"/>
            <a:ext cx="10390026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ts val="3800"/>
              </a:lnSpc>
              <a:spcBef>
                <a:spcPct val="50000"/>
              </a:spcBef>
              <a:spcAft>
                <a:spcPct val="0"/>
              </a:spcAft>
            </a:pP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санға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қарама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санды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атаңыз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95963" y="2641552"/>
            <a:ext cx="819326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Жақшаларды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ашыңыз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1283284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6" grpId="0" animBg="1"/>
      <p:bldP spid="8197" grpId="0" animBg="1"/>
      <p:bldP spid="8198" grpId="0" animBg="1"/>
      <p:bldP spid="8199" grpId="0" animBg="1"/>
      <p:bldP spid="8200" grpId="0" animBg="1"/>
      <p:bldP spid="8201" grpId="0" animBg="1"/>
      <p:bldP spid="8202" grpId="0" animBg="1"/>
      <p:bldP spid="8205" grpId="0" animBg="1"/>
      <p:bldP spid="8206" grpId="0" animBg="1"/>
      <p:bldP spid="8209" grpId="0" animBg="1"/>
      <p:bldP spid="8210" grpId="0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Line 22"/>
          <p:cNvSpPr>
            <a:spLocks noChangeShapeType="1"/>
          </p:cNvSpPr>
          <p:nvPr/>
        </p:nvSpPr>
        <p:spPr bwMode="auto">
          <a:xfrm>
            <a:off x="906011" y="1925463"/>
            <a:ext cx="9344490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3" name="Oval 23"/>
          <p:cNvSpPr>
            <a:spLocks noChangeArrowheads="1"/>
          </p:cNvSpPr>
          <p:nvPr/>
        </p:nvSpPr>
        <p:spPr bwMode="auto">
          <a:xfrm>
            <a:off x="4665016" y="1694094"/>
            <a:ext cx="307568" cy="307568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4" name="Oval 24"/>
          <p:cNvSpPr>
            <a:spLocks noChangeArrowheads="1"/>
          </p:cNvSpPr>
          <p:nvPr/>
        </p:nvSpPr>
        <p:spPr bwMode="auto">
          <a:xfrm>
            <a:off x="5177156" y="1772097"/>
            <a:ext cx="306731" cy="30673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5" name="Oval 25"/>
          <p:cNvSpPr>
            <a:spLocks noChangeArrowheads="1"/>
          </p:cNvSpPr>
          <p:nvPr/>
        </p:nvSpPr>
        <p:spPr bwMode="auto">
          <a:xfrm>
            <a:off x="5710556" y="1772097"/>
            <a:ext cx="306731" cy="30673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6" name="Oval 26"/>
          <p:cNvSpPr>
            <a:spLocks noChangeArrowheads="1"/>
          </p:cNvSpPr>
          <p:nvPr/>
        </p:nvSpPr>
        <p:spPr bwMode="auto">
          <a:xfrm>
            <a:off x="6243956" y="1772097"/>
            <a:ext cx="306731" cy="30673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7" name="Oval 27"/>
          <p:cNvSpPr>
            <a:spLocks noChangeArrowheads="1"/>
          </p:cNvSpPr>
          <p:nvPr/>
        </p:nvSpPr>
        <p:spPr bwMode="auto">
          <a:xfrm>
            <a:off x="6708984" y="1740208"/>
            <a:ext cx="307568" cy="307568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8" name="Oval 28"/>
          <p:cNvSpPr>
            <a:spLocks noChangeArrowheads="1"/>
          </p:cNvSpPr>
          <p:nvPr/>
        </p:nvSpPr>
        <p:spPr bwMode="auto">
          <a:xfrm>
            <a:off x="7234556" y="1772097"/>
            <a:ext cx="306731" cy="30673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9" name="Oval 29"/>
          <p:cNvSpPr>
            <a:spLocks noChangeArrowheads="1"/>
          </p:cNvSpPr>
          <p:nvPr/>
        </p:nvSpPr>
        <p:spPr bwMode="auto">
          <a:xfrm>
            <a:off x="4110356" y="1772097"/>
            <a:ext cx="306731" cy="30673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0" name="Oval 30"/>
          <p:cNvSpPr>
            <a:spLocks noChangeArrowheads="1"/>
          </p:cNvSpPr>
          <p:nvPr/>
        </p:nvSpPr>
        <p:spPr bwMode="auto">
          <a:xfrm>
            <a:off x="3576956" y="1772097"/>
            <a:ext cx="306731" cy="30673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1" name="Oval 31"/>
          <p:cNvSpPr>
            <a:spLocks noChangeArrowheads="1"/>
          </p:cNvSpPr>
          <p:nvPr/>
        </p:nvSpPr>
        <p:spPr bwMode="auto">
          <a:xfrm>
            <a:off x="3064816" y="1694094"/>
            <a:ext cx="307568" cy="307568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2" name="Oval 32"/>
          <p:cNvSpPr>
            <a:spLocks noChangeArrowheads="1"/>
          </p:cNvSpPr>
          <p:nvPr/>
        </p:nvSpPr>
        <p:spPr bwMode="auto">
          <a:xfrm>
            <a:off x="2510156" y="1772097"/>
            <a:ext cx="306731" cy="30673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" name="Oval 33"/>
          <p:cNvSpPr>
            <a:spLocks noChangeArrowheads="1"/>
          </p:cNvSpPr>
          <p:nvPr/>
        </p:nvSpPr>
        <p:spPr bwMode="auto">
          <a:xfrm>
            <a:off x="1976756" y="1772097"/>
            <a:ext cx="306731" cy="30673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4" name="Text Box 34"/>
          <p:cNvSpPr txBox="1">
            <a:spLocks noChangeArrowheads="1"/>
          </p:cNvSpPr>
          <p:nvPr/>
        </p:nvSpPr>
        <p:spPr bwMode="auto">
          <a:xfrm>
            <a:off x="4556861" y="210173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</a:p>
        </p:txBody>
      </p:sp>
      <p:sp>
        <p:nvSpPr>
          <p:cNvPr id="155" name="Text Box 35"/>
          <p:cNvSpPr txBox="1">
            <a:spLocks noChangeArrowheads="1"/>
          </p:cNvSpPr>
          <p:nvPr/>
        </p:nvSpPr>
        <p:spPr bwMode="auto">
          <a:xfrm>
            <a:off x="5123309" y="2146965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it-IT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156" name="Text Box 36"/>
          <p:cNvSpPr txBox="1">
            <a:spLocks noChangeArrowheads="1"/>
          </p:cNvSpPr>
          <p:nvPr/>
        </p:nvSpPr>
        <p:spPr bwMode="auto">
          <a:xfrm>
            <a:off x="6725184" y="1191712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it-IT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</a:p>
        </p:txBody>
      </p:sp>
      <p:sp>
        <p:nvSpPr>
          <p:cNvPr id="157" name="Text Box 37"/>
          <p:cNvSpPr txBox="1">
            <a:spLocks noChangeArrowheads="1"/>
          </p:cNvSpPr>
          <p:nvPr/>
        </p:nvSpPr>
        <p:spPr bwMode="auto">
          <a:xfrm>
            <a:off x="3274087" y="1314554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it-IT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</a:p>
        </p:txBody>
      </p:sp>
      <p:sp>
        <p:nvSpPr>
          <p:cNvPr id="158" name="Text Box 38"/>
          <p:cNvSpPr txBox="1">
            <a:spLocks noChangeArrowheads="1"/>
          </p:cNvSpPr>
          <p:nvPr/>
        </p:nvSpPr>
        <p:spPr bwMode="auto">
          <a:xfrm>
            <a:off x="212035" y="419450"/>
            <a:ext cx="11834191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it-IT" sz="3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altLang="it-IT" sz="3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координаттарда</a:t>
            </a:r>
            <a:r>
              <a:rPr lang="ru-RU" altLang="it-IT" sz="3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А,В </a:t>
            </a:r>
            <a:r>
              <a:rPr lang="ru-RU" altLang="it-IT" sz="3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altLang="it-IT" sz="3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 </a:t>
            </a:r>
            <a:r>
              <a:rPr lang="ru-RU" altLang="it-IT" sz="3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нүктелері</a:t>
            </a:r>
            <a:r>
              <a:rPr lang="ru-RU" altLang="it-IT" sz="3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 </a:t>
            </a:r>
          </a:p>
        </p:txBody>
      </p:sp>
      <p:sp>
        <p:nvSpPr>
          <p:cNvPr id="159" name="Text Box 43"/>
          <p:cNvSpPr txBox="1">
            <a:spLocks noChangeArrowheads="1"/>
          </p:cNvSpPr>
          <p:nvPr/>
        </p:nvSpPr>
        <p:spPr bwMode="auto">
          <a:xfrm>
            <a:off x="6634168" y="2106772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it-IT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60" name="Text Box 44"/>
          <p:cNvSpPr txBox="1">
            <a:spLocks noChangeArrowheads="1"/>
          </p:cNvSpPr>
          <p:nvPr/>
        </p:nvSpPr>
        <p:spPr bwMode="auto">
          <a:xfrm>
            <a:off x="2824168" y="2078828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it-IT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</a:t>
            </a:r>
          </a:p>
        </p:txBody>
      </p:sp>
      <p:sp>
        <p:nvSpPr>
          <p:cNvPr id="161" name="Text Box 45"/>
          <p:cNvSpPr txBox="1">
            <a:spLocks noChangeArrowheads="1"/>
          </p:cNvSpPr>
          <p:nvPr/>
        </p:nvSpPr>
        <p:spPr bwMode="auto">
          <a:xfrm>
            <a:off x="880914" y="3289568"/>
            <a:ext cx="10633876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800"/>
              </a:lnSpc>
              <a:spcBef>
                <a:spcPct val="50000"/>
              </a:spcBef>
              <a:buFontTx/>
              <a:buNone/>
            </a:pP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Есептің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басынан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 , В 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 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нүктелеріне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дейінгі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кескіндерде</a:t>
            </a:r>
            <a:r>
              <a:rPr lang="ru-RU" altLang="it-IT" sz="3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неге </a:t>
            </a:r>
            <a:r>
              <a:rPr lang="ru-RU" altLang="it-IT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</a:t>
            </a:r>
            <a:r>
              <a:rPr lang="ru-RU" altLang="it-IT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62" name="Text Box 46"/>
          <p:cNvSpPr txBox="1">
            <a:spLocks noChangeArrowheads="1"/>
          </p:cNvSpPr>
          <p:nvPr/>
        </p:nvSpPr>
        <p:spPr bwMode="auto">
          <a:xfrm>
            <a:off x="1604968" y="1281904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it-IT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</a:p>
        </p:txBody>
      </p:sp>
      <p:sp>
        <p:nvSpPr>
          <p:cNvPr id="164" name="AutoShape 52"/>
          <p:cNvSpPr>
            <a:spLocks/>
          </p:cNvSpPr>
          <p:nvPr/>
        </p:nvSpPr>
        <p:spPr bwMode="auto">
          <a:xfrm rot="16200000">
            <a:off x="5643568" y="1201756"/>
            <a:ext cx="381000" cy="2057400"/>
          </a:xfrm>
          <a:prstGeom prst="leftBrace">
            <a:avLst>
              <a:gd name="adj1" fmla="val 45000"/>
              <a:gd name="adj2" fmla="val 50000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65" name="AutoShape 53"/>
          <p:cNvSpPr>
            <a:spLocks/>
          </p:cNvSpPr>
          <p:nvPr/>
        </p:nvSpPr>
        <p:spPr bwMode="auto">
          <a:xfrm rot="16200000">
            <a:off x="3814768" y="1392475"/>
            <a:ext cx="381000" cy="1600200"/>
          </a:xfrm>
          <a:prstGeom prst="leftBrace">
            <a:avLst>
              <a:gd name="adj1" fmla="val 35000"/>
              <a:gd name="adj2" fmla="val 50000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66" name="AutoShape 54"/>
          <p:cNvSpPr>
            <a:spLocks/>
          </p:cNvSpPr>
          <p:nvPr/>
        </p:nvSpPr>
        <p:spPr bwMode="auto">
          <a:xfrm rot="5400000" flipV="1">
            <a:off x="3156201" y="109498"/>
            <a:ext cx="658198" cy="2667000"/>
          </a:xfrm>
          <a:prstGeom prst="leftBrace">
            <a:avLst>
              <a:gd name="adj1" fmla="val 44496"/>
              <a:gd name="adj2" fmla="val 48363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67" name="Text Box 44"/>
          <p:cNvSpPr txBox="1">
            <a:spLocks noChangeArrowheads="1"/>
          </p:cNvSpPr>
          <p:nvPr/>
        </p:nvSpPr>
        <p:spPr bwMode="auto">
          <a:xfrm>
            <a:off x="1681168" y="2039956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it-IT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-5</a:t>
            </a:r>
          </a:p>
        </p:txBody>
      </p:sp>
      <p:sp>
        <p:nvSpPr>
          <p:cNvPr id="168" name="Text Box 38"/>
          <p:cNvSpPr txBox="1">
            <a:spLocks noChangeArrowheads="1"/>
          </p:cNvSpPr>
          <p:nvPr/>
        </p:nvSpPr>
        <p:spPr bwMode="auto">
          <a:xfrm>
            <a:off x="906631" y="2597421"/>
            <a:ext cx="683503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it-IT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(4), 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altLang="it-IT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(-3)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</a:t>
            </a:r>
            <a:r>
              <a:rPr lang="kk-KZ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әне 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altLang="it-IT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(-5)</a:t>
            </a:r>
            <a:r>
              <a: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3" name="Rectangle 2"/>
          <p:cNvSpPr/>
          <p:nvPr/>
        </p:nvSpPr>
        <p:spPr>
          <a:xfrm>
            <a:off x="895969" y="4007838"/>
            <a:ext cx="642877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</a:t>
            </a:r>
            <a:endParaRPr lang="ru-RU" altLang="it-IT" sz="3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Bef>
                <a:spcPct val="50000"/>
              </a:spcBef>
            </a:pP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</a:t>
            </a:r>
            <a:endParaRPr lang="ru-RU" altLang="it-IT" sz="3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Bef>
                <a:spcPct val="50000"/>
              </a:spcBef>
            </a:pP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</a:t>
            </a:r>
            <a:endParaRPr lang="ru-RU" altLang="it-IT" sz="3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1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/>
      <p:bldP spid="161" grpId="0"/>
      <p:bldP spid="164" grpId="0" animBg="1"/>
      <p:bldP spid="165" grpId="0" animBg="1"/>
      <p:bldP spid="166" grpId="0" animBg="1"/>
      <p:bldP spid="1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8589" y="3942818"/>
            <a:ext cx="41622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</a:t>
            </a:r>
            <a:endParaRPr lang="ru-RU" altLang="it-IT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Bef>
                <a:spcPct val="50000"/>
              </a:spcBef>
            </a:pP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</a:t>
            </a:r>
            <a:endParaRPr lang="ru-RU" altLang="it-IT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Bef>
                <a:spcPct val="50000"/>
              </a:spcBef>
            </a:pP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</a:t>
            </a:r>
            <a:endParaRPr lang="ru-RU" altLang="it-IT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5361486" y="2002541"/>
            <a:ext cx="604278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саны 4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санының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>
              <a:spcBef>
                <a:spcPct val="50000"/>
              </a:spcBef>
              <a:buNone/>
            </a:pP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саны -3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модулімен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>
              <a:spcBef>
                <a:spcPct val="50000"/>
              </a:spcBef>
              <a:buNone/>
            </a:pP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саны -5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модулімен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936976" y="435272"/>
            <a:ext cx="9344490" cy="1612504"/>
            <a:chOff x="906011" y="1113899"/>
            <a:chExt cx="9344490" cy="1612504"/>
          </a:xfrm>
        </p:grpSpPr>
        <p:sp>
          <p:nvSpPr>
            <p:cNvPr id="37" name="Line 22"/>
            <p:cNvSpPr>
              <a:spLocks noChangeShapeType="1"/>
            </p:cNvSpPr>
            <p:nvPr/>
          </p:nvSpPr>
          <p:spPr bwMode="auto">
            <a:xfrm>
              <a:off x="906011" y="1925463"/>
              <a:ext cx="9344490" cy="0"/>
            </a:xfrm>
            <a:prstGeom prst="line">
              <a:avLst/>
            </a:prstGeom>
            <a:noFill/>
            <a:ln w="76200">
              <a:solidFill>
                <a:srgbClr val="00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Oval 23"/>
            <p:cNvSpPr>
              <a:spLocks noChangeArrowheads="1"/>
            </p:cNvSpPr>
            <p:nvPr/>
          </p:nvSpPr>
          <p:spPr bwMode="auto">
            <a:xfrm>
              <a:off x="4665016" y="1694094"/>
              <a:ext cx="307568" cy="307568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0" name="Oval 24"/>
            <p:cNvSpPr>
              <a:spLocks noChangeArrowheads="1"/>
            </p:cNvSpPr>
            <p:nvPr/>
          </p:nvSpPr>
          <p:spPr bwMode="auto">
            <a:xfrm>
              <a:off x="5177156" y="1772097"/>
              <a:ext cx="306731" cy="30673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1" name="Oval 25"/>
            <p:cNvSpPr>
              <a:spLocks noChangeArrowheads="1"/>
            </p:cNvSpPr>
            <p:nvPr/>
          </p:nvSpPr>
          <p:spPr bwMode="auto">
            <a:xfrm>
              <a:off x="5710556" y="1772097"/>
              <a:ext cx="306731" cy="30673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2" name="Oval 26"/>
            <p:cNvSpPr>
              <a:spLocks noChangeArrowheads="1"/>
            </p:cNvSpPr>
            <p:nvPr/>
          </p:nvSpPr>
          <p:spPr bwMode="auto">
            <a:xfrm>
              <a:off x="6243956" y="1772097"/>
              <a:ext cx="306731" cy="30673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3" name="Oval 27"/>
            <p:cNvSpPr>
              <a:spLocks noChangeArrowheads="1"/>
            </p:cNvSpPr>
            <p:nvPr/>
          </p:nvSpPr>
          <p:spPr bwMode="auto">
            <a:xfrm>
              <a:off x="6708984" y="1740208"/>
              <a:ext cx="307568" cy="307568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7234556" y="1772097"/>
              <a:ext cx="306731" cy="30673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5" name="Oval 29"/>
            <p:cNvSpPr>
              <a:spLocks noChangeArrowheads="1"/>
            </p:cNvSpPr>
            <p:nvPr/>
          </p:nvSpPr>
          <p:spPr bwMode="auto">
            <a:xfrm>
              <a:off x="4110356" y="1772097"/>
              <a:ext cx="306731" cy="30673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6" name="Oval 30"/>
            <p:cNvSpPr>
              <a:spLocks noChangeArrowheads="1"/>
            </p:cNvSpPr>
            <p:nvPr/>
          </p:nvSpPr>
          <p:spPr bwMode="auto">
            <a:xfrm>
              <a:off x="3576956" y="1772097"/>
              <a:ext cx="306731" cy="30673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7" name="Oval 31"/>
            <p:cNvSpPr>
              <a:spLocks noChangeArrowheads="1"/>
            </p:cNvSpPr>
            <p:nvPr/>
          </p:nvSpPr>
          <p:spPr bwMode="auto">
            <a:xfrm>
              <a:off x="3064816" y="1694094"/>
              <a:ext cx="307568" cy="307568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8" name="Oval 32"/>
            <p:cNvSpPr>
              <a:spLocks noChangeArrowheads="1"/>
            </p:cNvSpPr>
            <p:nvPr/>
          </p:nvSpPr>
          <p:spPr bwMode="auto">
            <a:xfrm>
              <a:off x="2510156" y="1772097"/>
              <a:ext cx="306731" cy="30673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9" name="Oval 33"/>
            <p:cNvSpPr>
              <a:spLocks noChangeArrowheads="1"/>
            </p:cNvSpPr>
            <p:nvPr/>
          </p:nvSpPr>
          <p:spPr bwMode="auto">
            <a:xfrm>
              <a:off x="1976756" y="1772097"/>
              <a:ext cx="306731" cy="30673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0" name="Text Box 34"/>
            <p:cNvSpPr txBox="1">
              <a:spLocks noChangeArrowheads="1"/>
            </p:cNvSpPr>
            <p:nvPr/>
          </p:nvSpPr>
          <p:spPr bwMode="auto">
            <a:xfrm>
              <a:off x="4556861" y="2101730"/>
              <a:ext cx="6096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ru-RU" altLang="it-IT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0</a:t>
              </a:r>
            </a:p>
          </p:txBody>
        </p:sp>
        <p:sp>
          <p:nvSpPr>
            <p:cNvPr id="51" name="Text Box 35"/>
            <p:cNvSpPr txBox="1">
              <a:spLocks noChangeArrowheads="1"/>
            </p:cNvSpPr>
            <p:nvPr/>
          </p:nvSpPr>
          <p:spPr bwMode="auto">
            <a:xfrm>
              <a:off x="5123309" y="2146965"/>
              <a:ext cx="6096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ru-RU" altLang="it-IT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</a:t>
              </a:r>
            </a:p>
          </p:txBody>
        </p:sp>
        <p:sp>
          <p:nvSpPr>
            <p:cNvPr id="52" name="Text Box 36"/>
            <p:cNvSpPr txBox="1">
              <a:spLocks noChangeArrowheads="1"/>
            </p:cNvSpPr>
            <p:nvPr/>
          </p:nvSpPr>
          <p:spPr bwMode="auto">
            <a:xfrm>
              <a:off x="6725184" y="1191712"/>
              <a:ext cx="6096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ru-RU" altLang="it-IT" b="1" dirty="0">
                  <a:solidFill>
                    <a:schemeClr val="accent6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А</a:t>
              </a:r>
            </a:p>
          </p:txBody>
        </p:sp>
        <p:sp>
          <p:nvSpPr>
            <p:cNvPr id="53" name="Text Box 37"/>
            <p:cNvSpPr txBox="1">
              <a:spLocks noChangeArrowheads="1"/>
            </p:cNvSpPr>
            <p:nvPr/>
          </p:nvSpPr>
          <p:spPr bwMode="auto">
            <a:xfrm>
              <a:off x="3274087" y="1314554"/>
              <a:ext cx="6096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ru-RU" altLang="it-IT" b="1" dirty="0">
                  <a:solidFill>
                    <a:schemeClr val="accent6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</a:t>
              </a:r>
            </a:p>
          </p:txBody>
        </p:sp>
        <p:sp>
          <p:nvSpPr>
            <p:cNvPr id="54" name="Text Box 43"/>
            <p:cNvSpPr txBox="1">
              <a:spLocks noChangeArrowheads="1"/>
            </p:cNvSpPr>
            <p:nvPr/>
          </p:nvSpPr>
          <p:spPr bwMode="auto">
            <a:xfrm>
              <a:off x="6634168" y="2106772"/>
              <a:ext cx="6096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ru-RU" altLang="it-IT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</a:t>
              </a:r>
            </a:p>
          </p:txBody>
        </p:sp>
        <p:sp>
          <p:nvSpPr>
            <p:cNvPr id="55" name="Text Box 44"/>
            <p:cNvSpPr txBox="1">
              <a:spLocks noChangeArrowheads="1"/>
            </p:cNvSpPr>
            <p:nvPr/>
          </p:nvSpPr>
          <p:spPr bwMode="auto">
            <a:xfrm>
              <a:off x="2824168" y="2078828"/>
              <a:ext cx="7620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ru-RU" altLang="it-IT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-3</a:t>
              </a:r>
            </a:p>
          </p:txBody>
        </p:sp>
        <p:sp>
          <p:nvSpPr>
            <p:cNvPr id="56" name="Text Box 46"/>
            <p:cNvSpPr txBox="1">
              <a:spLocks noChangeArrowheads="1"/>
            </p:cNvSpPr>
            <p:nvPr/>
          </p:nvSpPr>
          <p:spPr bwMode="auto">
            <a:xfrm>
              <a:off x="1604968" y="1281904"/>
              <a:ext cx="6096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ru-RU" altLang="it-IT" b="1" dirty="0">
                  <a:solidFill>
                    <a:schemeClr val="accent6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</a:t>
              </a:r>
            </a:p>
          </p:txBody>
        </p:sp>
        <p:sp>
          <p:nvSpPr>
            <p:cNvPr id="57" name="AutoShape 52"/>
            <p:cNvSpPr>
              <a:spLocks/>
            </p:cNvSpPr>
            <p:nvPr/>
          </p:nvSpPr>
          <p:spPr bwMode="auto">
            <a:xfrm rot="16200000">
              <a:off x="5643568" y="1201756"/>
              <a:ext cx="381000" cy="2057400"/>
            </a:xfrm>
            <a:prstGeom prst="leftBrace">
              <a:avLst>
                <a:gd name="adj1" fmla="val 45000"/>
                <a:gd name="adj2" fmla="val 50000"/>
              </a:avLst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8" name="AutoShape 53"/>
            <p:cNvSpPr>
              <a:spLocks/>
            </p:cNvSpPr>
            <p:nvPr/>
          </p:nvSpPr>
          <p:spPr bwMode="auto">
            <a:xfrm rot="16200000">
              <a:off x="3814768" y="1392475"/>
              <a:ext cx="381000" cy="1600200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9" name="AutoShape 54"/>
            <p:cNvSpPr>
              <a:spLocks/>
            </p:cNvSpPr>
            <p:nvPr/>
          </p:nvSpPr>
          <p:spPr bwMode="auto">
            <a:xfrm rot="5400000" flipV="1">
              <a:off x="3156201" y="109498"/>
              <a:ext cx="658198" cy="2667000"/>
            </a:xfrm>
            <a:prstGeom prst="leftBrace">
              <a:avLst>
                <a:gd name="adj1" fmla="val 44496"/>
                <a:gd name="adj2" fmla="val 48363"/>
              </a:avLst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60" name="Text Box 44"/>
            <p:cNvSpPr txBox="1">
              <a:spLocks noChangeArrowheads="1"/>
            </p:cNvSpPr>
            <p:nvPr/>
          </p:nvSpPr>
          <p:spPr bwMode="auto">
            <a:xfrm>
              <a:off x="1681168" y="2039956"/>
              <a:ext cx="7620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ru-RU" altLang="it-IT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106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 0.03773 L -0.16602 -0.25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86" y="-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6100" y="1073592"/>
            <a:ext cx="10339889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800"/>
              </a:lnSpc>
              <a:spcBef>
                <a:spcPct val="50000"/>
              </a:spcBef>
            </a:pPr>
            <a:r>
              <a:rPr lang="ru-RU" altLang="it-IT" sz="40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𝒂 </a:t>
            </a:r>
            <a:r>
              <a:rPr lang="ru-RU" altLang="it-IT" sz="40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Санының</a:t>
            </a:r>
            <a:r>
              <a:rPr lang="ru-RU" altLang="it-IT" sz="40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</a:t>
            </a:r>
            <a:r>
              <a:rPr lang="ru-RU" altLang="it-IT" sz="40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u="sng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координаттардың</a:t>
            </a:r>
            <a:r>
              <a:rPr lang="ru-RU" altLang="it-IT" sz="40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u="sng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басынан</a:t>
            </a:r>
            <a:r>
              <a:rPr lang="ru-RU" altLang="it-IT" sz="40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 (а) </a:t>
            </a:r>
            <a:r>
              <a:rPr lang="ru-RU" altLang="it-IT" sz="4000" b="1" u="sng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нүктесіне</a:t>
            </a:r>
            <a:r>
              <a:rPr lang="ru-RU" altLang="it-IT" sz="40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u="sng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дейінгі</a:t>
            </a:r>
            <a:r>
              <a:rPr lang="ru-RU" altLang="it-IT" sz="40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u="sng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</a:t>
            </a:r>
            <a:r>
              <a:rPr lang="ru-RU" altLang="it-IT" sz="40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it-IT" sz="40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ru-RU" altLang="it-IT" sz="40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кесінділері</a:t>
            </a:r>
            <a:r>
              <a:rPr lang="ru-RU" altLang="it-IT" sz="40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altLang="it-IT" sz="4000" b="1" u="sng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altLang="it-IT" sz="40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u="sng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r>
              <a:rPr lang="ru-RU" altLang="it-IT" sz="40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altLang="it-IT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9298" y="422931"/>
            <a:ext cx="3978974" cy="6848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4500"/>
              </a:lnSpc>
            </a:pP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Анықтама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it-IT" sz="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1002" y="3229863"/>
                <a:ext cx="7345793" cy="25545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solidFill>
                      <a:prstClr val="black"/>
                    </a:solidFill>
                    <a:cs typeface="Times New Roman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ru-RU" sz="4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	       </m:t>
                    </m:r>
                    <m:r>
                      <a:rPr lang="en-US" sz="4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     </m:t>
                    </m:r>
                    <m:r>
                      <a:rPr lang="en-NZ" sz="40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   </m:t>
                    </m:r>
                    <m:r>
                      <a:rPr lang="en-US" sz="4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𝒂</m:t>
                    </m:r>
                    <m:r>
                      <a:rPr lang="ru-RU" sz="4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kk-KZ" sz="4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егерде</m:t>
                    </m:r>
                    <m:r>
                      <a:rPr lang="ru-RU" sz="4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en-US" sz="4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𝒂</m:t>
                    </m:r>
                    <m:r>
                      <a:rPr lang="ru-RU" sz="4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&gt; </m:t>
                    </m:r>
                    <m:r>
                      <a:rPr lang="ru-RU" sz="4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𝟎</m:t>
                    </m:r>
                    <m:r>
                      <a:rPr lang="ru-RU" sz="40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; </m:t>
                    </m:r>
                  </m:oMath>
                </a14:m>
                <a:endParaRPr lang="ru-RU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000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       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en-N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 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𝟎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, егерде 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𝒂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= 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𝟎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  </m:t>
                      </m:r>
                    </m:oMath>
                  </m:oMathPara>
                </a14:m>
                <a:endParaRPr lang="ru-RU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              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   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𝒂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, е</m:t>
                      </m:r>
                      <m:r>
                        <a:rPr lang="kk-KZ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герде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𝒂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&lt; </m:t>
                      </m:r>
                      <m:r>
                        <a:rPr lang="ru-RU" sz="40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4000" b="1" dirty="0">
                  <a:solidFill>
                    <a:prstClr val="black"/>
                  </a:solidFill>
                  <a:latin typeface="Monotype Corsiva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002" y="3229863"/>
                <a:ext cx="7345793" cy="255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Left Brace 43"/>
          <p:cNvSpPr/>
          <p:nvPr/>
        </p:nvSpPr>
        <p:spPr>
          <a:xfrm>
            <a:off x="2741622" y="3429000"/>
            <a:ext cx="314325" cy="1714500"/>
          </a:xfrm>
          <a:prstGeom prst="leftBrace">
            <a:avLst>
              <a:gd name="adj1" fmla="val 89005"/>
              <a:gd name="adj2" fmla="val 500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01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3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964" y="1015651"/>
            <a:ext cx="935846" cy="1006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198" y="1834600"/>
            <a:ext cx="2001982" cy="861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994" y="2901399"/>
            <a:ext cx="2473036" cy="858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990" y="3920577"/>
            <a:ext cx="2355273" cy="911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198" y="4973087"/>
            <a:ext cx="2590800" cy="89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906011" y="538878"/>
            <a:ext cx="5364160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4500"/>
              </a:lnSpc>
              <a:spcBef>
                <a:spcPct val="50000"/>
              </a:spcBef>
              <a:buNone/>
            </a:pPr>
            <a:r>
              <a:rPr lang="ru-RU" altLang="it-IT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Белгілеу</a:t>
            </a:r>
            <a:r>
              <a:rPr lang="ru-RU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altLang="it-IT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2849964" y="1911230"/>
            <a:ext cx="317323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Мысалы</a:t>
            </a:r>
            <a:r>
              <a:rPr lang="ru-RU" altLang="it-IT" sz="40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5693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  <p:bldP spid="9229" grpId="0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9288</TotalTime>
  <Words>521</Words>
  <Application>Microsoft Office PowerPoint</Application>
  <PresentationFormat>Широкоэкранный</PresentationFormat>
  <Paragraphs>116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Monotype Corsiva</vt:lpstr>
      <vt:lpstr>PT Sans Caption</vt:lpstr>
      <vt:lpstr>Roboto Condensed</vt:lpstr>
      <vt:lpstr>Source Sans Pro</vt:lpstr>
      <vt:lpstr>Symbol</vt:lpstr>
      <vt:lpstr>Tahoma</vt:lpstr>
      <vt:lpstr>Times New Roman</vt:lpstr>
      <vt:lpstr>Wingdings</vt:lpstr>
      <vt:lpstr>Office Theme</vt:lpstr>
      <vt:lpstr>1_Office Theme</vt:lpstr>
      <vt:lpstr>Презентация PowerPoint</vt:lpstr>
      <vt:lpstr>Презентация PowerPoint</vt:lpstr>
      <vt:lpstr>Қайталаймыз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*</cp:lastModifiedBy>
  <cp:revision>688</cp:revision>
  <dcterms:created xsi:type="dcterms:W3CDTF">2017-01-10T11:09:36Z</dcterms:created>
  <dcterms:modified xsi:type="dcterms:W3CDTF">2025-09-23T01:58:11Z</dcterms:modified>
</cp:coreProperties>
</file>