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latypi Medium"/>
      <p:regular r:id="rId17"/>
    </p:embeddedFont>
    <p:embeddedFont>
      <p:font typeface="Platypi Medium"/>
      <p:regular r:id="rId18"/>
    </p:embeddedFont>
    <p:embeddedFont>
      <p:font typeface="Platypi Medium"/>
      <p:regular r:id="rId19"/>
    </p:embeddedFont>
    <p:embeddedFont>
      <p:font typeface="Platypi Medium"/>
      <p:regular r:id="rId20"/>
    </p:embeddedFont>
    <p:embeddedFont>
      <p:font typeface="Source Serif 4"/>
      <p:regular r:id="rId21"/>
    </p:embeddedFont>
    <p:embeddedFont>
      <p:font typeface="Source Serif 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E3D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0946"/>
            <a:ext cx="6624637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Физика – табиғат туралы ғылым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1681043"/>
            <a:ext cx="75564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7-сынып оқушыларына арналған физика пәні бойынша қысқа мерзімді жоспар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80190" y="2140744"/>
            <a:ext cx="75564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Оқу мақсаты: 7.1.1.1 – физикалық құбылыстарға мысалдар келтіру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280190" y="2663666"/>
            <a:ext cx="594062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Құндылықтар және дәйексөз</a:t>
            </a:r>
            <a:endParaRPr lang="en-US" sz="33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633549"/>
            <a:ext cx="2775585" cy="27755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4875" y="3612356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Негізгі құндылықтар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474875" y="4097179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Еңбекқорлық – ғылыми зерттеулер жүргізу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9474875" y="4426029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Кәсіби біліктілік – құбылыстарды дұрыс тану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9474875" y="4754880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Жауапкершілік – қауіпсіздік ережелерін сақтау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9474875" y="5083731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Құрмет – бір-бірінің пікірін тыңдау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9474875" y="5412581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Ынтымақтастық – топпен жұмыс жасау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9727883" y="5872282"/>
            <a:ext cx="411622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E2513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«Еңбек – елдің тірегі, білім – болашақтың іргесі»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9474875" y="5872282"/>
            <a:ext cx="22860" cy="269915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6" name="Text 12"/>
          <p:cNvSpPr/>
          <p:nvPr/>
        </p:nvSpPr>
        <p:spPr>
          <a:xfrm>
            <a:off x="6280190" y="6788706"/>
            <a:ext cx="75564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Ұлттық құндылықтар: асар дәстүрі мен киіз үй құрылымы арқылы физикалық құбылыстарды зерттейміз.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56409" y="641628"/>
            <a:ext cx="3517463" cy="382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Қосымша тапсырмалар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754023" y="1330762"/>
            <a:ext cx="2578418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Интеллект-карта: «Құбылыс»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23" y="1698308"/>
            <a:ext cx="5051584" cy="41494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4023" y="5985510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Талаптар: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4023" y="6340912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Кемінде 10 түйін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754023" y="6628924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түйінге 1-2 мысал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754023" y="6916936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Түрлі-түсті безендіру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7472243" y="1318498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3E2513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Қауіпсіздік жадынамасы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472243" y="1701403"/>
            <a:ext cx="6411754" cy="1433751"/>
          </a:xfrm>
          <a:prstGeom prst="roundRect">
            <a:avLst>
              <a:gd name="adj" fmla="val 1282"/>
            </a:avLst>
          </a:prstGeom>
          <a:solidFill>
            <a:srgbClr val="FCF2B5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759" y="1895713"/>
            <a:ext cx="191453" cy="15311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908727" y="1854518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Мамандыққа байланысты: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7908727" y="2209919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 физикалық құбылыс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7908727" y="2497931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құбылысқа қауіпсіздік ережесі</a:t>
            </a:r>
            <a:endParaRPr lang="en-US" sz="950" dirty="0"/>
          </a:p>
        </p:txBody>
      </p:sp>
      <p:sp>
        <p:nvSpPr>
          <p:cNvPr id="15" name="Text 11"/>
          <p:cNvSpPr/>
          <p:nvPr/>
        </p:nvSpPr>
        <p:spPr>
          <a:xfrm>
            <a:off x="7908727" y="2785943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Қолданылатын құрал</a:t>
            </a:r>
            <a:endParaRPr lang="en-US" sz="950" dirty="0"/>
          </a:p>
        </p:txBody>
      </p:sp>
      <p:sp>
        <p:nvSpPr>
          <p:cNvPr id="16" name="Text 12"/>
          <p:cNvSpPr/>
          <p:nvPr/>
        </p:nvSpPr>
        <p:spPr>
          <a:xfrm>
            <a:off x="7472243" y="3272909"/>
            <a:ext cx="6411754" cy="490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Өз таңдауыңыз бойынша мамандық алып, сол мамандықтағы физикалық құбылыстар мен оларға қатысты қауіпсіздік ережелерін жазыңыз.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754023" y="7342703"/>
            <a:ext cx="131223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Бұл тапсырмалар тақырыпты тереңірек түсінгісі келетін немесе жоғары баға алғысы келетін оқушыларға арналған. Тапсырманың біреуін таңдап орындауға болады.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593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Сабақтың мақсаты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52844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Физика нені зерттейтінін түсіндіру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Табиғат құбылыстарын зерттейтін ғылым ретінде физиканың маңызын түсіну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752844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Құбылыс ұғымын нақтылау және түрлерін ажырату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Механикалық, жылулық, дыбыстық, оптикалық және электрлік-магниттік құбылыстарды тану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752844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Өмір мен мамандықтардан мысал келтіру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Кемінде 5 мысал арқылы құбылыстардың күнделікті өмірдегі маңызын көрсету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85858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Бүгінгі сабақта табиғаттағы құбылыстарды анықтауды және оларды жіктеуді үйренеміз. Сонымен қатар, олардың күнделікті өмірімізде және түрлі мамандықтарда қалай қолданылатынын зерттейміз.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9751" y="538758"/>
            <a:ext cx="3370778" cy="3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Құбылыстар жіктелімі</a:t>
            </a:r>
            <a:endParaRPr lang="en-US" sz="2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669" y="1191339"/>
            <a:ext cx="2761298" cy="17065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3669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Механикалық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83669" y="3300412"/>
            <a:ext cx="4248150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Денелердің қозғалысы, орын ауыстыруы, пішінінің өзгеруі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783669" y="3580567"/>
            <a:ext cx="4248150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доптың секіруі, велосипедпен жүру</a:t>
            </a:r>
            <a:endParaRPr lang="en-US" sz="10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006" y="1191339"/>
            <a:ext cx="2761298" cy="17065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91006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Жылулық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5191006" y="3300412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Температураның өзгеруі, жылу алмасу, агрегаттық күй өзгерісі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5191006" y="3580567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судың қайнауы, мұздың еруі</a:t>
            </a:r>
            <a:endParaRPr lang="en-US" sz="10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462" y="1191339"/>
            <a:ext cx="2761298" cy="17065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598462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Дыбыстық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9598462" y="3300412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Дыбыс толқындарының таралуы</a:t>
            </a:r>
            <a:endParaRPr lang="en-US" sz="1000" dirty="0"/>
          </a:p>
        </p:txBody>
      </p:sp>
      <p:sp>
        <p:nvSpPr>
          <p:cNvPr id="14" name="Text 9"/>
          <p:cNvSpPr/>
          <p:nvPr/>
        </p:nvSpPr>
        <p:spPr>
          <a:xfrm>
            <a:off x="9598462" y="3580567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домбыра шегінің дірілі, эхо</a:t>
            </a:r>
            <a:endParaRPr lang="en-US" sz="10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9" y="3927634"/>
            <a:ext cx="4193619" cy="259175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83669" y="6646664"/>
            <a:ext cx="1745694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Жарықтық/Оптикалық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783669" y="6921937"/>
            <a:ext cx="6451878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Жарықтың таралуы, шағылуы, сынуы</a:t>
            </a:r>
            <a:endParaRPr lang="en-US" sz="1000" dirty="0"/>
          </a:p>
        </p:txBody>
      </p:sp>
      <p:sp>
        <p:nvSpPr>
          <p:cNvPr id="18" name="Text 12"/>
          <p:cNvSpPr/>
          <p:nvPr/>
        </p:nvSpPr>
        <p:spPr>
          <a:xfrm>
            <a:off x="783669" y="7202091"/>
            <a:ext cx="6451878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кемпірқосақ, айнадағы бейне</a:t>
            </a:r>
            <a:endParaRPr lang="en-US" sz="10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734" y="3927634"/>
            <a:ext cx="4193738" cy="2591872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394734" y="6646783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Электрлік-магниттік</a:t>
            </a:r>
            <a:endParaRPr lang="en-US" sz="1250" dirty="0"/>
          </a:p>
        </p:txBody>
      </p:sp>
      <p:sp>
        <p:nvSpPr>
          <p:cNvPr id="21" name="Text 14"/>
          <p:cNvSpPr/>
          <p:nvPr/>
        </p:nvSpPr>
        <p:spPr>
          <a:xfrm>
            <a:off x="7394734" y="6922056"/>
            <a:ext cx="6451997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 зарядтары мен магнит өрісінің әсері</a:t>
            </a:r>
            <a:endParaRPr lang="en-US" sz="1000" dirty="0"/>
          </a:p>
        </p:txBody>
      </p:sp>
      <p:sp>
        <p:nvSpPr>
          <p:cNvPr id="22" name="Text 15"/>
          <p:cNvSpPr/>
          <p:nvPr/>
        </p:nvSpPr>
        <p:spPr>
          <a:xfrm>
            <a:off x="7394734" y="7202210"/>
            <a:ext cx="6451997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найзағай, компас инесінің бағыты</a:t>
            </a:r>
            <a:endParaRPr lang="en-US" sz="1000" dirty="0"/>
          </a:p>
        </p:txBody>
      </p:sp>
      <p:sp>
        <p:nvSpPr>
          <p:cNvPr id="23" name="Text 16"/>
          <p:cNvSpPr/>
          <p:nvPr/>
        </p:nvSpPr>
        <p:spPr>
          <a:xfrm>
            <a:off x="783669" y="7549277"/>
            <a:ext cx="13063061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Техникадағы мысалдар: тоңазытқыш (жылу алмасу құбылысы), электр шамы (электр энергиясының жарық энергиясына айналуы).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1741"/>
            <a:ext cx="5113734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Ғылыми таным әдістері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507093"/>
            <a:ext cx="893088" cy="10716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65471" y="168568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Бақылау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865471" y="2071807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Табиғи құбылыстарды көзбен көру және ақпарат жинау</a:t>
            </a:r>
            <a:endParaRPr lang="en-US" sz="14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578775"/>
            <a:ext cx="893088" cy="10716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65471" y="275736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Гипотеза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865471" y="3143488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Болжам жасау және оны тексеруге дайындалу</a:t>
            </a:r>
            <a:endParaRPr lang="en-US" sz="14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50456"/>
            <a:ext cx="893088" cy="10716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65471" y="3829050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Тәжірибе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865471" y="4215170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Арнайы жағдай жасап, болжамды тексеру</a:t>
            </a:r>
            <a:endParaRPr lang="en-US" sz="14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722138"/>
            <a:ext cx="893088" cy="107168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65471" y="490073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Қорытынды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1865471" y="5286851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Нәтижелерді талдау және түсіндіру</a:t>
            </a:r>
            <a:endParaRPr lang="en-US" sz="14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793819"/>
            <a:ext cx="893088" cy="107168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65471" y="597241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Модель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1865471" y="6358533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Құбылысты сипаттайтын үлгі жасау</a:t>
            </a:r>
            <a:endParaRPr lang="en-US" sz="1400" dirty="0"/>
          </a:p>
        </p:txBody>
      </p:sp>
      <p:sp>
        <p:nvSpPr>
          <p:cNvPr id="18" name="Text 11"/>
          <p:cNvSpPr/>
          <p:nvPr/>
        </p:nvSpPr>
        <p:spPr>
          <a:xfrm>
            <a:off x="793790" y="7066359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Физикалық құбылыстарды зерттеу осы бес кезеңнен тұратын ғылыми әдіс арқылы жүзеге асады. Ғалымдар осы әдіспен табиғат заңдылықтарын ашады.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568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57870"/>
            <a:ext cx="843557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Топтық жұмыс – «Сурет-станциялар»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93790" y="4018240"/>
            <a:ext cx="3719512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Станциялар тақырыптары: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56009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Киіз үй – дәстүрлі баспана құрылымы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93790" y="4927759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Асар – бірлесіп жұмыс істеу дәстүрі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93790" y="529542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Диірмен – дән тарту механизмі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93790" y="5663089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Дәнекерлеу – металдарды біріктіру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93790" y="603075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Жол қозғалысы – көлік жүрісі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8903137" y="4041815"/>
            <a:ext cx="4941094" cy="2860953"/>
          </a:xfrm>
          <a:prstGeom prst="roundRect">
            <a:avLst>
              <a:gd name="adj" fmla="val 989"/>
            </a:avLst>
          </a:prstGeom>
          <a:solidFill>
            <a:srgbClr val="B6D6FC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613" y="4314944"/>
            <a:ext cx="294561" cy="23562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574649" y="4277320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9574649" y="4760476"/>
            <a:ext cx="4081105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 суретті құбылыс түріне жіктеу + дәлел + мысал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9574649" y="5552361"/>
            <a:ext cx="265676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850" dirty="0"/>
          </a:p>
        </p:txBody>
      </p:sp>
      <p:sp>
        <p:nvSpPr>
          <p:cNvPr id="15" name="Text 11"/>
          <p:cNvSpPr/>
          <p:nvPr/>
        </p:nvSpPr>
        <p:spPr>
          <a:xfrm>
            <a:off x="9574649" y="6035516"/>
            <a:ext cx="4081105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немесе одан көп дұрыс жіктеу және мысал – 3 балл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793790" y="7326868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Топтар әр станцияда 5 минуттан жұмыс жасайды. Нәтижелерін стикерлерге жазып, флипчартқа жапсырады.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536972"/>
            <a:ext cx="8821817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Жұптық жұмыс – «Қауіпсіздік пен құбылыстар»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98" y="1433989"/>
            <a:ext cx="5283637" cy="528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13082" y="1414463"/>
            <a:ext cx="2340412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Жағдаят-карталар: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13082" y="1862971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Шам ауыстыру (электрлік құбылыс)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13082" y="2167176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Ыстық шәйнеке жақындау (жылулық құбылыс)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513082" y="2471380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Магнитті қолдану (магниттік құбылыс)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7513082" y="2775585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Сирена (дыбыстық құбылыс)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513082" y="3079790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Велосипедпен жүру (Механикалық құбылыс)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513082" y="3582904"/>
            <a:ext cx="6344841" cy="27027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513082" y="3785354"/>
            <a:ext cx="1950363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513082" y="4185047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Құбылысты атау және 1–2 қауіпсіздік ережесін жазу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7513082" y="4590693"/>
            <a:ext cx="2197656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513082" y="4990386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Дұрыс атау + нақты ереже – 2 балл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780098" y="7068622"/>
            <a:ext cx="13070205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жұп өздеріне берілген карточкадағы жағдаятты талдап, ондағы физикалық құбылысты анықтайды және сол құбылыспен байланысты қауіпсіздік ережелерін жазады.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9839"/>
            <a:ext cx="8671203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Жеке жұмыс – «Мамандыққа байланыс»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93790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5" name="Shape 3"/>
          <p:cNvSpPr/>
          <p:nvPr/>
        </p:nvSpPr>
        <p:spPr>
          <a:xfrm>
            <a:off x="2640092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826" y="1669137"/>
            <a:ext cx="214313" cy="2678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5243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Электромонтёр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95243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 тогы (өткізгіштік)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95243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Магнит өрісі (индукция)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995243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(сымдардың қызуы)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95243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мультиметр, оқшаулағыш, кабель кескіш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5200888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5200888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14" name="Shape 11"/>
          <p:cNvSpPr/>
          <p:nvPr/>
        </p:nvSpPr>
        <p:spPr>
          <a:xfrm>
            <a:off x="7047190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925" y="1669137"/>
            <a:ext cx="214313" cy="267891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402342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Дәнекерлеуші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5402342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(металды балқыту)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5402342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Оптикалық (жарқыл)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5402342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Электрлік (ток өтуі)</a:t>
            </a:r>
            <a:endParaRPr lang="en-US" sz="1400" dirty="0"/>
          </a:p>
        </p:txBody>
      </p:sp>
      <p:sp>
        <p:nvSpPr>
          <p:cNvPr id="20" name="Text 16"/>
          <p:cNvSpPr/>
          <p:nvPr/>
        </p:nvSpPr>
        <p:spPr>
          <a:xfrm>
            <a:off x="5402342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дәнекерлеу аппараты, қорғаныс маскасы, қолғап</a:t>
            </a:r>
            <a:endParaRPr lang="en-US" sz="1400" dirty="0"/>
          </a:p>
        </p:txBody>
      </p:sp>
      <p:sp>
        <p:nvSpPr>
          <p:cNvPr id="21" name="Shape 17"/>
          <p:cNvSpPr/>
          <p:nvPr/>
        </p:nvSpPr>
        <p:spPr>
          <a:xfrm>
            <a:off x="9607987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22" name="Shape 18"/>
          <p:cNvSpPr/>
          <p:nvPr/>
        </p:nvSpPr>
        <p:spPr>
          <a:xfrm>
            <a:off x="9607987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23" name="Shape 19"/>
          <p:cNvSpPr/>
          <p:nvPr/>
        </p:nvSpPr>
        <p:spPr>
          <a:xfrm>
            <a:off x="11454289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2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023" y="1669137"/>
            <a:ext cx="214313" cy="267891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9809440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Құрылысшы</a:t>
            </a:r>
            <a:endParaRPr lang="en-US" sz="1750" dirty="0"/>
          </a:p>
        </p:txBody>
      </p:sp>
      <p:sp>
        <p:nvSpPr>
          <p:cNvPr id="26" name="Text 21"/>
          <p:cNvSpPr/>
          <p:nvPr/>
        </p:nvSpPr>
        <p:spPr>
          <a:xfrm>
            <a:off x="9809440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Механикалық (күш қолдану)</a:t>
            </a:r>
            <a:endParaRPr lang="en-US" sz="1400" dirty="0"/>
          </a:p>
        </p:txBody>
      </p:sp>
      <p:sp>
        <p:nvSpPr>
          <p:cNvPr id="27" name="Text 22"/>
          <p:cNvSpPr/>
          <p:nvPr/>
        </p:nvSpPr>
        <p:spPr>
          <a:xfrm>
            <a:off x="9809440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Дыбыстық (шу деңгейі)</a:t>
            </a:r>
            <a:endParaRPr lang="en-US" sz="1400" dirty="0"/>
          </a:p>
        </p:txBody>
      </p:sp>
      <p:sp>
        <p:nvSpPr>
          <p:cNvPr id="28" name="Text 23"/>
          <p:cNvSpPr/>
          <p:nvPr/>
        </p:nvSpPr>
        <p:spPr>
          <a:xfrm>
            <a:off x="9809440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(материалдардың ұлғаюы)</a:t>
            </a:r>
            <a:endParaRPr lang="en-US" sz="1400" dirty="0"/>
          </a:p>
        </p:txBody>
      </p:sp>
      <p:sp>
        <p:nvSpPr>
          <p:cNvPr id="29" name="Text 24"/>
          <p:cNvSpPr/>
          <p:nvPr/>
        </p:nvSpPr>
        <p:spPr>
          <a:xfrm>
            <a:off x="9809440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деңгей өлшегіш, балға, перфоратор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793790" y="4698921"/>
            <a:ext cx="13042821" cy="2138482"/>
          </a:xfrm>
          <a:prstGeom prst="roundRect">
            <a:avLst>
              <a:gd name="adj" fmla="val 1253"/>
            </a:avLst>
          </a:prstGeom>
          <a:solidFill>
            <a:srgbClr val="EDD5C4"/>
          </a:solidFill>
          <a:ln/>
        </p:spPr>
      </p:sp>
      <p:pic>
        <p:nvPicPr>
          <p:cNvPr id="3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83" y="4963001"/>
            <a:ext cx="279083" cy="223242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430060" y="492216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750" dirty="0"/>
          </a:p>
        </p:txBody>
      </p:sp>
      <p:sp>
        <p:nvSpPr>
          <p:cNvPr id="33" name="Text 27"/>
          <p:cNvSpPr/>
          <p:nvPr/>
        </p:nvSpPr>
        <p:spPr>
          <a:xfrm>
            <a:off x="1430060" y="5379720"/>
            <a:ext cx="122279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Таңдаған мамандыққа қатысты 3 құбылыс және әрқайсысына 1 құрал жазу</a:t>
            </a:r>
            <a:endParaRPr lang="en-US" sz="1400" dirty="0"/>
          </a:p>
        </p:txBody>
      </p:sp>
      <p:sp>
        <p:nvSpPr>
          <p:cNvPr id="34" name="Text 28"/>
          <p:cNvSpPr/>
          <p:nvPr/>
        </p:nvSpPr>
        <p:spPr>
          <a:xfrm>
            <a:off x="1430060" y="5844064"/>
            <a:ext cx="251710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750" dirty="0"/>
          </a:p>
        </p:txBody>
      </p:sp>
      <p:sp>
        <p:nvSpPr>
          <p:cNvPr id="35" name="Text 29"/>
          <p:cNvSpPr/>
          <p:nvPr/>
        </p:nvSpPr>
        <p:spPr>
          <a:xfrm>
            <a:off x="1430060" y="6301621"/>
            <a:ext cx="122279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3/3 сәйкестік және дәлел – 3 балл</a:t>
            </a:r>
            <a:endParaRPr lang="en-US" sz="1400" dirty="0"/>
          </a:p>
        </p:txBody>
      </p:sp>
      <p:sp>
        <p:nvSpPr>
          <p:cNvPr id="36" name="Text 30"/>
          <p:cNvSpPr/>
          <p:nvPr/>
        </p:nvSpPr>
        <p:spPr>
          <a:xfrm>
            <a:off x="793790" y="7038261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оқушы өзі таңдаған мамандыққа қатысты физикалық құбылыстарды анықтап, сол мамандықта қолданылатын құралдармен байланыстырады.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9478" y="405170"/>
            <a:ext cx="355556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Ұлттық құндылық тапсырмасы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589478" y="943689"/>
            <a:ext cx="1759029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Асар дәстүріндегі физика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478" y="1230987"/>
            <a:ext cx="6130647" cy="61306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9478" y="7469386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Арқан тарту – күш, иінтірек принципі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89478" y="7656195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Жүк бөлу – күштің таралуы заңдылығы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589478" y="7843004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Бірлесіп көтеру – үйкеліс және инерция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7439620" y="943689"/>
            <a:ext cx="225111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Киіз үй құрылымындағы физика</a:t>
            </a:r>
            <a:endParaRPr lang="en-US" sz="11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20" y="1230987"/>
            <a:ext cx="6130647" cy="613064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39620" y="7469386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Шаңырақ–уық–кереге – беріктік заңдылығы</a:t>
            </a:r>
            <a:endParaRPr lang="en-US" sz="750" dirty="0"/>
          </a:p>
        </p:txBody>
      </p:sp>
      <p:sp>
        <p:nvSpPr>
          <p:cNvPr id="11" name="Text 7"/>
          <p:cNvSpPr/>
          <p:nvPr/>
        </p:nvSpPr>
        <p:spPr>
          <a:xfrm>
            <a:off x="7439620" y="7656195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Жел әсері – аэродинамика принциптері</a:t>
            </a:r>
            <a:endParaRPr lang="en-US" sz="750" dirty="0"/>
          </a:p>
        </p:txBody>
      </p:sp>
      <p:sp>
        <p:nvSpPr>
          <p:cNvPr id="12" name="Text 8"/>
          <p:cNvSpPr/>
          <p:nvPr/>
        </p:nvSpPr>
        <p:spPr>
          <a:xfrm>
            <a:off x="7439620" y="7843004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Түндік – оптикалық және жылулық процестер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7439620" y="8029813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Киіз қаптау – жылу өткізгіштік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589478" y="8324374"/>
            <a:ext cx="13451443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Ұлттық құндылықтарымыз бен дәстүрлеріміз физика ғылымының көптеген принциптерін көрсетеді. Бұл білімді бабаларымыз ғасырлар бойы жинақтап, практикалық түрде қолданған.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7758946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Рефлексия және үй тапсырмасы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75" y="1685330"/>
            <a:ext cx="4927521" cy="49275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1848" y="1660565"/>
            <a:ext cx="2974300" cy="371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Шығу билеті: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11848" y="2230517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оқушы қағазға жазады: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1848" y="272605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Бүгін үйренген 2 физикалық құбылыс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1848" y="3112532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 құралдағы физикалық құбылыс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1848" y="3499009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Келесі сабаққа 1 сұрақ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1848" y="4014430"/>
            <a:ext cx="2974300" cy="371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Үй тапсырмасы: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6211848" y="4584383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5 физикалық құбылысты бақылау: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211848" y="507992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Қайда көрдіңіз?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211848" y="546639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Қашан байқадыңыз?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211848" y="585287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 қалай көрінді?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Оқушылар үй тапсырмасын орындау үшін күнделік жүргізіп, байқаған құбылыстарын кестеге толтырады. Кестені келесі сабаққа алып келеді.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2025-08-16T13:49:41Z</dcterms:created>
  <dcterms:modified xsi:type="dcterms:W3CDTF">2025-08-16T13:49:41Z</dcterms:modified>
</cp:coreProperties>
</file>