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png"/><Relationship Id="rId10" Type="http://schemas.openxmlformats.org/officeDocument/2006/relationships/image" Target="../media/image-2-10.pn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27698"/>
            <a:ext cx="7627382" cy="1870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Жылулық қозғалыс, броундық қозғалыс, диффузия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2782610"/>
            <a:ext cx="762738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Молекулалық физика және термодинамика бөлімінің негізгі құбылыстарымен танысамыз. Бүгінгі сабақта молекула-кинетикалық теорияның негізгі қағидаларын дәлелдейтін үш маңызды құбылысты қарастырамыз.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244709" y="4208859"/>
            <a:ext cx="426482" cy="426482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88" y="4235053"/>
            <a:ext cx="299323" cy="3740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60738" y="4273987"/>
            <a:ext cx="257067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Жылулық қозғалыс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860738" y="4699397"/>
            <a:ext cx="307919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 бөлшектерінің үздіксіз, ретсіз қозғалысы.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0176867" y="4208859"/>
            <a:ext cx="426482" cy="426482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447" y="4235053"/>
            <a:ext cx="299323" cy="3740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792897" y="4273987"/>
            <a:ext cx="260401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Броундық қозғалыс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792897" y="4699397"/>
            <a:ext cx="3079194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Сұйықтықтағы немесе газдағы бөлшектердің ретсіз қозғалысы.</a:t>
            </a:r>
            <a:endParaRPr lang="en-US" sz="1450" dirty="0"/>
          </a:p>
        </p:txBody>
      </p:sp>
      <p:sp>
        <p:nvSpPr>
          <p:cNvPr id="13" name="Shape 8"/>
          <p:cNvSpPr/>
          <p:nvPr/>
        </p:nvSpPr>
        <p:spPr>
          <a:xfrm>
            <a:off x="6244709" y="5988248"/>
            <a:ext cx="426482" cy="426482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288" y="6014442"/>
            <a:ext cx="299323" cy="37409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860738" y="6053376"/>
            <a:ext cx="282237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 құбылысы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6860738" y="6478786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Заттардың бір-біріне таралу процесі.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6244709" y="6995279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құбылыстар күнделікті өмірде кездесетін процестерді түсіндіруге көмектеседі.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03127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Қорытынды және үй тапсырмасы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2924056"/>
            <a:ext cx="296846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Негізгі қорытындылар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44709" y="3425309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Жылулық қозғалыс – молекулалардың үздіксіз ретсіз қозғалысы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244709" y="4401383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Броундық қозғалыс – сұйықта қалқып жүрген ұсақ бөлшектердің қозғалысы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244709" y="5377458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Диффузия – заттардың өзара енуі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244709" y="6050280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құбылыстар молекула-кинетикалық теорияның негізгі қағидаларын дәлелдейді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10297239" y="292405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Үй тапсырмасы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297239" y="3425309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"Жылулық қозғалыс пен диффузияны тұрмыстық мысалмен дәлелде" шағын эссе жазу.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10297239" y="4505682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Қосымша тапсырма: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Броундық қозғалысты сипаттайтын тәжірибені суретпен бейнелеу.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297239" y="5586055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Рефлексия: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"3-2-1" әдісі бойынша 3 жаңа нәрсе, 2 мысал, 1 сұрақ жазу.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58309" y="1269802"/>
            <a:ext cx="131137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Молекула-кинетикалық теорияның негізгі қағидалары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58309" y="2801183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теория заттардың құрылымы мен қасиеттерін түсіндіретін негізгі үш қағидаға сүйенеді. Молекулалардың үздіксіз қозғалысы мен өзара әрекеттесуі жылулық қозғалыс, броундық қозғалыс және диффузия сияқты құбылыстарға негіз болады.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758309" y="3905250"/>
            <a:ext cx="4244816" cy="1718191"/>
          </a:xfrm>
          <a:prstGeom prst="roundRect">
            <a:avLst>
              <a:gd name="adj" fmla="val 6386"/>
            </a:avLst>
          </a:prstGeom>
          <a:solidFill>
            <a:srgbClr val="FFFFF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882390"/>
            <a:ext cx="4244816" cy="91440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396" y="3620929"/>
            <a:ext cx="568643" cy="56864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13" y="3763089"/>
            <a:ext cx="227409" cy="2843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70717" y="437911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Бірінші қағида</a:t>
            </a:r>
            <a:endParaRPr lang="en-US" sz="1950" dirty="0"/>
          </a:p>
        </p:txBody>
      </p:sp>
      <p:sp>
        <p:nvSpPr>
          <p:cNvPr id="11" name="Text 5"/>
          <p:cNvSpPr/>
          <p:nvPr/>
        </p:nvSpPr>
        <p:spPr>
          <a:xfrm>
            <a:off x="970717" y="4804529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Барлық заттар молекулалар мен атомдардан тұрады.</a:t>
            </a:r>
            <a:endParaRPr lang="en-US" sz="1450" dirty="0"/>
          </a:p>
        </p:txBody>
      </p:sp>
      <p:sp>
        <p:nvSpPr>
          <p:cNvPr id="12" name="Shape 6"/>
          <p:cNvSpPr/>
          <p:nvPr/>
        </p:nvSpPr>
        <p:spPr>
          <a:xfrm>
            <a:off x="5192673" y="3905250"/>
            <a:ext cx="4244935" cy="1718191"/>
          </a:xfrm>
          <a:prstGeom prst="roundRect">
            <a:avLst>
              <a:gd name="adj" fmla="val 6386"/>
            </a:avLst>
          </a:prstGeom>
          <a:solidFill>
            <a:srgbClr val="FFFFFF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673" y="3882390"/>
            <a:ext cx="4244935" cy="91440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760" y="3620929"/>
            <a:ext cx="568643" cy="568643"/>
          </a:xfrm>
          <a:prstGeom prst="rect">
            <a:avLst/>
          </a:prstGeom>
        </p:spPr>
      </p:pic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376" y="3763089"/>
            <a:ext cx="227409" cy="284321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5405080" y="437911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Екінші қағида</a:t>
            </a:r>
            <a:endParaRPr lang="en-US" sz="1950" dirty="0"/>
          </a:p>
        </p:txBody>
      </p:sp>
      <p:sp>
        <p:nvSpPr>
          <p:cNvPr id="17" name="Text 8"/>
          <p:cNvSpPr/>
          <p:nvPr/>
        </p:nvSpPr>
        <p:spPr>
          <a:xfrm>
            <a:off x="5405080" y="4804529"/>
            <a:ext cx="382012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 үнемі ретсіз қозғалыста болады.</a:t>
            </a:r>
            <a:endParaRPr lang="en-US" sz="1450" dirty="0"/>
          </a:p>
        </p:txBody>
      </p:sp>
      <p:sp>
        <p:nvSpPr>
          <p:cNvPr id="18" name="Shape 9"/>
          <p:cNvSpPr/>
          <p:nvPr/>
        </p:nvSpPr>
        <p:spPr>
          <a:xfrm>
            <a:off x="9627156" y="3905250"/>
            <a:ext cx="4244816" cy="1718191"/>
          </a:xfrm>
          <a:prstGeom prst="roundRect">
            <a:avLst>
              <a:gd name="adj" fmla="val 6386"/>
            </a:avLst>
          </a:prstGeom>
          <a:solidFill>
            <a:srgbClr val="FFFFFF"/>
          </a:solidFill>
          <a:ln/>
        </p:spPr>
      </p:sp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7156" y="3882390"/>
            <a:ext cx="4244816" cy="91440"/>
          </a:xfrm>
          <a:prstGeom prst="rect">
            <a:avLst/>
          </a:prstGeom>
        </p:spPr>
      </p:pic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5243" y="3620929"/>
            <a:ext cx="568643" cy="568643"/>
          </a:xfrm>
          <a:prstGeom prst="rect">
            <a:avLst/>
          </a:prstGeom>
        </p:spPr>
      </p:pic>
      <p:pic>
        <p:nvPicPr>
          <p:cNvPr id="2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5859" y="3763089"/>
            <a:ext cx="227409" cy="284321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9839563" y="437911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Үшінші қағида</a:t>
            </a:r>
            <a:endParaRPr lang="en-US" sz="1950" dirty="0"/>
          </a:p>
        </p:txBody>
      </p:sp>
      <p:sp>
        <p:nvSpPr>
          <p:cNvPr id="23" name="Text 11"/>
          <p:cNvSpPr/>
          <p:nvPr/>
        </p:nvSpPr>
        <p:spPr>
          <a:xfrm>
            <a:off x="9839563" y="4804529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 өзара және басқа денелермен әрекеттеседі.</a:t>
            </a:r>
            <a:endParaRPr lang="en-US" sz="1450" dirty="0"/>
          </a:p>
        </p:txBody>
      </p:sp>
      <p:sp>
        <p:nvSpPr>
          <p:cNvPr id="24" name="Text 12"/>
          <p:cNvSpPr/>
          <p:nvPr/>
        </p:nvSpPr>
        <p:spPr>
          <a:xfrm>
            <a:off x="758309" y="5836682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қағидалар заттардың құрылымы мен қасиеттерін түсіндіруге көмектеседі. Молекулалардың үздіксіз қозғалысы мен өзара әрекеттесуі жылулық қозғалыс, броундық қозғалыс және диффузия сияқты құбылыстарға негіз болады.</a:t>
            </a:r>
            <a:endParaRPr lang="en-US" sz="1450" dirty="0"/>
          </a:p>
        </p:txBody>
      </p:sp>
      <p:sp>
        <p:nvSpPr>
          <p:cNvPr id="25" name="Text 13"/>
          <p:cNvSpPr/>
          <p:nvPr/>
        </p:nvSpPr>
        <p:spPr>
          <a:xfrm>
            <a:off x="758309" y="6656427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Апта дәйексөзі: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"Білім – қымбат қазына, қанағат тұтпа азына"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(Мұзафар Әлімбаев)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113" y="493038"/>
            <a:ext cx="4863941" cy="589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Жылулық қозғалыс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17113" y="1512927"/>
            <a:ext cx="6379369" cy="86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Жылулық қозғалыс – молекулалардың үздіксіз ретсіз қозғалысы. Бұл қозғалыс молекула-кинетикалық теорияның екінші қағидасын дәлелдейді: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 үнемі ретсіз қозғалыста болады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17113" y="2534722"/>
            <a:ext cx="637936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Оның жылдамдығы температураға тікелей тәуелді: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1299686" y="3023235"/>
            <a:ext cx="362985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 жоғарылағанда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299686" y="3497223"/>
            <a:ext cx="5796796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Молекулалардың қозғалыс жылдамдығы артады.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299686" y="4142542"/>
            <a:ext cx="3433167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 төмендегенде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299686" y="4616529"/>
            <a:ext cx="5796796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Молекулалардың қозғалыс жылдамдығы азаяды.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299686" y="5261848"/>
            <a:ext cx="3051215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Абсолют нөлде (-273,15°C)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1299686" y="5735836"/>
            <a:ext cx="5796796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Молекулалардың қозғалысы тоқтайды.</a:t>
            </a:r>
            <a:endParaRPr lang="en-US" sz="14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1538" y="1553289"/>
            <a:ext cx="6379369" cy="63793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56467"/>
            <a:ext cx="5210294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Броундық қозғалыс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164318"/>
            <a:ext cx="76273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Броундық қозғалыс – сұйықта немесе газда қалқып жүрген ұсақ бөлшектердің (тозаң, түтін) ретсіз зигзаг тәрізді қозғалысы. Бұл құбылысты 1827 жылы ағылшын ботанигі Роберт Броун ашқан.</a:t>
            </a:r>
            <a:endParaRPr lang="en-US" sz="1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287316"/>
            <a:ext cx="947857" cy="14110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95713" y="34768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Бақылау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895713" y="3902273"/>
            <a:ext cx="648997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Микроскоп арқылы сұйықтағы тозаң бөлшектерінің ретсіз қозғалысын көреміз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698325"/>
            <a:ext cx="947857" cy="113740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95713" y="488787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Себебі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1895713" y="5313283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Көзге көрінбейтін молекулалардың тозаң бөлшектеріне соғылуы</a:t>
            </a:r>
            <a:endParaRPr lang="en-US" sz="14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5835729"/>
            <a:ext cx="947857" cy="113740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95713" y="602527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Әсері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1895713" y="6450687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жоғарылаған сайын қозғалыс жылдамдығы артады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48001"/>
            <a:ext cx="564737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 құбылысы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226469"/>
            <a:ext cx="63256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Диффузия – заттардың өзара енуі немесе араласуы. Бұл құбылыс молекулалардың ретсіз қозғалысы нәтижесінде пайда болады.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58309" y="3306842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Диффузия жылдамдығы келесі факторларға байланысты: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8309" y="3780711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Температура: жоғары температурада диффузия жылдамырақ жүреді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58309" y="4453533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Заттың агрегаттық күйі: газдарда &gt; сұйықтарда &gt; қатты денелерде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8309" y="5126355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Молекулалардың массасы: жеңіл молекулалар жылдамырақ диффузияланады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8309" y="5903476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Диффузия молекулалардың үздіксіз қозғалысының тікелей дәлелі болып табылады.</a:t>
            </a:r>
            <a:endParaRPr lang="en-US" sz="14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7243" y="2269093"/>
            <a:ext cx="4599265" cy="45992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887617"/>
            <a:ext cx="817614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Тәжірибелер арқылы дәлелдеу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2890242"/>
            <a:ext cx="4244816" cy="2631877"/>
          </a:xfrm>
          <a:prstGeom prst="roundRect">
            <a:avLst>
              <a:gd name="adj" fmla="val 1080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1169" y="2913102"/>
            <a:ext cx="4199096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8557" y="3015853"/>
            <a:ext cx="284321" cy="35540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0717" y="367129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Шайға қант салу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70717" y="4096703"/>
            <a:ext cx="382000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Шайға қант салғанда, қант кристалдары біртіндеп ериді және бүкіл сұйыққа таралады. Бұл диффузия құбылысының көрінісі.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192673" y="2890242"/>
            <a:ext cx="4244935" cy="2631877"/>
          </a:xfrm>
          <a:prstGeom prst="roundRect">
            <a:avLst>
              <a:gd name="adj" fmla="val 1080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5533" y="2913102"/>
            <a:ext cx="4199215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20" y="3015853"/>
            <a:ext cx="284321" cy="35540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080" y="367129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Суға бояу тамызу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080" y="4096703"/>
            <a:ext cx="382012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Ыстық суға бояу тамызғанда, бояу тез таралады. Салқын суда бұл процесс баяу жүреді. Бұл температураның диффузияға әсерін көрсетеді.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9627156" y="2890242"/>
            <a:ext cx="4244816" cy="2631877"/>
          </a:xfrm>
          <a:prstGeom prst="roundRect">
            <a:avLst>
              <a:gd name="adj" fmla="val 1080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50016" y="2913102"/>
            <a:ext cx="4199096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7403" y="3015853"/>
            <a:ext cx="284321" cy="35540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39563" y="367129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Тозаңды бақылау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39563" y="4096703"/>
            <a:ext cx="382000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Микроскоп арқылы сұйықтағы тозаң бөлшектерінің ретсіз қозғалысын бақылау броундық қозғалысты көрсетеді.</a:t>
            </a:r>
            <a:endParaRPr lang="en-US" sz="1450" dirty="0"/>
          </a:p>
        </p:txBody>
      </p:sp>
      <p:sp>
        <p:nvSpPr>
          <p:cNvPr id="18" name="Text 13"/>
          <p:cNvSpPr/>
          <p:nvPr/>
        </p:nvSpPr>
        <p:spPr>
          <a:xfrm>
            <a:off x="758309" y="5735360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PhET симуляциясы арқылы диффузия процесін виртуалды түрде бақылауға болады: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https://phet.colorado.edu/sims/html/diffusion/latest/diffusion_en.html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20259"/>
            <a:ext cx="7008257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Құбылыстарды салыстыру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028111"/>
            <a:ext cx="4213265" cy="26038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4821555"/>
            <a:ext cx="257067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Жылулық қозғалыс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8309" y="524696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Молекулалардың ретсіз қозғалысы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8309" y="561653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Тікелей бақылау мүмкін емес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8309" y="598610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Барлық заттарда байқалады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08" y="2028111"/>
            <a:ext cx="4213265" cy="260389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08508" y="4821555"/>
            <a:ext cx="260401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Броундық қозғалыс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208508" y="524696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Ұсақ бөлшектердің ретсіз қозғалысы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5208508" y="561653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Микроскоппен бақылауға болады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5208508" y="5986105"/>
            <a:ext cx="421326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Сұйықтар мен газдарда байқалады</a:t>
            </a:r>
            <a:endParaRPr lang="en-US" sz="14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707" y="2028111"/>
            <a:ext cx="4213384" cy="260401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58707" y="482167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658707" y="5247084"/>
            <a:ext cx="421338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Заттардың өзара енуі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9658707" y="5616654"/>
            <a:ext cx="421338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Көзбен бақылауға болады</a:t>
            </a:r>
            <a:endParaRPr lang="en-US" sz="1450" dirty="0"/>
          </a:p>
        </p:txBody>
      </p:sp>
      <p:sp>
        <p:nvSpPr>
          <p:cNvPr id="17" name="Text 12"/>
          <p:cNvSpPr/>
          <p:nvPr/>
        </p:nvSpPr>
        <p:spPr>
          <a:xfrm>
            <a:off x="9658707" y="5986224"/>
            <a:ext cx="421338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Барлық агрегаттық күйде жүреді</a:t>
            </a:r>
            <a:endParaRPr lang="en-US" sz="1450" dirty="0"/>
          </a:p>
        </p:txBody>
      </p:sp>
      <p:sp>
        <p:nvSpPr>
          <p:cNvPr id="18" name="Text 13"/>
          <p:cNvSpPr/>
          <p:nvPr/>
        </p:nvSpPr>
        <p:spPr>
          <a:xfrm>
            <a:off x="758309" y="6502718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үш құбылыстың ортақ қасиеті –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олардың барлығы молекулалардың үздіксіз қозғалысына негізделген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яғни молекула-кинетикалық теорияның екінші қағидасын дәлелдейді.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973812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Күнделікті өмірдегі мысалдар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694742"/>
            <a:ext cx="223385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Жылулық қозғалыс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8309" y="3507700"/>
            <a:ext cx="22338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Ауа температурасының өзгеруі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8309" y="4483775"/>
            <a:ext cx="22338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 алмасу процестері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8309" y="5156597"/>
            <a:ext cx="22338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Термометрдегі сұйықтың көтерілуі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3462218" y="2694742"/>
            <a:ext cx="223385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Броундық қозғалыс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3462218" y="3507700"/>
            <a:ext cx="22338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Шаң бөлшектерінің ауада қалқуы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3462218" y="4483775"/>
            <a:ext cx="22338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Түтін бөлшектерінің қозғалысы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3462218" y="5459849"/>
            <a:ext cx="22338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Сұйықтағы коллоидты ерітінділер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166128" y="2694742"/>
            <a:ext cx="223385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166128" y="3195995"/>
            <a:ext cx="22338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Тамақ иісінің таралуы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166128" y="3868817"/>
            <a:ext cx="22338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Шай пакетінен түстің таралуы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166128" y="4541639"/>
            <a:ext cx="22338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Дәрі-дәрмектің қанға сіңуі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58309" y="6649164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құбылыстар біздің күнделікті өмірімізде жиі кездеседі және молекула-кинетикалық теорияның дұрыстығын дәлелдейді.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6860" y="422791"/>
            <a:ext cx="5728930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Практикалық тапсырмалар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596860" y="1361003"/>
            <a:ext cx="7950279" cy="1349454"/>
          </a:xfrm>
          <a:prstGeom prst="roundRect">
            <a:avLst>
              <a:gd name="adj" fmla="val 5421"/>
            </a:avLst>
          </a:prstGeom>
          <a:solidFill>
            <a:srgbClr val="FFFFFF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60" y="1345763"/>
            <a:ext cx="7950279" cy="6096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22" y="1137285"/>
            <a:ext cx="447556" cy="44755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482525" y="1249204"/>
            <a:ext cx="178951" cy="223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400" dirty="0"/>
          </a:p>
        </p:txBody>
      </p:sp>
      <p:sp>
        <p:nvSpPr>
          <p:cNvPr id="8" name="Text 3"/>
          <p:cNvSpPr/>
          <p:nvPr/>
        </p:nvSpPr>
        <p:spPr>
          <a:xfrm>
            <a:off x="761286" y="1734026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Кесте толтыру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761286" y="2068830"/>
            <a:ext cx="7621429" cy="477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Молекула-кинетикалық теорияны дәлелдейтін мысалдарды кестеге жазу (құбылыс, мысал, тәжірибе)</a:t>
            </a:r>
            <a:endParaRPr lang="en-US" sz="1150" dirty="0"/>
          </a:p>
        </p:txBody>
      </p:sp>
      <p:sp>
        <p:nvSpPr>
          <p:cNvPr id="10" name="Shape 5"/>
          <p:cNvSpPr/>
          <p:nvPr/>
        </p:nvSpPr>
        <p:spPr>
          <a:xfrm>
            <a:off x="596860" y="3083362"/>
            <a:ext cx="7950279" cy="1110853"/>
          </a:xfrm>
          <a:prstGeom prst="roundRect">
            <a:avLst>
              <a:gd name="adj" fmla="val 6585"/>
            </a:avLst>
          </a:prstGeom>
          <a:solidFill>
            <a:srgbClr val="FFFFFF"/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60" y="3068122"/>
            <a:ext cx="7950279" cy="60960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222" y="2859643"/>
            <a:ext cx="447556" cy="44755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482525" y="2971562"/>
            <a:ext cx="178951" cy="223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400" dirty="0"/>
          </a:p>
        </p:txBody>
      </p:sp>
      <p:sp>
        <p:nvSpPr>
          <p:cNvPr id="14" name="Text 7"/>
          <p:cNvSpPr/>
          <p:nvPr/>
        </p:nvSpPr>
        <p:spPr>
          <a:xfrm>
            <a:off x="761286" y="3456384"/>
            <a:ext cx="2133362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Бос орынды толтыру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761286" y="3791188"/>
            <a:ext cx="7621429" cy="238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Жылулық қозғалыс, броундық қозғалыс және диффузия анықтамаларын толықтыру</a:t>
            </a:r>
            <a:endParaRPr lang="en-US" sz="1150" dirty="0"/>
          </a:p>
        </p:txBody>
      </p:sp>
      <p:sp>
        <p:nvSpPr>
          <p:cNvPr id="16" name="Shape 9"/>
          <p:cNvSpPr/>
          <p:nvPr/>
        </p:nvSpPr>
        <p:spPr>
          <a:xfrm>
            <a:off x="596860" y="4567118"/>
            <a:ext cx="7950279" cy="1110853"/>
          </a:xfrm>
          <a:prstGeom prst="roundRect">
            <a:avLst>
              <a:gd name="adj" fmla="val 6585"/>
            </a:avLst>
          </a:prstGeom>
          <a:solidFill>
            <a:srgbClr val="FFFFFF"/>
          </a:solidFill>
          <a:ln/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60" y="4551878"/>
            <a:ext cx="7950279" cy="60960"/>
          </a:xfrm>
          <a:prstGeom prst="rect">
            <a:avLst/>
          </a:prstGeom>
        </p:spPr>
      </p:pic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222" y="4343400"/>
            <a:ext cx="447556" cy="447556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4482525" y="4455319"/>
            <a:ext cx="178951" cy="223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400" dirty="0"/>
          </a:p>
        </p:txBody>
      </p:sp>
      <p:sp>
        <p:nvSpPr>
          <p:cNvPr id="20" name="Text 11"/>
          <p:cNvSpPr/>
          <p:nvPr/>
        </p:nvSpPr>
        <p:spPr>
          <a:xfrm>
            <a:off x="761286" y="4940141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Сәйкестендіру</a:t>
            </a:r>
            <a:endParaRPr lang="en-US" sz="1500" dirty="0"/>
          </a:p>
        </p:txBody>
      </p:sp>
      <p:sp>
        <p:nvSpPr>
          <p:cNvPr id="21" name="Text 12"/>
          <p:cNvSpPr/>
          <p:nvPr/>
        </p:nvSpPr>
        <p:spPr>
          <a:xfrm>
            <a:off x="761286" y="5274945"/>
            <a:ext cx="7621429" cy="238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Құбылыстарды суреттермен сәйкестендіру</a:t>
            </a:r>
            <a:endParaRPr lang="en-US" sz="1150" dirty="0"/>
          </a:p>
        </p:txBody>
      </p:sp>
      <p:sp>
        <p:nvSpPr>
          <p:cNvPr id="22" name="Shape 13"/>
          <p:cNvSpPr/>
          <p:nvPr/>
        </p:nvSpPr>
        <p:spPr>
          <a:xfrm>
            <a:off x="596860" y="6050875"/>
            <a:ext cx="7950279" cy="1110853"/>
          </a:xfrm>
          <a:prstGeom prst="roundRect">
            <a:avLst>
              <a:gd name="adj" fmla="val 6585"/>
            </a:avLst>
          </a:prstGeom>
          <a:solidFill>
            <a:srgbClr val="FFFFFF"/>
          </a:solidFill>
          <a:ln/>
        </p:spPr>
      </p:sp>
      <p:pic>
        <p:nvPicPr>
          <p:cNvPr id="23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860" y="6035635"/>
            <a:ext cx="7950279" cy="60960"/>
          </a:xfrm>
          <a:prstGeom prst="rect">
            <a:avLst/>
          </a:prstGeom>
        </p:spPr>
      </p:pic>
      <p:pic>
        <p:nvPicPr>
          <p:cNvPr id="24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8222" y="5827157"/>
            <a:ext cx="447556" cy="447556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4482525" y="5939076"/>
            <a:ext cx="178951" cy="223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1400" dirty="0"/>
          </a:p>
        </p:txBody>
      </p:sp>
      <p:sp>
        <p:nvSpPr>
          <p:cNvPr id="26" name="Text 15"/>
          <p:cNvSpPr/>
          <p:nvPr/>
        </p:nvSpPr>
        <p:spPr>
          <a:xfrm>
            <a:off x="761286" y="6423898"/>
            <a:ext cx="1990963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Венн диаграммасы</a:t>
            </a:r>
            <a:endParaRPr lang="en-US" sz="1500" dirty="0"/>
          </a:p>
        </p:txBody>
      </p:sp>
      <p:sp>
        <p:nvSpPr>
          <p:cNvPr id="27" name="Text 16"/>
          <p:cNvSpPr/>
          <p:nvPr/>
        </p:nvSpPr>
        <p:spPr>
          <a:xfrm>
            <a:off x="761286" y="6758702"/>
            <a:ext cx="7621429" cy="238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Жылулық қозғалыс пен диффузияны салыстыру</a:t>
            </a:r>
            <a:endParaRPr lang="en-US" sz="1150" dirty="0"/>
          </a:p>
        </p:txBody>
      </p:sp>
      <p:sp>
        <p:nvSpPr>
          <p:cNvPr id="28" name="Text 17"/>
          <p:cNvSpPr/>
          <p:nvPr/>
        </p:nvSpPr>
        <p:spPr>
          <a:xfrm>
            <a:off x="596860" y="7329488"/>
            <a:ext cx="7950279" cy="477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Бағалау критерийлері: дұрыс жауап – 1 балл, толық түсіндіру – 1 балл, белсенділік – 1 балл. Жалпы ұпай: 15 балл.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2025-08-31T05:42:13Z</dcterms:created>
  <dcterms:modified xsi:type="dcterms:W3CDTF">2025-08-31T05:42:13Z</dcterms:modified>
</cp:coreProperties>
</file>