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4630400" cy="8229600"/>
  <p:notesSz cx="8229600" cy="14630400"/>
  <p:embeddedFontLst>
    <p:embeddedFont>
      <p:font typeface="Raleway"/>
      <p:regular r:id="rId16"/>
    </p:embeddedFont>
    <p:embeddedFont>
      <p:font typeface="Raleway"/>
      <p:regular r:id="rId17"/>
    </p:embeddedFont>
    <p:embeddedFont>
      <p:font typeface="Raleway"/>
      <p:regular r:id="rId18"/>
    </p:embeddedFont>
    <p:embeddedFont>
      <p:font typeface="Raleway"/>
      <p:regular r:id="rId19"/>
    </p:embeddedFont>
    <p:embeddedFont>
      <p:font typeface="Roboto"/>
      <p:regular r:id="rId20"/>
    </p:embeddedFont>
    <p:embeddedFont>
      <p:font typeface="Roboto"/>
      <p:regular r:id="rId21"/>
    </p:embeddedFont>
    <p:embeddedFont>
      <p:font typeface="Roboto"/>
      <p:regular r:id="rId22"/>
    </p:embeddedFont>
    <p:embeddedFont>
      <p:font typeface="Roboto"/>
      <p:regular r:id="rId23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6" Type="http://schemas.openxmlformats.org/officeDocument/2006/relationships/font" Target="fonts/font1.fntdata"/><Relationship Id="rId17" Type="http://schemas.openxmlformats.org/officeDocument/2006/relationships/font" Target="fonts/font2.fntdata"/><Relationship Id="rId18" Type="http://schemas.openxmlformats.org/officeDocument/2006/relationships/font" Target="fonts/font3.fntdata"/><Relationship Id="rId19" Type="http://schemas.openxmlformats.org/officeDocument/2006/relationships/font" Target="fonts/font4.fntdata"/><Relationship Id="rId20" Type="http://schemas.openxmlformats.org/officeDocument/2006/relationships/font" Target="fonts/font5.fntdata"/><Relationship Id="rId21" Type="http://schemas.openxmlformats.org/officeDocument/2006/relationships/font" Target="fonts/font6.fntdata"/><Relationship Id="rId22" Type="http://schemas.openxmlformats.org/officeDocument/2006/relationships/font" Target="fonts/font7.fntdata"/><Relationship Id="rId23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5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9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028355"/>
            <a:ext cx="7556421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Гармоникалық тербелістердің теңдеулері мен графиктері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793790" y="4566166"/>
            <a:ext cx="75564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Сабақтың негізгі мақсаты - гармоникалық тербелістердің теңдеулерін зерттеу, оларды эксперименттік, аналитикалық және графиктік тәсілмен талдау.</a:t>
            </a:r>
            <a:endParaRPr lang="en-US" sz="15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427446"/>
            <a:ext cx="5257562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Сабақтың мақсаттары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793790" y="3444359"/>
            <a:ext cx="4215289" cy="1816894"/>
          </a:xfrm>
          <a:prstGeom prst="roundRect">
            <a:avLst>
              <a:gd name="adj" fmla="val 4588"/>
            </a:avLst>
          </a:prstGeom>
          <a:solidFill>
            <a:srgbClr val="FFFFFF">
              <a:alpha val="95000"/>
            </a:srgbClr>
          </a:solidFill>
          <a:ln w="22860">
            <a:solidFill>
              <a:srgbClr val="C7C7D0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793790" y="3444359"/>
            <a:ext cx="91440" cy="1816894"/>
          </a:xfrm>
          <a:prstGeom prst="roundRect">
            <a:avLst>
              <a:gd name="adj" fmla="val 91163"/>
            </a:avLst>
          </a:prstGeom>
          <a:solidFill>
            <a:srgbClr val="1B1B27"/>
          </a:solidFill>
          <a:ln/>
        </p:spPr>
      </p:sp>
      <p:sp>
        <p:nvSpPr>
          <p:cNvPr id="5" name="Text 3"/>
          <p:cNvSpPr/>
          <p:nvPr/>
        </p:nvSpPr>
        <p:spPr>
          <a:xfrm>
            <a:off x="1106448" y="3665577"/>
            <a:ext cx="3681413" cy="9304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Гармоникалық тербеліс теңдеуін жазу мен шешуді меңгеру</a:t>
            </a:r>
            <a:endParaRPr lang="en-US" sz="1950" dirty="0"/>
          </a:p>
        </p:txBody>
      </p:sp>
      <p:sp>
        <p:nvSpPr>
          <p:cNvPr id="6" name="Text 4"/>
          <p:cNvSpPr/>
          <p:nvPr/>
        </p:nvSpPr>
        <p:spPr>
          <a:xfrm>
            <a:off x="1106448" y="4715113"/>
            <a:ext cx="368141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Негізгі теңдеу: x(t) = A·cos(ωt + φ)</a:t>
            </a:r>
            <a:endParaRPr lang="en-US" sz="1550" dirty="0"/>
          </a:p>
        </p:txBody>
      </p:sp>
      <p:sp>
        <p:nvSpPr>
          <p:cNvPr id="7" name="Shape 5"/>
          <p:cNvSpPr/>
          <p:nvPr/>
        </p:nvSpPr>
        <p:spPr>
          <a:xfrm>
            <a:off x="5207437" y="3444359"/>
            <a:ext cx="4215408" cy="1816894"/>
          </a:xfrm>
          <a:prstGeom prst="roundRect">
            <a:avLst>
              <a:gd name="adj" fmla="val 4588"/>
            </a:avLst>
          </a:prstGeom>
          <a:solidFill>
            <a:srgbClr val="FFFFFF">
              <a:alpha val="95000"/>
            </a:srgbClr>
          </a:solidFill>
          <a:ln w="22860">
            <a:solidFill>
              <a:srgbClr val="C7C7D0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5207437" y="3444359"/>
            <a:ext cx="91440" cy="1816894"/>
          </a:xfrm>
          <a:prstGeom prst="roundRect">
            <a:avLst>
              <a:gd name="adj" fmla="val 91163"/>
            </a:avLst>
          </a:prstGeom>
          <a:solidFill>
            <a:srgbClr val="1B1B27"/>
          </a:solidFill>
          <a:ln/>
        </p:spPr>
      </p:sp>
      <p:sp>
        <p:nvSpPr>
          <p:cNvPr id="9" name="Text 7"/>
          <p:cNvSpPr/>
          <p:nvPr/>
        </p:nvSpPr>
        <p:spPr>
          <a:xfrm>
            <a:off x="5520095" y="3665577"/>
            <a:ext cx="3681532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х(t), v(t), a(t) графиктерін тұрғызу</a:t>
            </a:r>
            <a:endParaRPr lang="en-US" sz="1950" dirty="0"/>
          </a:p>
        </p:txBody>
      </p:sp>
      <p:sp>
        <p:nvSpPr>
          <p:cNvPr id="10" name="Text 8"/>
          <p:cNvSpPr/>
          <p:nvPr/>
        </p:nvSpPr>
        <p:spPr>
          <a:xfrm>
            <a:off x="5520095" y="4404955"/>
            <a:ext cx="3681532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Эксперимент нәтижелерін графикке түсіру және талдау</a:t>
            </a:r>
            <a:endParaRPr lang="en-US" sz="1550" dirty="0"/>
          </a:p>
        </p:txBody>
      </p:sp>
      <p:sp>
        <p:nvSpPr>
          <p:cNvPr id="11" name="Shape 9"/>
          <p:cNvSpPr/>
          <p:nvPr/>
        </p:nvSpPr>
        <p:spPr>
          <a:xfrm>
            <a:off x="9621203" y="3444359"/>
            <a:ext cx="4215289" cy="1816894"/>
          </a:xfrm>
          <a:prstGeom prst="roundRect">
            <a:avLst>
              <a:gd name="adj" fmla="val 4588"/>
            </a:avLst>
          </a:prstGeom>
          <a:solidFill>
            <a:srgbClr val="FFFFFF">
              <a:alpha val="95000"/>
            </a:srgbClr>
          </a:solidFill>
          <a:ln w="22860">
            <a:solidFill>
              <a:srgbClr val="C7C7D0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9621203" y="3444359"/>
            <a:ext cx="91440" cy="1816894"/>
          </a:xfrm>
          <a:prstGeom prst="roundRect">
            <a:avLst>
              <a:gd name="adj" fmla="val 91163"/>
            </a:avLst>
          </a:prstGeom>
          <a:solidFill>
            <a:srgbClr val="1B1B27"/>
          </a:solidFill>
          <a:ln/>
        </p:spPr>
      </p:sp>
      <p:sp>
        <p:nvSpPr>
          <p:cNvPr id="13" name="Text 11"/>
          <p:cNvSpPr/>
          <p:nvPr/>
        </p:nvSpPr>
        <p:spPr>
          <a:xfrm>
            <a:off x="9933861" y="3665577"/>
            <a:ext cx="3681413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Эксперимент нәтижесін сыни түрде талдау</a:t>
            </a:r>
            <a:endParaRPr lang="en-US" sz="1950" dirty="0"/>
          </a:p>
        </p:txBody>
      </p:sp>
      <p:sp>
        <p:nvSpPr>
          <p:cNvPr id="14" name="Text 12"/>
          <p:cNvSpPr/>
          <p:nvPr/>
        </p:nvSpPr>
        <p:spPr>
          <a:xfrm>
            <a:off x="9933861" y="4404955"/>
            <a:ext cx="368141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Алынған мәліметтерді теориямен салыстыру және қорытынды жасау</a:t>
            </a:r>
            <a:endParaRPr lang="en-US" sz="1550" dirty="0"/>
          </a:p>
        </p:txBody>
      </p:sp>
      <p:sp>
        <p:nvSpPr>
          <p:cNvPr id="15" name="Text 13"/>
          <p:cNvSpPr/>
          <p:nvPr/>
        </p:nvSpPr>
        <p:spPr>
          <a:xfrm>
            <a:off x="793790" y="5484495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FF704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Білім – қымбат қазына, қанағат тұтпа азына</a:t>
            </a:r>
            <a:pPr algn="ctr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(Мұзафар Әлімбаев)</a:t>
            </a:r>
            <a:endParaRPr lang="en-US" sz="15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69407"/>
            <a:ext cx="8903137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Гармоникалық тербеліс дегеніміз не?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2065734"/>
            <a:ext cx="763202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Гармоникалық тербеліс - бұл 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FF704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периодты қозғалыс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онда дене тепе-теңдік нүктесінен ауытқып, оған қайта оралады. Мұндай қозғалыс 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FF704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синус немесе косинус функциясымен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сипатталады.</a:t>
            </a:r>
            <a:endParaRPr lang="en-US" sz="1550" dirty="0"/>
          </a:p>
        </p:txBody>
      </p:sp>
      <p:sp>
        <p:nvSpPr>
          <p:cNvPr id="4" name="Text 2"/>
          <p:cNvSpPr/>
          <p:nvPr/>
        </p:nvSpPr>
        <p:spPr>
          <a:xfrm>
            <a:off x="793790" y="3196947"/>
            <a:ext cx="763202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Гармоникалық тербелістің негізгі теңдеуі:</a:t>
            </a:r>
            <a:endParaRPr lang="en-US" sz="1550" dirty="0"/>
          </a:p>
        </p:txBody>
      </p:sp>
      <p:sp>
        <p:nvSpPr>
          <p:cNvPr id="5" name="Text 3"/>
          <p:cNvSpPr/>
          <p:nvPr/>
        </p:nvSpPr>
        <p:spPr>
          <a:xfrm>
            <a:off x="793790" y="3765590"/>
            <a:ext cx="7632025" cy="346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endParaRPr lang="en-US" sz="175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3765590"/>
            <a:ext cx="7632025" cy="34694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793790" y="4363641"/>
            <a:ext cx="763202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мұндағы:</a:t>
            </a:r>
            <a:endParaRPr lang="en-US" sz="1550" dirty="0"/>
          </a:p>
        </p:txBody>
      </p:sp>
      <p:sp>
        <p:nvSpPr>
          <p:cNvPr id="8" name="Text 5"/>
          <p:cNvSpPr/>
          <p:nvPr/>
        </p:nvSpPr>
        <p:spPr>
          <a:xfrm>
            <a:off x="793790" y="4859774"/>
            <a:ext cx="763202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- амплитуда (м)</a:t>
            </a:r>
            <a:endParaRPr lang="en-US" sz="1550" dirty="0"/>
          </a:p>
        </p:txBody>
      </p:sp>
      <p:sp>
        <p:nvSpPr>
          <p:cNvPr id="9" name="Text 6"/>
          <p:cNvSpPr/>
          <p:nvPr/>
        </p:nvSpPr>
        <p:spPr>
          <a:xfrm>
            <a:off x="793790" y="5246727"/>
            <a:ext cx="763202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ω - циклдік жиілік (рад/с)</a:t>
            </a:r>
            <a:endParaRPr lang="en-US" sz="1550" dirty="0"/>
          </a:p>
        </p:txBody>
      </p:sp>
      <p:sp>
        <p:nvSpPr>
          <p:cNvPr id="10" name="Text 7"/>
          <p:cNvSpPr/>
          <p:nvPr/>
        </p:nvSpPr>
        <p:spPr>
          <a:xfrm>
            <a:off x="793790" y="5633680"/>
            <a:ext cx="763202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 - уақыт (с)</a:t>
            </a:r>
            <a:endParaRPr lang="en-US" sz="1550" dirty="0"/>
          </a:p>
        </p:txBody>
      </p:sp>
      <p:sp>
        <p:nvSpPr>
          <p:cNvPr id="11" name="Text 8"/>
          <p:cNvSpPr/>
          <p:nvPr/>
        </p:nvSpPr>
        <p:spPr>
          <a:xfrm>
            <a:off x="793790" y="6020633"/>
            <a:ext cx="763202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φ - бастапқы фаза (рад)</a:t>
            </a:r>
            <a:endParaRPr lang="en-US" sz="1550" dirty="0"/>
          </a:p>
        </p:txBody>
      </p:sp>
      <p:pic>
        <p:nvPicPr>
          <p:cNvPr id="12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7543" y="2110383"/>
            <a:ext cx="4926568" cy="49265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97856"/>
            <a:ext cx="9412724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Гармоникалық тербелістің туындылары</a:t>
            </a:r>
            <a:endParaRPr lang="en-US" sz="39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2914769"/>
            <a:ext cx="4347567" cy="79379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92148" y="3906917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Ығысу x(t)</a:t>
            </a:r>
            <a:endParaRPr lang="en-US" sz="1950" dirty="0"/>
          </a:p>
        </p:txBody>
      </p:sp>
      <p:sp>
        <p:nvSpPr>
          <p:cNvPr id="5" name="Text 2"/>
          <p:cNvSpPr/>
          <p:nvPr/>
        </p:nvSpPr>
        <p:spPr>
          <a:xfrm>
            <a:off x="992148" y="4468178"/>
            <a:ext cx="3950851" cy="346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endParaRPr lang="en-US" sz="17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48" y="4468178"/>
            <a:ext cx="3950851" cy="34694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2148" y="5066228"/>
            <a:ext cx="395085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Дененің тепе-теңдік нүктесінен ауытқуы</a:t>
            </a:r>
            <a:endParaRPr lang="en-US" sz="1550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357" y="2914769"/>
            <a:ext cx="4347567" cy="79379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339715" y="3906917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Жылдамдық v(t)</a:t>
            </a:r>
            <a:endParaRPr lang="en-US" sz="1950" dirty="0"/>
          </a:p>
        </p:txBody>
      </p:sp>
      <p:sp>
        <p:nvSpPr>
          <p:cNvPr id="10" name="Text 5"/>
          <p:cNvSpPr/>
          <p:nvPr/>
        </p:nvSpPr>
        <p:spPr>
          <a:xfrm>
            <a:off x="5339715" y="4468178"/>
            <a:ext cx="3950851" cy="5557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endParaRPr lang="en-US" sz="1750" dirty="0"/>
          </a:p>
        </p:txBody>
      </p:sp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9715" y="4468178"/>
            <a:ext cx="3950851" cy="555784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5339715" y="5275064"/>
            <a:ext cx="395085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Косинустың туындысы – минус синус</a:t>
            </a:r>
            <a:endParaRPr lang="en-US" sz="155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8924" y="2914769"/>
            <a:ext cx="4347567" cy="793790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9687282" y="3906917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Үдеу a(t)</a:t>
            </a:r>
            <a:endParaRPr lang="en-US" sz="1950" dirty="0"/>
          </a:p>
        </p:txBody>
      </p:sp>
      <p:sp>
        <p:nvSpPr>
          <p:cNvPr id="15" name="Text 8"/>
          <p:cNvSpPr/>
          <p:nvPr/>
        </p:nvSpPr>
        <p:spPr>
          <a:xfrm>
            <a:off x="9687282" y="4468178"/>
            <a:ext cx="3950851" cy="5557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endParaRPr lang="en-US" sz="1750" dirty="0"/>
          </a:p>
        </p:txBody>
      </p:sp>
      <p:pic>
        <p:nvPicPr>
          <p:cNvPr id="16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7282" y="4468178"/>
            <a:ext cx="3950851" cy="555784"/>
          </a:xfrm>
          <a:prstGeom prst="rect">
            <a:avLst/>
          </a:prstGeom>
        </p:spPr>
      </p:pic>
      <p:sp>
        <p:nvSpPr>
          <p:cNvPr id="17" name="Text 9"/>
          <p:cNvSpPr/>
          <p:nvPr/>
        </p:nvSpPr>
        <p:spPr>
          <a:xfrm>
            <a:off x="9687282" y="5275064"/>
            <a:ext cx="395085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Синустың туындысы – косинус</a:t>
            </a:r>
            <a:endParaRPr lang="en-US" sz="1550" dirty="0"/>
          </a:p>
        </p:txBody>
      </p:sp>
      <p:sp>
        <p:nvSpPr>
          <p:cNvPr id="18" name="Text 10"/>
          <p:cNvSpPr/>
          <p:nvPr/>
        </p:nvSpPr>
        <p:spPr>
          <a:xfrm>
            <a:off x="793790" y="6014204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Ескерту: Үдеу мен ығысу арасында 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FF704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қарама-қарсы бағыт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бар: a(t) = -ω²·x(t)</a:t>
            </a:r>
            <a:endParaRPr lang="en-US" sz="15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34960" y="436483"/>
            <a:ext cx="6182320" cy="4960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900"/>
              </a:lnSpc>
              <a:buNone/>
            </a:pPr>
            <a:r>
              <a:rPr lang="en-US" sz="31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Эксперимент: серіппелі маятник</a:t>
            </a:r>
            <a:endParaRPr lang="en-US" sz="3100" dirty="0"/>
          </a:p>
        </p:txBody>
      </p:sp>
      <p:sp>
        <p:nvSpPr>
          <p:cNvPr id="3" name="Text 1"/>
          <p:cNvSpPr/>
          <p:nvPr/>
        </p:nvSpPr>
        <p:spPr>
          <a:xfrm>
            <a:off x="634960" y="1329214"/>
            <a:ext cx="3125391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5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Эксперимент жүргізу әдістемесі:</a:t>
            </a:r>
            <a:endParaRPr lang="en-US" sz="1550" dirty="0"/>
          </a:p>
        </p:txBody>
      </p:sp>
      <p:sp>
        <p:nvSpPr>
          <p:cNvPr id="4" name="Text 2"/>
          <p:cNvSpPr/>
          <p:nvPr/>
        </p:nvSpPr>
        <p:spPr>
          <a:xfrm>
            <a:off x="634960" y="1735931"/>
            <a:ext cx="6486644" cy="2538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950"/>
              </a:lnSpc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Серіппеге массаны іліп, тепе-теңдік күйіне келтіріңіз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634960" y="2045256"/>
            <a:ext cx="6486644" cy="2538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950"/>
              </a:lnSpc>
              <a:buSzPct val="100000"/>
              <a:buFont typeface="+mj-lt"/>
              <a:buAutoNum type="arabicPeriod" startAt="2"/>
            </a:pPr>
            <a:r>
              <a:rPr lang="en-US" sz="12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Массаны A=0,05 м төмен тартып, босатыңыз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634960" y="2354580"/>
            <a:ext cx="6486644" cy="2538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950"/>
              </a:lnSpc>
              <a:buSzPct val="100000"/>
              <a:buFont typeface="+mj-lt"/>
              <a:buAutoNum type="arabicPeriod" startAt="3"/>
            </a:pPr>
            <a:r>
              <a:rPr lang="en-US" sz="12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Тербеліс кезінде x(t) мәнін 10 рет өлшеңіз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634960" y="2663904"/>
            <a:ext cx="6486644" cy="2538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950"/>
              </a:lnSpc>
              <a:buSzPct val="100000"/>
              <a:buFont typeface="+mj-lt"/>
              <a:buAutoNum type="arabicPeriod" startAt="4"/>
            </a:pPr>
            <a:r>
              <a:rPr lang="en-US" sz="12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Нәтижелерді кестеге жазыңыз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634960" y="2973229"/>
            <a:ext cx="6486644" cy="2538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950"/>
              </a:lnSpc>
              <a:buSzPct val="100000"/>
              <a:buFont typeface="+mj-lt"/>
              <a:buAutoNum type="arabicPeriod" startAt="5"/>
            </a:pPr>
            <a:r>
              <a:rPr lang="en-US" sz="12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Excel бағдарламасында деректерді енгізіп, график тұрғызыңыз</a:t>
            </a:r>
            <a:endParaRPr lang="en-US" sz="1200" dirty="0"/>
          </a:p>
        </p:txBody>
      </p:sp>
      <p:pic>
        <p:nvPicPr>
          <p:cNvPr id="9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16416" y="1348978"/>
            <a:ext cx="6486644" cy="6486644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7516416" y="8014097"/>
            <a:ext cx="6486644" cy="2538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Өлшеу нәтижелерін </a:t>
            </a:r>
            <a:pPr algn="l"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FF704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мұқият жазу</a:t>
            </a:r>
            <a:pPr algn="l"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маңызды. Бұл дәл графиктер тұрғызуға көмектеседі.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032397"/>
            <a:ext cx="7035760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Excel-де графиктерді тұрғызу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6280190" y="2950131"/>
            <a:ext cx="4326731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Excel-де график тұрғызу қадамдары:</a:t>
            </a:r>
            <a:endParaRPr lang="en-US" sz="1950" dirty="0"/>
          </a:p>
        </p:txBody>
      </p:sp>
      <p:sp>
        <p:nvSpPr>
          <p:cNvPr id="5" name="Text 2"/>
          <p:cNvSpPr/>
          <p:nvPr/>
        </p:nvSpPr>
        <p:spPr>
          <a:xfrm>
            <a:off x="6280190" y="3557945"/>
            <a:ext cx="75564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Font typeface="+mj-lt"/>
              <a:buAutoNum type="arabicPeriod" startAt="1"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Уақыт (t) және ығысу (x) мәндерін кестеге енгізіңіз</a:t>
            </a:r>
            <a:endParaRPr lang="en-US" sz="1550" dirty="0"/>
          </a:p>
        </p:txBody>
      </p:sp>
      <p:sp>
        <p:nvSpPr>
          <p:cNvPr id="6" name="Text 3"/>
          <p:cNvSpPr/>
          <p:nvPr/>
        </p:nvSpPr>
        <p:spPr>
          <a:xfrm>
            <a:off x="6280190" y="3944898"/>
            <a:ext cx="75564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Font typeface="+mj-lt"/>
              <a:buAutoNum type="arabicPeriod" startAt="2"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"Кірістіру" (Вставка) → "График" таңдаңыз</a:t>
            </a: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6280190" y="4331851"/>
            <a:ext cx="75564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Font typeface="+mj-lt"/>
              <a:buAutoNum type="arabicPeriod" startAt="3"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Графиктің осьтерін белгілеңіз: көлденең ось - t (с), тік ось - x (м)</a:t>
            </a:r>
            <a:endParaRPr lang="en-US" sz="1550" dirty="0"/>
          </a:p>
        </p:txBody>
      </p:sp>
      <p:sp>
        <p:nvSpPr>
          <p:cNvPr id="8" name="Text 5"/>
          <p:cNvSpPr/>
          <p:nvPr/>
        </p:nvSpPr>
        <p:spPr>
          <a:xfrm>
            <a:off x="6280190" y="4718804"/>
            <a:ext cx="75564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Font typeface="+mj-lt"/>
              <a:buAutoNum type="arabicPeriod" startAt="4"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v(t) және a(t) графиктерін тұрғызу үшін формулаларды қолданыңыз:</a:t>
            </a:r>
            <a:endParaRPr lang="en-US" sz="1550" dirty="0"/>
          </a:p>
        </p:txBody>
      </p:sp>
      <p:sp>
        <p:nvSpPr>
          <p:cNvPr id="9" name="Text 6"/>
          <p:cNvSpPr/>
          <p:nvPr/>
        </p:nvSpPr>
        <p:spPr>
          <a:xfrm>
            <a:off x="6280190" y="5105757"/>
            <a:ext cx="75564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vl="1" marL="6858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v(t) = -Aω·sin(ωt+φ)</a:t>
            </a:r>
            <a:endParaRPr lang="en-US" sz="1550" dirty="0"/>
          </a:p>
        </p:txBody>
      </p:sp>
      <p:sp>
        <p:nvSpPr>
          <p:cNvPr id="10" name="Text 7"/>
          <p:cNvSpPr/>
          <p:nvPr/>
        </p:nvSpPr>
        <p:spPr>
          <a:xfrm>
            <a:off x="6280190" y="5492710"/>
            <a:ext cx="75564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vl="1" marL="6858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a(t) = -Aω²·cos(ωt+φ)</a:t>
            </a:r>
            <a:endParaRPr lang="en-US" sz="1550" dirty="0"/>
          </a:p>
        </p:txBody>
      </p:sp>
      <p:sp>
        <p:nvSpPr>
          <p:cNvPr id="11" name="Text 8"/>
          <p:cNvSpPr/>
          <p:nvPr/>
        </p:nvSpPr>
        <p:spPr>
          <a:xfrm>
            <a:off x="6280190" y="5879663"/>
            <a:ext cx="75564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Font typeface="+mj-lt"/>
              <a:buAutoNum type="arabicPeriod" startAt="5"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Графиктерді әртүрлі түспен белгілеңіз</a:t>
            </a:r>
            <a:endParaRPr lang="en-US" sz="15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74946"/>
            <a:ext cx="5382578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Тәжірибелік тапсырма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793790" y="2491859"/>
            <a:ext cx="4215289" cy="3722013"/>
          </a:xfrm>
          <a:prstGeom prst="roundRect">
            <a:avLst>
              <a:gd name="adj" fmla="val 2240"/>
            </a:avLst>
          </a:prstGeom>
          <a:solidFill>
            <a:srgbClr val="FFFFFF">
              <a:alpha val="95000"/>
            </a:srgbClr>
          </a:solidFill>
          <a:ln w="22860">
            <a:solidFill>
              <a:srgbClr val="C7C7D0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16650" y="2514719"/>
            <a:ext cx="4169569" cy="595313"/>
          </a:xfrm>
          <a:prstGeom prst="roundRect">
            <a:avLst>
              <a:gd name="adj" fmla="val 9395"/>
            </a:avLst>
          </a:prstGeom>
          <a:solidFill>
            <a:srgbClr val="E1E1EA"/>
          </a:solidFill>
          <a:ln/>
        </p:spPr>
      </p:sp>
      <p:sp>
        <p:nvSpPr>
          <p:cNvPr id="5" name="Text 3"/>
          <p:cNvSpPr/>
          <p:nvPr/>
        </p:nvSpPr>
        <p:spPr>
          <a:xfrm>
            <a:off x="2752606" y="2622471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23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</a:t>
            </a:r>
            <a:endParaRPr lang="en-US" sz="2300" dirty="0"/>
          </a:p>
        </p:txBody>
      </p:sp>
      <p:sp>
        <p:nvSpPr>
          <p:cNvPr id="6" name="Text 4"/>
          <p:cNvSpPr/>
          <p:nvPr/>
        </p:nvSpPr>
        <p:spPr>
          <a:xfrm>
            <a:off x="1015008" y="3308390"/>
            <a:ext cx="3772853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Теңдеу бойынша график тұрғызу</a:t>
            </a:r>
            <a:endParaRPr lang="en-US" sz="1950" dirty="0"/>
          </a:p>
        </p:txBody>
      </p:sp>
      <p:sp>
        <p:nvSpPr>
          <p:cNvPr id="7" name="Text 5"/>
          <p:cNvSpPr/>
          <p:nvPr/>
        </p:nvSpPr>
        <p:spPr>
          <a:xfrm>
            <a:off x="1015008" y="4047768"/>
            <a:ext cx="377285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Берілген теңдеу: x(t) = 5·cos(2t)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1015008" y="4484370"/>
            <a:ext cx="377285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0–10 с аралығында x(t), v(t) және a(t) графиктерін тұрғызыңыз.</a:t>
            </a:r>
            <a:endParaRPr lang="en-US" sz="1550" dirty="0"/>
          </a:p>
        </p:txBody>
      </p:sp>
      <p:sp>
        <p:nvSpPr>
          <p:cNvPr id="9" name="Text 7"/>
          <p:cNvSpPr/>
          <p:nvPr/>
        </p:nvSpPr>
        <p:spPr>
          <a:xfrm>
            <a:off x="1015008" y="5238512"/>
            <a:ext cx="377285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v(t) = -5·2·sin(2t) = -10·sin(2t)</a:t>
            </a:r>
            <a:endParaRPr lang="en-US" sz="1550" dirty="0"/>
          </a:p>
        </p:txBody>
      </p:sp>
      <p:sp>
        <p:nvSpPr>
          <p:cNvPr id="10" name="Text 8"/>
          <p:cNvSpPr/>
          <p:nvPr/>
        </p:nvSpPr>
        <p:spPr>
          <a:xfrm>
            <a:off x="1015008" y="5675114"/>
            <a:ext cx="377285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a(t) = -5·2²·cos(2t) = -20·cos(2t)</a:t>
            </a:r>
            <a:endParaRPr lang="en-US" sz="1550" dirty="0"/>
          </a:p>
        </p:txBody>
      </p:sp>
      <p:sp>
        <p:nvSpPr>
          <p:cNvPr id="11" name="Shape 9"/>
          <p:cNvSpPr/>
          <p:nvPr/>
        </p:nvSpPr>
        <p:spPr>
          <a:xfrm>
            <a:off x="5207437" y="2491859"/>
            <a:ext cx="4215408" cy="3722013"/>
          </a:xfrm>
          <a:prstGeom prst="roundRect">
            <a:avLst>
              <a:gd name="adj" fmla="val 2240"/>
            </a:avLst>
          </a:prstGeom>
          <a:solidFill>
            <a:srgbClr val="FFFFFF">
              <a:alpha val="95000"/>
            </a:srgbClr>
          </a:solidFill>
          <a:ln w="22860">
            <a:solidFill>
              <a:srgbClr val="C7C7D0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5230297" y="2514719"/>
            <a:ext cx="4169688" cy="595313"/>
          </a:xfrm>
          <a:prstGeom prst="roundRect">
            <a:avLst>
              <a:gd name="adj" fmla="val 9395"/>
            </a:avLst>
          </a:prstGeom>
          <a:solidFill>
            <a:srgbClr val="E1E1EA"/>
          </a:solidFill>
          <a:ln/>
        </p:spPr>
      </p:sp>
      <p:sp>
        <p:nvSpPr>
          <p:cNvPr id="13" name="Text 11"/>
          <p:cNvSpPr/>
          <p:nvPr/>
        </p:nvSpPr>
        <p:spPr>
          <a:xfrm>
            <a:off x="7166253" y="2622471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23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</a:t>
            </a:r>
            <a:endParaRPr lang="en-US" sz="2300" dirty="0"/>
          </a:p>
        </p:txBody>
      </p:sp>
      <p:sp>
        <p:nvSpPr>
          <p:cNvPr id="14" name="Text 12"/>
          <p:cNvSpPr/>
          <p:nvPr/>
        </p:nvSpPr>
        <p:spPr>
          <a:xfrm>
            <a:off x="5428655" y="3308390"/>
            <a:ext cx="3772972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Эксперимент нәтижелерін талдау</a:t>
            </a:r>
            <a:endParaRPr lang="en-US" sz="1950" dirty="0"/>
          </a:p>
        </p:txBody>
      </p:sp>
      <p:sp>
        <p:nvSpPr>
          <p:cNvPr id="15" name="Text 13"/>
          <p:cNvSpPr/>
          <p:nvPr/>
        </p:nvSpPr>
        <p:spPr>
          <a:xfrm>
            <a:off x="5428655" y="4047768"/>
            <a:ext cx="3772972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Өлшеу нәтижелерін теориялық формуламен салыстырыңыз.</a:t>
            </a:r>
            <a:endParaRPr lang="en-US" sz="1550" dirty="0"/>
          </a:p>
        </p:txBody>
      </p:sp>
      <p:sp>
        <p:nvSpPr>
          <p:cNvPr id="16" name="Text 14"/>
          <p:cNvSpPr/>
          <p:nvPr/>
        </p:nvSpPr>
        <p:spPr>
          <a:xfrm>
            <a:off x="5428655" y="4801910"/>
            <a:ext cx="3772972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Айырмашылықтардың себептерін талдаңыз (өлшеу қателіктері, үйкеліс, т.б.).</a:t>
            </a:r>
            <a:endParaRPr lang="en-US" sz="1550" dirty="0"/>
          </a:p>
        </p:txBody>
      </p:sp>
      <p:sp>
        <p:nvSpPr>
          <p:cNvPr id="17" name="Shape 15"/>
          <p:cNvSpPr/>
          <p:nvPr/>
        </p:nvSpPr>
        <p:spPr>
          <a:xfrm>
            <a:off x="9621203" y="2491859"/>
            <a:ext cx="4215289" cy="3722013"/>
          </a:xfrm>
          <a:prstGeom prst="roundRect">
            <a:avLst>
              <a:gd name="adj" fmla="val 2240"/>
            </a:avLst>
          </a:prstGeom>
          <a:solidFill>
            <a:srgbClr val="FFFFFF">
              <a:alpha val="95000"/>
            </a:srgbClr>
          </a:solidFill>
          <a:ln w="22860">
            <a:solidFill>
              <a:srgbClr val="C7C7D0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9644063" y="2514719"/>
            <a:ext cx="4169569" cy="595313"/>
          </a:xfrm>
          <a:prstGeom prst="roundRect">
            <a:avLst>
              <a:gd name="adj" fmla="val 9395"/>
            </a:avLst>
          </a:prstGeom>
          <a:solidFill>
            <a:srgbClr val="E1E1EA"/>
          </a:solidFill>
          <a:ln/>
        </p:spPr>
      </p:sp>
      <p:sp>
        <p:nvSpPr>
          <p:cNvPr id="19" name="Text 17"/>
          <p:cNvSpPr/>
          <p:nvPr/>
        </p:nvSpPr>
        <p:spPr>
          <a:xfrm>
            <a:off x="11580019" y="2622471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23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3</a:t>
            </a:r>
            <a:endParaRPr lang="en-US" sz="2300" dirty="0"/>
          </a:p>
        </p:txBody>
      </p:sp>
      <p:sp>
        <p:nvSpPr>
          <p:cNvPr id="20" name="Text 18"/>
          <p:cNvSpPr/>
          <p:nvPr/>
        </p:nvSpPr>
        <p:spPr>
          <a:xfrm>
            <a:off x="9842421" y="3308390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Қорытынды жасау</a:t>
            </a:r>
            <a:endParaRPr lang="en-US" sz="1950" dirty="0"/>
          </a:p>
        </p:txBody>
      </p:sp>
      <p:sp>
        <p:nvSpPr>
          <p:cNvPr id="21" name="Text 19"/>
          <p:cNvSpPr/>
          <p:nvPr/>
        </p:nvSpPr>
        <p:spPr>
          <a:xfrm>
            <a:off x="9842421" y="3737610"/>
            <a:ext cx="377285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x(t), v(t), a(t) графиктерінің арасындағы байланысты түсіндіріңіз.</a:t>
            </a:r>
            <a:endParaRPr lang="en-US" sz="1550" dirty="0"/>
          </a:p>
        </p:txBody>
      </p:sp>
      <p:sp>
        <p:nvSpPr>
          <p:cNvPr id="22" name="Text 20"/>
          <p:cNvSpPr/>
          <p:nvPr/>
        </p:nvSpPr>
        <p:spPr>
          <a:xfrm>
            <a:off x="9842421" y="4491752"/>
            <a:ext cx="377285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Қай график түзу сызықты шықты? Неліктен?</a:t>
            </a:r>
            <a:endParaRPr lang="en-US" sz="1550" dirty="0"/>
          </a:p>
        </p:txBody>
      </p:sp>
      <p:sp>
        <p:nvSpPr>
          <p:cNvPr id="23" name="Text 21"/>
          <p:cNvSpPr/>
          <p:nvPr/>
        </p:nvSpPr>
        <p:spPr>
          <a:xfrm>
            <a:off x="793790" y="6437114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FF704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Есіңізде болсын:</a:t>
            </a:r>
            <a:pPr algn="ctr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Графиктердің осьтері мен бірліктерін толық белгілеу маңызды!</a:t>
            </a:r>
            <a:endParaRPr lang="en-US" sz="15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6047" y="520541"/>
            <a:ext cx="7631906" cy="118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650"/>
              </a:lnSpc>
              <a:buNone/>
            </a:pPr>
            <a:r>
              <a:rPr lang="en-US" sz="37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Гармоникалық тербелістердің практикалық қолданысы</a:t>
            </a:r>
            <a:endParaRPr lang="en-US" sz="3700" dirty="0"/>
          </a:p>
        </p:txBody>
      </p:sp>
      <p:sp>
        <p:nvSpPr>
          <p:cNvPr id="4" name="Shape 1"/>
          <p:cNvSpPr/>
          <p:nvPr/>
        </p:nvSpPr>
        <p:spPr>
          <a:xfrm>
            <a:off x="756047" y="1985367"/>
            <a:ext cx="3721418" cy="3372207"/>
          </a:xfrm>
          <a:prstGeom prst="roundRect">
            <a:avLst>
              <a:gd name="adj" fmla="val 2354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952619" y="2181939"/>
            <a:ext cx="566976" cy="566976"/>
          </a:xfrm>
          <a:prstGeom prst="roundRect">
            <a:avLst>
              <a:gd name="adj" fmla="val 16126054"/>
            </a:avLst>
          </a:prstGeom>
          <a:solidFill>
            <a:srgbClr val="1B1B27"/>
          </a:solidFill>
          <a:ln/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472" y="2305883"/>
            <a:ext cx="255151" cy="31896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52619" y="2937867"/>
            <a:ext cx="236267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Медицинада</a:t>
            </a:r>
            <a:endParaRPr lang="en-US" sz="1850" dirty="0"/>
          </a:p>
        </p:txBody>
      </p:sp>
      <p:sp>
        <p:nvSpPr>
          <p:cNvPr id="8" name="Text 4"/>
          <p:cNvSpPr/>
          <p:nvPr/>
        </p:nvSpPr>
        <p:spPr>
          <a:xfrm>
            <a:off x="952619" y="3346490"/>
            <a:ext cx="3328273" cy="15120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Дәрігерлер ЭКГ-де жүрек соғысын талдағанда гармоникалық тербелістерді қолданады. Жүрек ырғағының бұзылуын анықтау үшін тербеліс графиктерін зерттейді.</a:t>
            </a:r>
            <a:endParaRPr lang="en-US" sz="1450" dirty="0"/>
          </a:p>
        </p:txBody>
      </p:sp>
      <p:sp>
        <p:nvSpPr>
          <p:cNvPr id="9" name="Shape 5"/>
          <p:cNvSpPr/>
          <p:nvPr/>
        </p:nvSpPr>
        <p:spPr>
          <a:xfrm>
            <a:off x="4666417" y="1985367"/>
            <a:ext cx="3721537" cy="3372207"/>
          </a:xfrm>
          <a:prstGeom prst="roundRect">
            <a:avLst>
              <a:gd name="adj" fmla="val 2354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0" name="Shape 6"/>
          <p:cNvSpPr/>
          <p:nvPr/>
        </p:nvSpPr>
        <p:spPr>
          <a:xfrm>
            <a:off x="4862989" y="2181939"/>
            <a:ext cx="566976" cy="566976"/>
          </a:xfrm>
          <a:prstGeom prst="roundRect">
            <a:avLst>
              <a:gd name="adj" fmla="val 16126054"/>
            </a:avLst>
          </a:prstGeom>
          <a:solidFill>
            <a:srgbClr val="1B1B27"/>
          </a:solidFill>
          <a:ln/>
        </p:spPr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842" y="2305883"/>
            <a:ext cx="255151" cy="318968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4862989" y="2937867"/>
            <a:ext cx="236267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Құрылыста</a:t>
            </a:r>
            <a:endParaRPr lang="en-US" sz="1850" dirty="0"/>
          </a:p>
        </p:txBody>
      </p:sp>
      <p:sp>
        <p:nvSpPr>
          <p:cNvPr id="13" name="Text 8"/>
          <p:cNvSpPr/>
          <p:nvPr/>
        </p:nvSpPr>
        <p:spPr>
          <a:xfrm>
            <a:off x="4862989" y="3346490"/>
            <a:ext cx="3328392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Инженерлер ғимараттардың сейсмикалық тұрақтылығын есептегенде тербеліс теңдеулерін қолданады. Жер сілкінісі кезінде құрылыстардың қалай тербелетінін болжайды.</a:t>
            </a:r>
            <a:endParaRPr lang="en-US" sz="1450" dirty="0"/>
          </a:p>
        </p:txBody>
      </p:sp>
      <p:sp>
        <p:nvSpPr>
          <p:cNvPr id="14" name="Shape 9"/>
          <p:cNvSpPr/>
          <p:nvPr/>
        </p:nvSpPr>
        <p:spPr>
          <a:xfrm>
            <a:off x="756047" y="5546527"/>
            <a:ext cx="7631906" cy="2162532"/>
          </a:xfrm>
          <a:prstGeom prst="roundRect">
            <a:avLst>
              <a:gd name="adj" fmla="val 3671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5" name="Shape 10"/>
          <p:cNvSpPr/>
          <p:nvPr/>
        </p:nvSpPr>
        <p:spPr>
          <a:xfrm>
            <a:off x="952619" y="5743099"/>
            <a:ext cx="566976" cy="566976"/>
          </a:xfrm>
          <a:prstGeom prst="roundRect">
            <a:avLst>
              <a:gd name="adj" fmla="val 16126054"/>
            </a:avLst>
          </a:prstGeom>
          <a:solidFill>
            <a:srgbClr val="1B1B27"/>
          </a:solidFill>
          <a:ln/>
        </p:spPr>
      </p:sp>
      <p:pic>
        <p:nvPicPr>
          <p:cNvPr id="1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472" y="5867043"/>
            <a:ext cx="255151" cy="318968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952619" y="6499027"/>
            <a:ext cx="236267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Музыкада</a:t>
            </a:r>
            <a:endParaRPr lang="en-US" sz="1850" dirty="0"/>
          </a:p>
        </p:txBody>
      </p:sp>
      <p:sp>
        <p:nvSpPr>
          <p:cNvPr id="18" name="Text 12"/>
          <p:cNvSpPr/>
          <p:nvPr/>
        </p:nvSpPr>
        <p:spPr>
          <a:xfrm>
            <a:off x="952619" y="6907649"/>
            <a:ext cx="7238762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Музыкалық аспаптар гармоникалық тербелістер арқылы дыбыс шығарады. Әртүрлі жиіліктегі тербелістер әртүрлі ноталарды құрайды.</a:t>
            </a:r>
            <a:endParaRPr lang="en-US" sz="14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562570"/>
            <a:ext cx="7867293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Қорытынды және үй тапсырмасы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1678662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Бүгін біз үйрендік:</a:t>
            </a:r>
            <a:endParaRPr lang="en-US" sz="1950" dirty="0"/>
          </a:p>
        </p:txBody>
      </p:sp>
      <p:sp>
        <p:nvSpPr>
          <p:cNvPr id="4" name="Text 2"/>
          <p:cNvSpPr/>
          <p:nvPr/>
        </p:nvSpPr>
        <p:spPr>
          <a:xfrm>
            <a:off x="793790" y="2187178"/>
            <a:ext cx="763202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Гармоникалық тербеліс теңдеуін: x(t) = A·cos(ωt + φ)</a:t>
            </a:r>
            <a:endParaRPr lang="en-US" sz="1550" dirty="0"/>
          </a:p>
        </p:txBody>
      </p:sp>
      <p:sp>
        <p:nvSpPr>
          <p:cNvPr id="5" name="Text 3"/>
          <p:cNvSpPr/>
          <p:nvPr/>
        </p:nvSpPr>
        <p:spPr>
          <a:xfrm>
            <a:off x="793790" y="2574131"/>
            <a:ext cx="763202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Жылдамдық пен үдеу формулаларын шығаруды</a:t>
            </a:r>
            <a:endParaRPr lang="en-US" sz="1550" dirty="0"/>
          </a:p>
        </p:txBody>
      </p:sp>
      <p:sp>
        <p:nvSpPr>
          <p:cNvPr id="6" name="Text 4"/>
          <p:cNvSpPr/>
          <p:nvPr/>
        </p:nvSpPr>
        <p:spPr>
          <a:xfrm>
            <a:off x="793790" y="2961084"/>
            <a:ext cx="763202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x(t), v(t), a(t) графиктерін тұрғызуды</a:t>
            </a:r>
            <a:endParaRPr lang="en-US" sz="1550" dirty="0"/>
          </a:p>
        </p:txBody>
      </p:sp>
      <p:sp>
        <p:nvSpPr>
          <p:cNvPr id="7" name="Text 5"/>
          <p:cNvSpPr/>
          <p:nvPr/>
        </p:nvSpPr>
        <p:spPr>
          <a:xfrm>
            <a:off x="793790" y="3348038"/>
            <a:ext cx="763202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Эксперимент нәтижелерін талдауды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793790" y="3863935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Үй тапсырмасы:</a:t>
            </a:r>
            <a:endParaRPr lang="en-US" sz="1950" dirty="0"/>
          </a:p>
        </p:txBody>
      </p:sp>
      <p:sp>
        <p:nvSpPr>
          <p:cNvPr id="9" name="Text 7"/>
          <p:cNvSpPr/>
          <p:nvPr/>
        </p:nvSpPr>
        <p:spPr>
          <a:xfrm>
            <a:off x="793790" y="4372451"/>
            <a:ext cx="763202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Font typeface="+mj-lt"/>
              <a:buAutoNum type="arabicPeriod" startAt="1"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A=0,1 м, ω=2 рад/с болғанда x(t) және v(t) есептеп, графикті сызу</a:t>
            </a:r>
            <a:endParaRPr lang="en-US" sz="1550" dirty="0"/>
          </a:p>
        </p:txBody>
      </p:sp>
      <p:sp>
        <p:nvSpPr>
          <p:cNvPr id="10" name="Text 8"/>
          <p:cNvSpPr/>
          <p:nvPr/>
        </p:nvSpPr>
        <p:spPr>
          <a:xfrm>
            <a:off x="793790" y="4759404"/>
            <a:ext cx="763202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Font typeface="+mj-lt"/>
              <a:buAutoNum type="arabicPeriod" startAt="2"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ChatGPT/PhET симуляциясын қолданып «Гармоникалық тербелістердің графиктері» бойынша шағын зерттеу жасау</a:t>
            </a:r>
            <a:endParaRPr lang="en-US" sz="1550" dirty="0"/>
          </a:p>
        </p:txBody>
      </p:sp>
      <p:sp>
        <p:nvSpPr>
          <p:cNvPr id="11" name="Text 9"/>
          <p:cNvSpPr/>
          <p:nvPr/>
        </p:nvSpPr>
        <p:spPr>
          <a:xfrm>
            <a:off x="793790" y="5573078"/>
            <a:ext cx="763202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FF704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Қосымша тапсырма: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Гармоникалық тербелістердің кинетикалық және потенциалдық энергиясын есептеп, қысқа презентация дайындау</a:t>
            </a:r>
            <a:endParaRPr lang="en-US" sz="1550" dirty="0"/>
          </a:p>
        </p:txBody>
      </p:sp>
      <p:pic>
        <p:nvPicPr>
          <p:cNvPr id="1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17543" y="1703546"/>
            <a:ext cx="4926568" cy="4926568"/>
          </a:xfrm>
          <a:prstGeom prst="rect">
            <a:avLst/>
          </a:prstGeom>
        </p:spPr>
      </p:pic>
      <p:sp>
        <p:nvSpPr>
          <p:cNvPr id="13" name="Text 10"/>
          <p:cNvSpPr/>
          <p:nvPr/>
        </p:nvSpPr>
        <p:spPr>
          <a:xfrm>
            <a:off x="8917543" y="6853357"/>
            <a:ext cx="4926568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Білім – болашақтың кілті. Сен осы жолда сенімді қадам жасап келесің!</a:t>
            </a:r>
            <a:endParaRPr lang="en-US" sz="15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2025-08-31T06:29:25Z</dcterms:created>
  <dcterms:modified xsi:type="dcterms:W3CDTF">2025-08-31T06:29:25Z</dcterms:modified>
</cp:coreProperties>
</file>