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0" r:id="rId2"/>
    <p:sldId id="331" r:id="rId3"/>
    <p:sldId id="316" r:id="rId4"/>
    <p:sldId id="327" r:id="rId5"/>
    <p:sldId id="320" r:id="rId6"/>
    <p:sldId id="323" r:id="rId7"/>
    <p:sldId id="324" r:id="rId8"/>
    <p:sldId id="326" r:id="rId9"/>
    <p:sldId id="315" r:id="rId10"/>
    <p:sldId id="329" r:id="rId11"/>
    <p:sldId id="328" r:id="rId12"/>
    <p:sldId id="33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977">
          <p15:clr>
            <a:srgbClr val="A4A3A4"/>
          </p15:clr>
        </p15:guide>
        <p15:guide id="4" orient="horz" pos="19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26" autoAdjust="0"/>
  </p:normalViewPr>
  <p:slideViewPr>
    <p:cSldViewPr snapToGrid="0" showGuides="1">
      <p:cViewPr varScale="1">
        <p:scale>
          <a:sx n="84" d="100"/>
          <a:sy n="84" d="100"/>
        </p:scale>
        <p:origin x="446" y="82"/>
      </p:cViewPr>
      <p:guideLst>
        <p:guide orient="horz" pos="2183"/>
        <p:guide pos="3840"/>
        <p:guide orient="horz" pos="1977"/>
        <p:guide orient="horz" pos="19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23/09/2025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610E6A-A745-47D5-9FA3-306174F89E91}" type="datetimeFigureOut">
              <a:rPr lang="ru-RU"/>
              <a:pPr>
                <a:defRPr/>
              </a:pPr>
              <a:t>23.09.2025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14B5-7395-46ED-8555-45D15C6A2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8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EFE5AD-F62F-40AD-8133-5130C8CEC5F1}" type="datetimeFigureOut">
              <a:rPr lang="ru-RU"/>
              <a:pPr>
                <a:defRPr/>
              </a:pPr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1161-51E9-42EF-ACAC-E5C5D1CC7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1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2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952500" y="2559050"/>
            <a:ext cx="2901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952500" y="3470275"/>
            <a:ext cx="2901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952500" y="4381500"/>
            <a:ext cx="2901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952500" y="5292725"/>
            <a:ext cx="677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  <p:sp>
        <p:nvSpPr>
          <p:cNvPr id="32774" name="Прямоугольник 5"/>
          <p:cNvSpPr>
            <a:spLocks noChangeArrowheads="1"/>
          </p:cNvSpPr>
          <p:nvPr/>
        </p:nvSpPr>
        <p:spPr bwMode="auto">
          <a:xfrm>
            <a:off x="5988050" y="2538413"/>
            <a:ext cx="3363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kk-KZ" altLang="ru-RU" sz="36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Математика</a:t>
            </a:r>
            <a:endParaRPr lang="ru-RU" altLang="ru-RU" sz="3600">
              <a:solidFill>
                <a:srgbClr val="002060"/>
              </a:solidFill>
            </a:endParaRPr>
          </a:p>
        </p:txBody>
      </p:sp>
      <p:sp>
        <p:nvSpPr>
          <p:cNvPr id="32775" name="Прямоугольник 6"/>
          <p:cNvSpPr>
            <a:spLocks noChangeArrowheads="1"/>
          </p:cNvSpPr>
          <p:nvPr/>
        </p:nvSpPr>
        <p:spPr bwMode="auto">
          <a:xfrm>
            <a:off x="5988050" y="3449638"/>
            <a:ext cx="2901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kk-KZ" altLang="ru-RU" sz="36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6</a:t>
            </a:r>
            <a:endParaRPr lang="ru-RU" altLang="ru-RU" sz="3600">
              <a:solidFill>
                <a:srgbClr val="002060"/>
              </a:solidFill>
            </a:endParaRPr>
          </a:p>
        </p:txBody>
      </p:sp>
      <p:sp>
        <p:nvSpPr>
          <p:cNvPr id="32776" name="Прямоугольник 7"/>
          <p:cNvSpPr>
            <a:spLocks noChangeArrowheads="1"/>
          </p:cNvSpPr>
          <p:nvPr/>
        </p:nvSpPr>
        <p:spPr bwMode="auto">
          <a:xfrm>
            <a:off x="5988050" y="4360863"/>
            <a:ext cx="2901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kk-KZ" altLang="ru-RU" sz="36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3600">
              <a:solidFill>
                <a:srgbClr val="002060"/>
              </a:solidFill>
            </a:endParaRPr>
          </a:p>
        </p:txBody>
      </p:sp>
      <p:pic>
        <p:nvPicPr>
          <p:cNvPr id="32777" name="Picture 2" descr="ASTANA QALASI ÄDISTEMELIK ORTALYĞ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11138"/>
            <a:ext cx="23272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Прямоугольник 15"/>
          <p:cNvSpPr>
            <a:spLocks noChangeArrowheads="1"/>
          </p:cNvSpPr>
          <p:nvPr/>
        </p:nvSpPr>
        <p:spPr bwMode="auto">
          <a:xfrm>
            <a:off x="3240088" y="674688"/>
            <a:ext cx="8607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algn="ctr" eaLnBrk="1" hangingPunct="1"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Астана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қаласы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әкімдігінің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Әдістемелік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орталығы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» </a:t>
            </a:r>
          </a:p>
        </p:txBody>
      </p:sp>
      <p:sp>
        <p:nvSpPr>
          <p:cNvPr id="32780" name="Прямоугольник 6"/>
          <p:cNvSpPr>
            <a:spLocks noChangeArrowheads="1"/>
          </p:cNvSpPr>
          <p:nvPr/>
        </p:nvSpPr>
        <p:spPr bwMode="auto">
          <a:xfrm>
            <a:off x="6010275" y="4297363"/>
            <a:ext cx="2901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kk-KZ" altLang="ru-RU" sz="36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36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altLang="ru-RU" sz="3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358" y="1228398"/>
            <a:ext cx="7810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sz="4000" b="1" dirty="0">
              <a:solidFill>
                <a:srgbClr val="3F3F3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06011" y="424949"/>
            <a:ext cx="5189989" cy="1722748"/>
          </a:xfrm>
        </p:spPr>
        <p:txBody>
          <a:bodyPr anchor="t"/>
          <a:lstStyle/>
          <a:p>
            <a:pPr>
              <a:lnSpc>
                <a:spcPts val="4500"/>
              </a:lnSpc>
            </a:pPr>
            <a:r>
              <a:rPr lang="ru-RU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Велосипед </a:t>
            </a:r>
            <a:r>
              <a:rPr lang="ru-RU" sz="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дөңгелегінің</a:t>
            </a:r>
            <a:r>
              <a:rPr lang="ru-RU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диаметрі</a:t>
            </a:r>
            <a:r>
              <a:rPr lang="en-NZ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NZ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см.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6" y="2674647"/>
            <a:ext cx="3901448" cy="3206503"/>
          </a:xfrm>
          <a:prstGeom prst="rect">
            <a:avLst/>
          </a:prstGeom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5936973" y="355375"/>
            <a:ext cx="5897218" cy="35399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Қашықтық</a:t>
            </a:r>
            <a:r>
              <a:rPr lang="ru-RU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қандай</a:t>
            </a:r>
            <a:r>
              <a:rPr lang="ru-RU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4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өтеді</a:t>
            </a:r>
            <a:r>
              <a:rPr lang="ru-RU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велосипедші</a:t>
            </a:r>
            <a:r>
              <a:rPr lang="ru-RU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ru-RU" sz="4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егер</a:t>
            </a:r>
            <a:r>
              <a:rPr lang="ru-RU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доңғалақ</a:t>
            </a:r>
            <a:r>
              <a:rPr lang="ru-RU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болса</a:t>
            </a:r>
            <a:r>
              <a:rPr lang="ru-RU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4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жасайды</a:t>
            </a:r>
            <a:r>
              <a:rPr lang="ru-RU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ru-RU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айналым</a:t>
            </a:r>
            <a:r>
              <a:rPr lang="ru-RU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it-IT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2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358" y="1228398"/>
            <a:ext cx="7810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sz="4000" b="1" dirty="0">
              <a:solidFill>
                <a:srgbClr val="3F3F3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820" y="533782"/>
            <a:ext cx="24961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= 60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см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=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lang="it-IT" dirty="0"/>
          </a:p>
        </p:txBody>
      </p:sp>
      <p:sp>
        <p:nvSpPr>
          <p:cNvPr id="23" name="Oval 22"/>
          <p:cNvSpPr/>
          <p:nvPr/>
        </p:nvSpPr>
        <p:spPr>
          <a:xfrm>
            <a:off x="3699827" y="1366983"/>
            <a:ext cx="1619072" cy="1607647"/>
          </a:xfrm>
          <a:prstGeom prst="ellipse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Straight Connector 23"/>
          <p:cNvCxnSpPr/>
          <p:nvPr/>
        </p:nvCxnSpPr>
        <p:spPr>
          <a:xfrm>
            <a:off x="4438128" y="3009000"/>
            <a:ext cx="5893227" cy="587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79581" y="3533472"/>
            <a:ext cx="74478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arenR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= 𝝅∙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= 3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,14 ∙ 60 </a:t>
            </a:r>
          </a:p>
          <a:p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it-IT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188,4 (см) за 1 один оборот.</a:t>
            </a:r>
          </a:p>
          <a:p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5 ∙ 188,4 =942 (см)</a:t>
            </a:r>
          </a:p>
        </p:txBody>
      </p:sp>
      <p:sp>
        <p:nvSpPr>
          <p:cNvPr id="28" name="AutoShape 3"/>
          <p:cNvSpPr>
            <a:spLocks/>
          </p:cNvSpPr>
          <p:nvPr/>
        </p:nvSpPr>
        <p:spPr bwMode="auto">
          <a:xfrm rot="-5400000">
            <a:off x="7048986" y="432473"/>
            <a:ext cx="671512" cy="5893227"/>
          </a:xfrm>
          <a:prstGeom prst="leftBrace">
            <a:avLst>
              <a:gd name="adj1" fmla="val 83708"/>
              <a:gd name="adj2" fmla="val 50481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526272" y="3465513"/>
            <a:ext cx="65827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it-IT" sz="4500" dirty="0"/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1427889" y="5257171"/>
            <a:ext cx="5556007" cy="908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>
              <a:lnSpc>
                <a:spcPts val="5000"/>
              </a:lnSpc>
            </a:pPr>
            <a:r>
              <a:rPr lang="kk-KZ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Жауабы: </a:t>
            </a:r>
            <a:r>
              <a:rPr lang="en-US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9 </a:t>
            </a:r>
            <a:r>
              <a:rPr lang="kk-KZ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м</a:t>
            </a:r>
            <a:r>
              <a:rPr lang="en-US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42 c</a:t>
            </a:r>
            <a:r>
              <a:rPr lang="ru-RU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м</a:t>
            </a:r>
            <a:endParaRPr lang="kk-KZ" altLang="ru-RU" sz="4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624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37 L 0.4668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47"/>
          <p:cNvSpPr>
            <a:spLocks noChangeArrowheads="1"/>
          </p:cNvSpPr>
          <p:nvPr/>
        </p:nvSpPr>
        <p:spPr bwMode="auto">
          <a:xfrm>
            <a:off x="970031" y="542511"/>
            <a:ext cx="708729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algn="ctr" eaLnBrk="1" hangingPunct="1"/>
            <a:r>
              <a:rPr lang="ru-RU" altLang="ru-RU" sz="5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Сабақтың</a:t>
            </a:r>
            <a:r>
              <a:rPr lang="ru-RU" altLang="ru-RU" sz="5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5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қорытындысы</a:t>
            </a:r>
            <a:r>
              <a:rPr lang="ru-RU" altLang="ru-RU" sz="5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ru-RU" sz="5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276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1058863"/>
            <a:ext cx="314166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3"/>
          <p:cNvSpPr txBox="1"/>
          <p:nvPr/>
        </p:nvSpPr>
        <p:spPr>
          <a:xfrm>
            <a:off x="668943" y="2408090"/>
            <a:ext cx="63406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𝝅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санымен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шеңбердің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ұзындығын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табу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формуласымен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таныстық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есептерді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шешуде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осы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формуланы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қолдануды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үйренді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58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1433513" y="717550"/>
            <a:ext cx="7558479" cy="91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ts val="7000"/>
              </a:lnSpc>
              <a:buClr>
                <a:srgbClr val="3F3F3F"/>
              </a:buClr>
              <a:buSzPts val="1100"/>
            </a:pPr>
            <a:r>
              <a:rPr lang="ru-RU" altLang="ru-RU" sz="5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PT Sans Caption"/>
              </a:rPr>
              <a:t>Шеңбер</a:t>
            </a:r>
            <a:r>
              <a:rPr lang="ru-RU" altLang="ru-RU" sz="5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PT Sans Caption"/>
              </a:rPr>
              <a:t> </a:t>
            </a:r>
            <a:r>
              <a:rPr lang="ru-RU" altLang="ru-RU" sz="5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PT Sans Caption"/>
              </a:rPr>
              <a:t>ұзындығы</a:t>
            </a:r>
            <a:endParaRPr lang="ru-RU" altLang="ru-RU" sz="58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</p:txBody>
      </p:sp>
      <p:pic>
        <p:nvPicPr>
          <p:cNvPr id="33795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635878"/>
            <a:ext cx="2778125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12"/>
          <p:cNvSpPr txBox="1"/>
          <p:nvPr/>
        </p:nvSpPr>
        <p:spPr>
          <a:xfrm>
            <a:off x="1433513" y="1897063"/>
            <a:ext cx="5141854" cy="500992"/>
          </a:xfrm>
          <a:prstGeom prst="rect">
            <a:avLst/>
          </a:prstGeom>
        </p:spPr>
        <p:txBody>
          <a:bodyPr wrap="square" lIns="0" tIns="8467" rIns="0" bIns="0">
            <a:spAutoFit/>
          </a:bodyPr>
          <a:lstStyle>
            <a:lvl1pPr marL="7938"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spcBef>
                <a:spcPts val="63"/>
              </a:spcBef>
            </a:pPr>
            <a:r>
              <a:rPr lang="ru-RU" altLang="ru-RU" sz="32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altLang="ru-RU" sz="32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altLang="ru-RU" sz="32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9" name="object 10"/>
          <p:cNvSpPr txBox="1"/>
          <p:nvPr/>
        </p:nvSpPr>
        <p:spPr>
          <a:xfrm>
            <a:off x="1113602" y="2659240"/>
            <a:ext cx="7471598" cy="2778539"/>
          </a:xfrm>
          <a:prstGeom prst="rect">
            <a:avLst/>
          </a:prstGeom>
        </p:spPr>
        <p:txBody>
          <a:bodyPr wrap="square" lIns="0" tIns="8467" rIns="0" bIns="0">
            <a:spAutoFit/>
          </a:bodyPr>
          <a:lstStyle>
            <a:lvl1pPr marL="350838" indent="-342900"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𝝅 </a:t>
            </a:r>
            <a:r>
              <a:rPr lang="ru-RU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білеміз</a:t>
            </a:r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формуласымен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танысамыз</a:t>
            </a:r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формуланы</a:t>
            </a:r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қолдануды</a:t>
            </a:r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үйренеміз</a:t>
            </a:r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11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5EB30651-9D2E-4206-B2E2-EBC471154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964" y="384265"/>
            <a:ext cx="5689609" cy="671135"/>
          </a:xfrm>
        </p:spPr>
        <p:txBody>
          <a:bodyPr anchor="t"/>
          <a:lstStyle/>
          <a:p>
            <a:r>
              <a:rPr lang="ru-RU" sz="5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Еске</a:t>
            </a:r>
            <a:r>
              <a:rPr lang="ru-RU" sz="5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түсіреміз</a:t>
            </a:r>
            <a:r>
              <a:rPr lang="ru-RU" sz="5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5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5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kk-KZ" sz="5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  <a:sym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1041" y="1246194"/>
            <a:ext cx="522495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ru-RU" sz="3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Шеңбер-</a:t>
            </a:r>
            <a:r>
              <a:rPr lang="ru-RU" sz="35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</a:t>
            </a:r>
            <a:r>
              <a:rPr lang="ru-RU" sz="3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нүктеден</a:t>
            </a:r>
            <a:r>
              <a:rPr lang="ru-RU" sz="3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бірдей</a:t>
            </a:r>
            <a:r>
              <a:rPr lang="ru-RU" sz="3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қашықтықта</a:t>
            </a:r>
            <a:r>
              <a:rPr lang="ru-RU" sz="3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орналасқан</a:t>
            </a:r>
            <a:r>
              <a:rPr lang="ru-RU" sz="3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көптеген</a:t>
            </a:r>
            <a:r>
              <a:rPr lang="ru-RU" sz="3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нүктелерден</a:t>
            </a:r>
            <a:r>
              <a:rPr lang="ru-RU" sz="3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тұратын</a:t>
            </a:r>
            <a:r>
              <a:rPr lang="ru-RU" sz="3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фигура. </a:t>
            </a:r>
          </a:p>
          <a:p>
            <a:pPr>
              <a:lnSpc>
                <a:spcPts val="3300"/>
              </a:lnSpc>
            </a:pPr>
            <a:r>
              <a:rPr lang="ru-RU" sz="35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</a:t>
            </a:r>
            <a:r>
              <a:rPr lang="ru-RU" sz="3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нүкте</a:t>
            </a:r>
            <a:r>
              <a:rPr lang="ru-RU" sz="3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шеңбердің</a:t>
            </a:r>
            <a:r>
              <a:rPr lang="ru-RU" sz="3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центрі</a:t>
            </a:r>
            <a:r>
              <a:rPr lang="ru-RU" sz="3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sz="3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аталады</a:t>
            </a:r>
            <a:r>
              <a:rPr lang="ru-RU" sz="3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cxnSp>
        <p:nvCxnSpPr>
          <p:cNvPr id="16" name="Прямая соединительная линия 2"/>
          <p:cNvCxnSpPr>
            <a:endCxn id="18" idx="7"/>
          </p:cNvCxnSpPr>
          <p:nvPr/>
        </p:nvCxnSpPr>
        <p:spPr>
          <a:xfrm flipV="1">
            <a:off x="7759174" y="1799381"/>
            <a:ext cx="1035541" cy="111360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25"/>
          <p:cNvCxnSpPr/>
          <p:nvPr/>
        </p:nvCxnSpPr>
        <p:spPr>
          <a:xfrm flipV="1">
            <a:off x="6327648" y="2561348"/>
            <a:ext cx="2844067" cy="7213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9"/>
          <p:cNvSpPr/>
          <p:nvPr/>
        </p:nvSpPr>
        <p:spPr>
          <a:xfrm>
            <a:off x="6226776" y="1379974"/>
            <a:ext cx="3008528" cy="2863891"/>
          </a:xfrm>
          <a:prstGeom prst="ellipse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908471" y="4387292"/>
            <a:ext cx="1989233" cy="5386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7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диаметр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0085" y="4839367"/>
            <a:ext cx="2116691" cy="5386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700" b="1" i="1" dirty="0">
                <a:solidFill>
                  <a:srgbClr val="660066"/>
                </a:solidFill>
              </a:rPr>
              <a:t>радиус</a:t>
            </a:r>
          </a:p>
        </p:txBody>
      </p:sp>
      <p:sp>
        <p:nvSpPr>
          <p:cNvPr id="6" name="Rectangle 5"/>
          <p:cNvSpPr/>
          <p:nvPr/>
        </p:nvSpPr>
        <p:spPr>
          <a:xfrm>
            <a:off x="7346729" y="1779902"/>
            <a:ext cx="433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16435" y="1289132"/>
            <a:ext cx="241491" cy="2437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 38"/>
          <p:cNvSpPr/>
          <p:nvPr/>
        </p:nvSpPr>
        <p:spPr>
          <a:xfrm>
            <a:off x="8119481" y="1348526"/>
            <a:ext cx="241491" cy="2437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 39"/>
          <p:cNvSpPr/>
          <p:nvPr/>
        </p:nvSpPr>
        <p:spPr>
          <a:xfrm>
            <a:off x="8442221" y="1482453"/>
            <a:ext cx="241491" cy="2437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 40"/>
          <p:cNvSpPr/>
          <p:nvPr/>
        </p:nvSpPr>
        <p:spPr>
          <a:xfrm>
            <a:off x="8673969" y="1667790"/>
            <a:ext cx="241491" cy="2437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 41"/>
          <p:cNvSpPr/>
          <p:nvPr/>
        </p:nvSpPr>
        <p:spPr>
          <a:xfrm>
            <a:off x="7638429" y="2811919"/>
            <a:ext cx="241491" cy="2437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 42"/>
          <p:cNvSpPr/>
          <p:nvPr/>
        </p:nvSpPr>
        <p:spPr>
          <a:xfrm>
            <a:off x="7162712" y="1334558"/>
            <a:ext cx="241491" cy="2437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27792" y="5058972"/>
            <a:ext cx="2116691" cy="5386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700" b="1" i="1" dirty="0">
                <a:solidFill>
                  <a:srgbClr val="660066"/>
                </a:solidFill>
              </a:rPr>
              <a:t>центр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963320" y="970132"/>
            <a:ext cx="453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en-US" sz="5400" b="1" cap="none" spc="0" dirty="0">
              <a:ln w="0"/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092360" y="2411655"/>
            <a:ext cx="241491" cy="2437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Прямоугольник 1"/>
          <p:cNvSpPr/>
          <p:nvPr/>
        </p:nvSpPr>
        <p:spPr>
          <a:xfrm>
            <a:off x="8066981" y="2658401"/>
            <a:ext cx="375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ln w="0"/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endParaRPr lang="en-US" sz="5400" dirty="0">
              <a:ln w="0"/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val 27"/>
          <p:cNvSpPr/>
          <p:nvPr/>
        </p:nvSpPr>
        <p:spPr>
          <a:xfrm>
            <a:off x="6196872" y="3154220"/>
            <a:ext cx="241491" cy="24377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4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Motion origin="layout" path="M 0.09431 0.38241 L -3.64856E-6 -3.703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534E-6 -1.11111E-6 L 0.39443 -0.387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1" y="-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7 0.00185 L 0.23616 -0.442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5" y="-2224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76 0.03726 L 0.04179 -0.1840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-1106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/>
      <p:bldP spid="27" grpId="0"/>
      <p:bldP spid="6" grpId="0"/>
      <p:bldP spid="1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31" grpId="0"/>
      <p:bldP spid="2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4DD868E-81EE-4C00-8C1D-1BA7E6E66677}"/>
              </a:ext>
            </a:extLst>
          </p:cNvPr>
          <p:cNvSpPr txBox="1"/>
          <p:nvPr/>
        </p:nvSpPr>
        <p:spPr>
          <a:xfrm>
            <a:off x="196712" y="-27299"/>
            <a:ext cx="12562025" cy="346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Дөңгелек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стакан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алыңыз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оны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қағаз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парағына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қойып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қарындашпен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сызыңыз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Қағаз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жасайды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Егер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сіз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әйнекті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жіппен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белдеп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",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содан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кейін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түзетсеңіз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онда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жіптің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ұзындығы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сызылған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шеңбердің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ұзындығына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болады</a:t>
            </a: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/>
          <a:srcRect b="31241"/>
          <a:stretch/>
        </p:blipFill>
        <p:spPr>
          <a:xfrm>
            <a:off x="2522820" y="4620828"/>
            <a:ext cx="6257110" cy="73095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921075" y="2898236"/>
            <a:ext cx="1876863" cy="1722591"/>
          </a:xfrm>
          <a:prstGeom prst="ellipse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2060"/>
                </a:solidFill>
              </a:ln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707390" y="4620828"/>
            <a:ext cx="5887971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4500" y="4593880"/>
            <a:ext cx="3192492" cy="1976747"/>
          </a:xfrm>
          <a:prstGeom prst="rect">
            <a:avLst/>
          </a:prstGeom>
        </p:spPr>
      </p:pic>
      <p:sp>
        <p:nvSpPr>
          <p:cNvPr id="19" name="Rectangle 20"/>
          <p:cNvSpPr/>
          <p:nvPr/>
        </p:nvSpPr>
        <p:spPr>
          <a:xfrm>
            <a:off x="328430" y="5689514"/>
            <a:ext cx="12544607" cy="6694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4500"/>
              </a:lnSpc>
            </a:pPr>
            <a:r>
              <a:rPr lang="ru-RU" sz="4400" b="1" cap="none" spc="0" dirty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– </a:t>
            </a:r>
            <a:r>
              <a:rPr lang="ru-RU" sz="4400" b="1" cap="none" spc="0" dirty="0" err="1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шеңбердің</a:t>
            </a:r>
            <a:r>
              <a:rPr lang="ru-RU" sz="4400" b="1" cap="none" spc="0" dirty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400" b="1" cap="none" spc="0" dirty="0" err="1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ұзындығы</a:t>
            </a:r>
            <a:endParaRPr lang="en-US" sz="4400" b="1" cap="none" spc="0" dirty="0">
              <a:ln w="0"/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47669 -0.0085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2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Rectangle 228"/>
              <p:cNvSpPr/>
              <p:nvPr/>
            </p:nvSpPr>
            <p:spPr>
              <a:xfrm>
                <a:off x="7896225" y="3551238"/>
                <a:ext cx="3195726" cy="1821332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6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num>
                        <m:den>
                          <m:r>
                            <a:rPr lang="ru-RU" sz="6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m:rPr>
                              <m:nor/>
                            </m:rPr>
                            <a:rPr lang="it-IT" sz="6000" i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den>
                      </m:f>
                      <m:r>
                        <a:rPr lang="ru-RU" sz="6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6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it-IT" sz="60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9" name="Rectangle 2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25" y="3551238"/>
                <a:ext cx="3195726" cy="1821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7" name="TextBox 676">
            <a:extLst>
              <a:ext uri="{FF2B5EF4-FFF2-40B4-BE49-F238E27FC236}">
                <a16:creationId xmlns:a16="http://schemas.microsoft.com/office/drawing/2014/main" id="{D9F59F97-1407-4FD1-A21F-9E7D1BAC17D8}"/>
              </a:ext>
            </a:extLst>
          </p:cNvPr>
          <p:cNvSpPr txBox="1"/>
          <p:nvPr/>
        </p:nvSpPr>
        <p:spPr>
          <a:xfrm>
            <a:off x="471489" y="424949"/>
            <a:ext cx="6243636" cy="5632311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Шеңбердің</a:t>
            </a: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қатынасы</a:t>
            </a: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оның</a:t>
            </a: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диаметрі</a:t>
            </a: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барлық</a:t>
            </a: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шеңберлер</a:t>
            </a: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бірдей</a:t>
            </a: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грек </a:t>
            </a:r>
            <a:r>
              <a:rPr lang="ru-RU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әрпімен</a:t>
            </a: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белгіленеді</a:t>
            </a: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𝝅</a:t>
            </a:r>
            <a:r>
              <a:rPr lang="ru-RU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("Пи").</a:t>
            </a:r>
            <a:endParaRPr lang="en-ID" sz="4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1" name="Title 3"/>
              <p:cNvSpPr txBox="1">
                <a:spLocks/>
              </p:cNvSpPr>
              <p:nvPr/>
            </p:nvSpPr>
            <p:spPr>
              <a:xfrm>
                <a:off x="6715125" y="1414048"/>
                <a:ext cx="5189989" cy="707807"/>
              </a:xfrm>
              <a:prstGeom prst="rect">
                <a:avLst/>
              </a:prstGeom>
              <a:ln w="38100"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С=</m:t>
                      </m:r>
                      <m:r>
                        <a:rPr lang="el-GR" sz="6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ru-RU" sz="6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6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it-IT" sz="6000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1" name="Tit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25" y="1414048"/>
                <a:ext cx="5189989" cy="707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Title 3"/>
              <p:cNvSpPr txBox="1">
                <a:spLocks/>
              </p:cNvSpPr>
              <p:nvPr/>
            </p:nvSpPr>
            <p:spPr>
              <a:xfrm>
                <a:off x="6715125" y="606209"/>
                <a:ext cx="5189989" cy="707807"/>
              </a:xfrm>
              <a:prstGeom prst="rect">
                <a:avLst/>
              </a:prstGeom>
              <a:ln w="38100"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6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ru-RU" sz="6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6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ru-RU" sz="6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6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it-IT" sz="6000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5" name="Tit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25" y="606209"/>
                <a:ext cx="5189989" cy="707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7" name="Title 3"/>
              <p:cNvSpPr txBox="1">
                <a:spLocks/>
              </p:cNvSpPr>
              <p:nvPr/>
            </p:nvSpPr>
            <p:spPr>
              <a:xfrm>
                <a:off x="6715124" y="2221887"/>
                <a:ext cx="5189989" cy="707807"/>
              </a:xfrm>
              <a:prstGeom prst="rect">
                <a:avLst/>
              </a:prstGeom>
              <a:ln w="38100"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С=</m:t>
                      </m:r>
                      <m:r>
                        <a:rPr lang="en-US" sz="6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6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6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it-IT" sz="6000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7" name="Tit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24" y="2221887"/>
                <a:ext cx="5189989" cy="7078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9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677" grpId="0"/>
      <p:bldP spid="381" grpId="0" animBg="1"/>
      <p:bldP spid="385" grpId="0" animBg="1"/>
      <p:bldP spid="3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358" y="1228398"/>
            <a:ext cx="7810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sz="4000" b="1" dirty="0">
              <a:solidFill>
                <a:srgbClr val="3F3F3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06011" y="424949"/>
            <a:ext cx="10119040" cy="3238431"/>
          </a:xfrm>
        </p:spPr>
        <p:txBody>
          <a:bodyPr anchor="t"/>
          <a:lstStyle/>
          <a:p>
            <a:pPr>
              <a:lnSpc>
                <a:spcPts val="5000"/>
              </a:lnSpc>
            </a:pPr>
            <a:r>
              <a:rPr lang="ru-RU" sz="5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Диаметрі</a:t>
            </a:r>
            <a:r>
              <a:rPr lang="ru-RU" sz="5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м  </a:t>
            </a:r>
            <a:r>
              <a:rPr lang="ru-RU" sz="5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болатын</a:t>
            </a:r>
            <a:r>
              <a:rPr lang="ru-RU" sz="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шеңберді</a:t>
            </a:r>
            <a:r>
              <a:rPr lang="ru-RU" sz="5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табыңыз</a:t>
            </a:r>
            <a:r>
              <a:rPr lang="ru-RU" sz="5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it-IT" sz="5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7063" y="2005496"/>
            <a:ext cx="3499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=10 </a:t>
            </a:r>
            <a:r>
              <a:rPr lang="ru-RU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endParaRPr lang="it-IT" sz="4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-?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1911312"/>
                <a:ext cx="4255910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5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</m:t>
                    </m:r>
                    <m:r>
                      <m:rPr>
                        <m:nor/>
                      </m:rPr>
                      <a:rPr lang="ru-RU" sz="4500" b="1" i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ru-RU" sz="45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ru-RU" sz="4500" b="1" i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l-GR" sz="45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ru-RU" sz="4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it-IT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ru-RU" sz="450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</m:t>
                    </m:r>
                  </m:oMath>
                </a14:m>
                <a:r>
                  <a:rPr lang="ru-RU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≈ </a:t>
                </a:r>
                <a:r>
                  <a:rPr lang="el-GR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3,14</a:t>
                </a:r>
                <a:r>
                  <a:rPr lang="ru-RU" sz="45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l-GR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  <a:r>
                  <a:rPr lang="ru-RU" sz="45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</m:t>
                    </m:r>
                  </m:oMath>
                </a14:m>
                <a:r>
                  <a:rPr lang="ru-RU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≈ </a:t>
                </a:r>
                <a:r>
                  <a:rPr lang="el-GR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ru-RU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1,</a:t>
                </a:r>
                <a:r>
                  <a:rPr lang="el-GR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ru-RU" sz="4500" dirty="0">
                    <a:ea typeface="Cambria Math" panose="02040503050406030204" pitchFamily="18" charset="0"/>
                  </a:rPr>
                  <a:t> </a:t>
                </a:r>
                <a:endParaRPr lang="el-GR" sz="45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11312"/>
                <a:ext cx="4255910" cy="2169825"/>
              </a:xfrm>
              <a:prstGeom prst="rect">
                <a:avLst/>
              </a:prstGeom>
              <a:blipFill>
                <a:blip r:embed="rId2"/>
                <a:stretch>
                  <a:fillRect t="-6761" b="-12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4"/>
          <p:cNvSpPr txBox="1">
            <a:spLocks/>
          </p:cNvSpPr>
          <p:nvPr/>
        </p:nvSpPr>
        <p:spPr bwMode="auto">
          <a:xfrm>
            <a:off x="1855399" y="4764051"/>
            <a:ext cx="6519975" cy="908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>
              <a:lnSpc>
                <a:spcPts val="5000"/>
              </a:lnSpc>
            </a:pPr>
            <a:r>
              <a:rPr lang="kk-KZ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Жауабы: С ≈ 31,4 м</a:t>
            </a:r>
          </a:p>
        </p:txBody>
      </p:sp>
    </p:spTree>
    <p:extLst>
      <p:ext uri="{BB962C8B-B14F-4D97-AF65-F5344CB8AC3E}">
        <p14:creationId xmlns:p14="http://schemas.microsoft.com/office/powerpoint/2010/main" val="33555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358" y="1228398"/>
            <a:ext cx="7810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sz="4000" b="1" dirty="0">
              <a:solidFill>
                <a:srgbClr val="3F3F3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06011" y="422931"/>
            <a:ext cx="9648778" cy="2137389"/>
          </a:xfrm>
        </p:spPr>
        <p:txBody>
          <a:bodyPr anchor="t"/>
          <a:lstStyle/>
          <a:p>
            <a:pPr>
              <a:lnSpc>
                <a:spcPts val="5000"/>
              </a:lnSpc>
            </a:pPr>
            <a:r>
              <a:rPr lang="ru-RU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Радиусы 15 м </a:t>
            </a:r>
            <a:r>
              <a:rPr lang="ru-RU" sz="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болатын</a:t>
            </a:r>
            <a:r>
              <a:rPr lang="ru-RU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шеңберді</a:t>
            </a:r>
            <a:r>
              <a:rPr lang="ru-RU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табыңыз</a:t>
            </a:r>
            <a:r>
              <a:rPr lang="ru-RU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it-IT"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1175" y="2574130"/>
            <a:ext cx="277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=15 </a:t>
            </a:r>
            <a: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endParaRPr lang="it-IT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-?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57897" y="2390293"/>
                <a:ext cx="489857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0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</m:t>
                    </m:r>
                    <m:r>
                      <m:rPr>
                        <m:nor/>
                      </m:rPr>
                      <a:rPr lang="ru-RU" sz="4000" b="1" i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ru-RU" sz="40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ru-RU" sz="4000" b="1" i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l-GR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ru-RU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it-IT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ru-RU" sz="400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en-US" sz="400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l-GR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it-IT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</a:t>
                </a:r>
                <a:endParaRPr lang="ru-RU" sz="4000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</m:t>
                    </m:r>
                  </m:oMath>
                </a14:m>
                <a:r>
                  <a:rPr lang="ru-RU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≈ 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 ∙ </a:t>
                </a:r>
                <a:r>
                  <a:rPr lang="el-G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3,14</a:t>
                </a:r>
                <a:r>
                  <a:rPr lang="ru-RU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l-G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ru-RU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 ≈ 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94</a:t>
                </a:r>
                <a:r>
                  <a:rPr lang="ru-RU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,2 м</a:t>
                </a:r>
                <a:endParaRPr lang="el-GR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97" y="2390293"/>
                <a:ext cx="4898576" cy="1938992"/>
              </a:xfrm>
              <a:prstGeom prst="rect">
                <a:avLst/>
              </a:prstGeom>
              <a:blipFill>
                <a:blip r:embed="rId2"/>
                <a:stretch>
                  <a:fillRect l="-4483" t="-5975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4"/>
          <p:cNvSpPr txBox="1">
            <a:spLocks/>
          </p:cNvSpPr>
          <p:nvPr/>
        </p:nvSpPr>
        <p:spPr bwMode="auto">
          <a:xfrm>
            <a:off x="1498783" y="5120667"/>
            <a:ext cx="6015200" cy="908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>
              <a:lnSpc>
                <a:spcPts val="5000"/>
              </a:lnSpc>
            </a:pPr>
            <a:r>
              <a:rPr lang="kk-KZ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Жауабы: С ≈ 94,2 м</a:t>
            </a:r>
          </a:p>
        </p:txBody>
      </p:sp>
    </p:spTree>
    <p:extLst>
      <p:ext uri="{BB962C8B-B14F-4D97-AF65-F5344CB8AC3E}">
        <p14:creationId xmlns:p14="http://schemas.microsoft.com/office/powerpoint/2010/main" val="29811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358" y="1228398"/>
            <a:ext cx="7810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sz="4000" b="1" dirty="0">
              <a:solidFill>
                <a:srgbClr val="3F3F3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011" y="442876"/>
            <a:ext cx="3444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=</a:t>
            </a:r>
            <a: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6378 км</a:t>
            </a:r>
            <a:endParaRPr lang="it-IT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-?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06011" y="2025960"/>
                <a:ext cx="555997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0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</m:t>
                    </m:r>
                    <m:r>
                      <m:rPr>
                        <m:nor/>
                      </m:rPr>
                      <a:rPr lang="ru-RU" sz="4000" b="1" i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ru-RU" sz="40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ru-RU" sz="4000" b="1" i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l-GR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ru-RU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it-IT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ru-RU" sz="400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l-GR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it-IT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</a:t>
                </a:r>
                <a:endParaRPr lang="ru-RU" sz="4000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</m:t>
                    </m:r>
                  </m:oMath>
                </a14:m>
                <a:r>
                  <a:rPr lang="ru-RU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≈ 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 ∙ </a:t>
                </a:r>
                <a:r>
                  <a:rPr lang="el-G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3,14</a:t>
                </a:r>
                <a:r>
                  <a:rPr lang="ru-RU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∙ </a:t>
                </a:r>
                <a:r>
                  <a:rPr lang="ru-RU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6378</a:t>
                </a:r>
              </a:p>
              <a:p>
                <a:r>
                  <a:rPr lang="ru-RU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 ≈ 40 053,84 км</a:t>
                </a:r>
                <a:endParaRPr lang="el-GR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1" y="2025960"/>
                <a:ext cx="5559976" cy="1938992"/>
              </a:xfrm>
              <a:prstGeom prst="rect">
                <a:avLst/>
              </a:prstGeom>
              <a:blipFill>
                <a:blip r:embed="rId2"/>
                <a:stretch>
                  <a:fillRect l="-3947" t="-5975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23198" y="442876"/>
            <a:ext cx="5189989" cy="2887635"/>
          </a:xfrm>
        </p:spPr>
        <p:txBody>
          <a:bodyPr anchor="t"/>
          <a:lstStyle/>
          <a:p>
            <a:r>
              <a:rPr lang="ru-RU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Жердің</a:t>
            </a:r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экваторлық</a:t>
            </a:r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радиусы </a:t>
            </a:r>
            <a:r>
              <a:rPr lang="ru-RU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6378 км</a:t>
            </a:r>
            <a:r>
              <a:rPr lang="ru-RU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3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</a:t>
            </a:r>
            <a:r>
              <a:rPr lang="ru-RU" sz="3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экваторының</a:t>
            </a:r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ұзындығын</a:t>
            </a:r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табыңыз</a:t>
            </a:r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it-IT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9" y="122836"/>
            <a:ext cx="5213185" cy="5666508"/>
          </a:xfrm>
          <a:prstGeom prst="rect">
            <a:avLst/>
          </a:prstGeom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55" y="2025960"/>
            <a:ext cx="1617362" cy="1758003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 bwMode="auto">
          <a:xfrm>
            <a:off x="1440152" y="5346742"/>
            <a:ext cx="7178040" cy="908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>
              <a:lnSpc>
                <a:spcPts val="5000"/>
              </a:lnSpc>
            </a:pPr>
            <a:r>
              <a:rPr lang="kk-KZ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Жауабы: С ≈ 40 053,84 м</a:t>
            </a:r>
          </a:p>
        </p:txBody>
      </p:sp>
    </p:spTree>
    <p:extLst>
      <p:ext uri="{BB962C8B-B14F-4D97-AF65-F5344CB8AC3E}">
        <p14:creationId xmlns:p14="http://schemas.microsoft.com/office/powerpoint/2010/main" val="290293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358" y="1228398"/>
            <a:ext cx="7810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sz="4000" b="1" dirty="0">
              <a:solidFill>
                <a:srgbClr val="3F3F3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53432" y="424949"/>
            <a:ext cx="5262791" cy="3853540"/>
          </a:xfrm>
        </p:spPr>
        <p:txBody>
          <a:bodyPr anchor="t"/>
          <a:lstStyle/>
          <a:p>
            <a:pPr>
              <a:lnSpc>
                <a:spcPts val="3500"/>
              </a:lnSpc>
            </a:pPr>
            <a:r>
              <a:rPr lang="ru-RU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Цилиндрлік</a:t>
            </a:r>
            <a:r>
              <a:rPr lang="ru-RU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қораптың</a:t>
            </a:r>
            <a:r>
              <a:rPr lang="ru-RU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шеңбері</a:t>
            </a:r>
            <a:r>
              <a:rPr lang="ru-RU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см</a:t>
            </a:r>
            <a:r>
              <a:rPr lang="ru-RU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35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оның</a:t>
            </a:r>
            <a:r>
              <a:rPr lang="ru-RU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негізінің</a:t>
            </a:r>
            <a:r>
              <a:rPr lang="ru-RU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диаметрін</a:t>
            </a:r>
            <a:r>
              <a:rPr lang="ru-RU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тауып</a:t>
            </a:r>
            <a:r>
              <a:rPr lang="ru-RU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жауабын</a:t>
            </a:r>
            <a:r>
              <a:rPr lang="ru-RU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оннан</a:t>
            </a:r>
            <a:r>
              <a:rPr lang="ru-RU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біріне</a:t>
            </a:r>
            <a:r>
              <a:rPr lang="ru-RU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r>
              <a:rPr lang="ru-RU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дөңгелектеңіз</a:t>
            </a:r>
            <a:r>
              <a:rPr lang="ru-RU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it-IT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011" y="424949"/>
            <a:ext cx="277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=27 см</a:t>
            </a:r>
          </a:p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D-</a:t>
            </a:r>
            <a: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it-IT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06011" y="2027927"/>
                <a:ext cx="5420074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4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С</m:t>
                      </m:r>
                      <m:r>
                        <a:rPr lang="ru-RU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4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ru-RU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ru-RU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</m:t>
                    </m:r>
                    <m:r>
                      <a:rPr lang="ru-RU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ru-RU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l-G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ru-RU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ru-RU" sz="4000" b="0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ru-RU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≈27 : 3,14 ≈ 8, 59</a:t>
                </a:r>
                <a:endParaRPr lang="it-IT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1" y="2027927"/>
                <a:ext cx="5420074" cy="1938992"/>
              </a:xfrm>
              <a:prstGeom prst="rect">
                <a:avLst/>
              </a:prstGeom>
              <a:blipFill>
                <a:blip r:embed="rId2"/>
                <a:stretch>
                  <a:fillRect r="-2925" b="-12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847" y="550797"/>
            <a:ext cx="5998911" cy="3416121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8159" y="4052849"/>
            <a:ext cx="3513579" cy="1913246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 bwMode="auto">
          <a:xfrm>
            <a:off x="1599089" y="5192030"/>
            <a:ext cx="5262791" cy="908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>
              <a:lnSpc>
                <a:spcPts val="5000"/>
              </a:lnSpc>
            </a:pPr>
            <a:r>
              <a:rPr lang="kk-KZ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Жауабы: </a:t>
            </a:r>
            <a:r>
              <a:rPr lang="en-US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D</a:t>
            </a:r>
            <a:r>
              <a:rPr lang="kk-KZ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≈ </a:t>
            </a:r>
            <a:r>
              <a:rPr lang="en-US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8</a:t>
            </a:r>
            <a:r>
              <a:rPr lang="kk-KZ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,</a:t>
            </a:r>
            <a:r>
              <a:rPr lang="en-US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6</a:t>
            </a:r>
            <a:r>
              <a:rPr lang="kk-KZ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м</a:t>
            </a:r>
          </a:p>
        </p:txBody>
      </p:sp>
    </p:spTree>
    <p:extLst>
      <p:ext uri="{BB962C8B-B14F-4D97-AF65-F5344CB8AC3E}">
        <p14:creationId xmlns:p14="http://schemas.microsoft.com/office/powerpoint/2010/main" val="38905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8254</TotalTime>
  <Words>377</Words>
  <Application>Microsoft Office PowerPoint</Application>
  <PresentationFormat>Широкоэкранный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 Math</vt:lpstr>
      <vt:lpstr>Open Sans</vt:lpstr>
      <vt:lpstr>PT Sans Caption</vt:lpstr>
      <vt:lpstr>Roboto Condensed</vt:lpstr>
      <vt:lpstr>Source Sans Pro</vt:lpstr>
      <vt:lpstr>Tahoma</vt:lpstr>
      <vt:lpstr>Wingdings</vt:lpstr>
      <vt:lpstr>Office Theme</vt:lpstr>
      <vt:lpstr>Презентация PowerPoint</vt:lpstr>
      <vt:lpstr>Презентация PowerPoint</vt:lpstr>
      <vt:lpstr>Еске түсіреміз: </vt:lpstr>
      <vt:lpstr>Презентация PowerPoint</vt:lpstr>
      <vt:lpstr>Презентация PowerPoint</vt:lpstr>
      <vt:lpstr>Диаметрі 10 м  болатын шеңберді табыңыз:</vt:lpstr>
      <vt:lpstr>Радиусы 15 м болатын шеңберді табыңыз:</vt:lpstr>
      <vt:lpstr>Жердің экваторлық радиусы 6378 км. жер экваторының ұзындығын табыңыз:</vt:lpstr>
      <vt:lpstr>Цилиндрлік қораптың шеңбері  27 см. оның негізінің диаметрін тауып, жауабын оннан біріне дейін дөңгелектеңіз:</vt:lpstr>
      <vt:lpstr>Велосипед дөңгелегінің диаметрі 60 см.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*</cp:lastModifiedBy>
  <cp:revision>621</cp:revision>
  <dcterms:created xsi:type="dcterms:W3CDTF">2017-01-10T11:09:36Z</dcterms:created>
  <dcterms:modified xsi:type="dcterms:W3CDTF">2025-09-23T01:54:11Z</dcterms:modified>
</cp:coreProperties>
</file>