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5" r:id="rId2"/>
    <p:sldId id="346" r:id="rId3"/>
    <p:sldId id="349" r:id="rId4"/>
    <p:sldId id="348" r:id="rId5"/>
    <p:sldId id="323" r:id="rId6"/>
    <p:sldId id="328" r:id="rId7"/>
    <p:sldId id="327" r:id="rId8"/>
    <p:sldId id="308" r:id="rId9"/>
    <p:sldId id="319" r:id="rId10"/>
    <p:sldId id="331" r:id="rId11"/>
    <p:sldId id="332" r:id="rId12"/>
    <p:sldId id="350" r:id="rId13"/>
    <p:sldId id="34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  <p:cmAuthor id="2" name="eni S.p.A." initials="eS" lastIdx="1" clrIdx="1">
    <p:extLst>
      <p:ext uri="{19B8F6BF-5375-455C-9EA6-DF929625EA0E}">
        <p15:presenceInfo xmlns:p15="http://schemas.microsoft.com/office/powerpoint/2012/main" userId="eni S.p.A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95226" autoAdjust="0"/>
  </p:normalViewPr>
  <p:slideViewPr>
    <p:cSldViewPr snapToGrid="0" showGuides="1">
      <p:cViewPr varScale="1">
        <p:scale>
          <a:sx n="84" d="100"/>
          <a:sy n="84" d="100"/>
        </p:scale>
        <p:origin x="461" y="8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23/09/2025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9/23/2025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610E6A-A745-47D5-9FA3-306174F89E91}" type="datetimeFigureOut">
              <a:rPr lang="ru-RU"/>
              <a:pPr>
                <a:defRPr/>
              </a:pPr>
              <a:t>23.09.2025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D14B5-7395-46ED-8555-45D15C6A27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432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EFE5AD-F62F-40AD-8133-5130C8CEC5F1}" type="datetimeFigureOut">
              <a:rPr lang="ru-RU"/>
              <a:pPr>
                <a:defRPr/>
              </a:pPr>
              <a:t>23.09.2025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1161-51E9-42EF-ACAC-E5C5D1CC7A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52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2" r:id="rId27"/>
    <p:sldLayoutId id="2147483683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1" name="Прямоугольник 2"/>
          <p:cNvSpPr>
            <a:spLocks noChangeArrowheads="1"/>
          </p:cNvSpPr>
          <p:nvPr/>
        </p:nvSpPr>
        <p:spPr bwMode="auto">
          <a:xfrm>
            <a:off x="793474" y="3329781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ru-RU" altLang="ru-RU" sz="36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altLang="ru-RU" sz="3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altLang="ru-RU" sz="3600" dirty="0">
              <a:solidFill>
                <a:srgbClr val="002060"/>
              </a:solidFill>
            </a:endParaRPr>
          </a:p>
        </p:txBody>
      </p:sp>
      <p:sp>
        <p:nvSpPr>
          <p:cNvPr id="32774" name="Прямоугольник 5"/>
          <p:cNvSpPr>
            <a:spLocks noChangeArrowheads="1"/>
          </p:cNvSpPr>
          <p:nvPr/>
        </p:nvSpPr>
        <p:spPr bwMode="auto">
          <a:xfrm>
            <a:off x="5988050" y="2538413"/>
            <a:ext cx="3363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6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7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3600">
              <a:solidFill>
                <a:srgbClr val="002060"/>
              </a:solidFill>
            </a:endParaRPr>
          </a:p>
        </p:txBody>
      </p:sp>
      <p:sp>
        <p:nvSpPr>
          <p:cNvPr id="32780" name="Прямоугольник 6"/>
          <p:cNvSpPr>
            <a:spLocks noChangeArrowheads="1"/>
          </p:cNvSpPr>
          <p:nvPr/>
        </p:nvSpPr>
        <p:spPr bwMode="auto">
          <a:xfrm>
            <a:off x="6010275" y="42973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/>
            <a:r>
              <a:rPr lang="kk-KZ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u-RU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altLang="ru-RU" sz="3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1840" y="185554"/>
            <a:ext cx="84040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: 1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масштабта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сызылған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жәндіктер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қанатының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ұзындығы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см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Жәндіктер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қанатының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шынайы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ұзындығын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миллиметрмен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анықтаңыз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446118" y="309556"/>
            <a:ext cx="2584466" cy="7881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тапсырма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56650"/>
              </p:ext>
            </p:extLst>
          </p:nvPr>
        </p:nvGraphicFramePr>
        <p:xfrm>
          <a:off x="1388332" y="3390009"/>
          <a:ext cx="8036113" cy="1857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396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3397717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619209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Суретте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ынайы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ұзындығы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58404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5: 1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175053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59" y="1229856"/>
            <a:ext cx="2696294" cy="165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40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17849" y="2376004"/>
                <a:ext cx="1765516" cy="10743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ru-RU" sz="48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800" b="1" dirty="0">
                    <a:solidFill>
                      <a:schemeClr val="tx1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849" y="2376004"/>
                <a:ext cx="1765516" cy="1074397"/>
              </a:xfrm>
              <a:prstGeom prst="rect">
                <a:avLst/>
              </a:prstGeom>
              <a:blipFill>
                <a:blip r:embed="rId2"/>
                <a:stretch>
                  <a:fillRect l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311721" y="3646968"/>
                <a:ext cx="1620444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ru-RU" sz="4800" b="1" i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800" b="1" dirty="0">
                    <a:solidFill>
                      <a:schemeClr val="tx1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</m:oMath>
                </a14:m>
                <a:endParaRPr lang="it-IT" sz="40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721" y="3646968"/>
                <a:ext cx="1620444" cy="11592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936616" y="381944"/>
            <a:ext cx="2679420" cy="658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2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Шешуі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311721" y="5002763"/>
                <a:ext cx="544367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см=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ru-RU" sz="4800" b="1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мм</m:t>
                      </m:r>
                    </m:oMath>
                  </m:oMathPara>
                </a14:m>
                <a:endParaRPr lang="it-IT" sz="40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721" y="5002763"/>
                <a:ext cx="544367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152068"/>
              </p:ext>
            </p:extLst>
          </p:nvPr>
        </p:nvGraphicFramePr>
        <p:xfrm>
          <a:off x="3316885" y="297675"/>
          <a:ext cx="8036113" cy="1857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396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3397717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619209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Суретте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Шынайы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ұзындығы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258404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5: 1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1750539"/>
                  </a:ext>
                </a:extLst>
              </a:tr>
            </a:tbl>
          </a:graphicData>
        </a:graphic>
      </p:graphicFrame>
      <p:sp>
        <p:nvSpPr>
          <p:cNvPr id="21" name="Title 4"/>
          <p:cNvSpPr txBox="1">
            <a:spLocks/>
          </p:cNvSpPr>
          <p:nvPr/>
        </p:nvSpPr>
        <p:spPr bwMode="auto">
          <a:xfrm>
            <a:off x="6874019" y="5262182"/>
            <a:ext cx="4627419" cy="9080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5000"/>
              </a:lnSpc>
            </a:pPr>
            <a:r>
              <a:rPr lang="kk-KZ" alt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Жауабы:</a:t>
            </a:r>
            <a:r>
              <a:rPr lang="en-US" alt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 мм</a:t>
            </a:r>
            <a:endParaRPr lang="ru-RU" altLang="ru-RU" sz="4000" b="1" dirty="0">
              <a:solidFill>
                <a:srgbClr val="FF0000"/>
              </a:solidFill>
              <a:latin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091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906010" y="2077173"/>
            <a:ext cx="3327404" cy="658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0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Шешуі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369957"/>
                  </p:ext>
                </p:extLst>
              </p:nvPr>
            </p:nvGraphicFramePr>
            <p:xfrm>
              <a:off x="509953" y="2924118"/>
              <a:ext cx="6991088" cy="20904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95105">
                      <a:extLst>
                        <a:ext uri="{9D8B030D-6E8A-4147-A177-3AD203B41FA5}">
                          <a16:colId xmlns:a16="http://schemas.microsoft.com/office/drawing/2014/main" val="4003001470"/>
                        </a:ext>
                      </a:extLst>
                    </a:gridCol>
                    <a:gridCol w="3595983">
                      <a:extLst>
                        <a:ext uri="{9D8B030D-6E8A-4147-A177-3AD203B41FA5}">
                          <a16:colId xmlns:a16="http://schemas.microsoft.com/office/drawing/2014/main" val="1432857820"/>
                        </a:ext>
                      </a:extLst>
                    </a:gridCol>
                  </a:tblGrid>
                  <a:tr h="5072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Картада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36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8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см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62134340"/>
                      </a:ext>
                    </a:extLst>
                  </a:tr>
                  <a:tr h="50722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Жергілікті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жерде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ts val="3000"/>
                            </a:lnSpc>
                          </a:pPr>
                          <a:r>
                            <a:rPr lang="en-US" sz="25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95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км=9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500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000 см</a:t>
                          </a:r>
                          <a:endParaRPr lang="it-IT" sz="25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448638"/>
                      </a:ext>
                    </a:extLst>
                  </a:tr>
                  <a:tr h="50722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Масштаб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ts val="3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b="1" dirty="0">
                              <a:solidFill>
                                <a:schemeClr val="tx1"/>
                              </a:solidFill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  <a:sym typeface="Open Sans"/>
                            </a:rPr>
                            <a:t>1: 5 000 000</a:t>
                          </a:r>
                          <a:endParaRPr lang="it-IT" sz="24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53204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369957"/>
                  </p:ext>
                </p:extLst>
              </p:nvPr>
            </p:nvGraphicFramePr>
            <p:xfrm>
              <a:off x="509953" y="2924118"/>
              <a:ext cx="6991088" cy="20904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95105">
                      <a:extLst>
                        <a:ext uri="{9D8B030D-6E8A-4147-A177-3AD203B41FA5}">
                          <a16:colId xmlns:a16="http://schemas.microsoft.com/office/drawing/2014/main" val="4003001470"/>
                        </a:ext>
                      </a:extLst>
                    </a:gridCol>
                    <a:gridCol w="3595983">
                      <a:extLst>
                        <a:ext uri="{9D8B030D-6E8A-4147-A177-3AD203B41FA5}">
                          <a16:colId xmlns:a16="http://schemas.microsoft.com/office/drawing/2014/main" val="1432857820"/>
                        </a:ext>
                      </a:extLst>
                    </a:gridCol>
                  </a:tblGrid>
                  <a:tr h="627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Картада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46" t="-9709" r="-339" b="-2611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2134340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Жергілікті</a:t>
                          </a: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800" b="1" dirty="0" err="1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жерде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ts val="3000"/>
                            </a:lnSpc>
                          </a:pPr>
                          <a:r>
                            <a:rPr lang="en-US" sz="25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95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км=9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500</a:t>
                          </a:r>
                          <a:r>
                            <a:rPr lang="en-US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ru-RU" sz="2500" b="1" baseline="0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000 см</a:t>
                          </a:r>
                          <a:endParaRPr lang="it-IT" sz="25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44863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b="1" dirty="0">
                              <a:solidFill>
                                <a:schemeClr val="tx1"/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Масштаб</a:t>
                          </a:r>
                          <a:endParaRPr lang="it-IT" sz="28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ts val="3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b="1" dirty="0">
                              <a:solidFill>
                                <a:schemeClr val="tx1"/>
                              </a:solidFill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  <a:sym typeface="Open Sans"/>
                            </a:rPr>
                            <a:t>1: 5 000 000</a:t>
                          </a:r>
                          <a:endParaRPr lang="it-IT" sz="2400" b="1" dirty="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532041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58204" y="1846033"/>
                <a:ext cx="4537906" cy="8891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r>
                  <a:rPr lang="ru-RU" sz="4000" b="1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r>
                  <a:rPr lang="ru-RU" sz="4000" b="1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204" y="1846033"/>
                <a:ext cx="4537906" cy="889154"/>
              </a:xfrm>
              <a:prstGeom prst="rect">
                <a:avLst/>
              </a:prstGeom>
              <a:blipFill>
                <a:blip r:embed="rId3"/>
                <a:stretch>
                  <a:fillRect t="-3425" b="-171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190270" y="3067152"/>
                <a:ext cx="3095719" cy="990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3600" b="1" dirty="0">
                    <a:solidFill>
                      <a:srgbClr val="3F3F3F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dirty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𝟓𝟎𝟎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ru-RU" sz="4000" b="1" i="1" dirty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dirty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it-IT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270" y="3067152"/>
                <a:ext cx="3095719" cy="990656"/>
              </a:xfrm>
              <a:prstGeom prst="rect">
                <a:avLst/>
              </a:prstGeom>
              <a:blipFill>
                <a:blip r:embed="rId4"/>
                <a:stretch>
                  <a:fillRect b="-6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8190270" y="4277969"/>
                <a:ext cx="211788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3600" b="1" dirty="0">
                    <a:solidFill>
                      <a:srgbClr val="3F3F3F"/>
                    </a:solidFill>
                  </a:rPr>
                  <a:t> =</a:t>
                </a:r>
                <a:r>
                  <a:rPr lang="en-US" sz="3600" b="1" dirty="0">
                    <a:solidFill>
                      <a:srgbClr val="3F3F3F"/>
                    </a:solidFill>
                  </a:rPr>
                  <a:t> 1</a:t>
                </a:r>
                <a:r>
                  <a:rPr lang="ru-RU" sz="3600" b="1" dirty="0">
                    <a:solidFill>
                      <a:srgbClr val="3F3F3F"/>
                    </a:solidFill>
                  </a:rPr>
                  <a:t>,9 см</a:t>
                </a:r>
                <a:endParaRPr lang="it-IT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270" y="4277969"/>
                <a:ext cx="2117887" cy="646331"/>
              </a:xfrm>
              <a:prstGeom prst="rect">
                <a:avLst/>
              </a:prstGeom>
              <a:blipFill>
                <a:blip r:embed="rId5"/>
                <a:stretch>
                  <a:fillRect t="-15094" r="-18156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906010" y="629302"/>
            <a:ext cx="10832983" cy="1081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</a:pPr>
            <a:r>
              <a:rPr lang="kk-KZ" sz="50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тапсырма</a:t>
            </a:r>
            <a:r>
              <a:rPr lang="en-NZ" sz="50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А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нүктесінен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С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нүктесіне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дейінгі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қашықтық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</a:p>
          <a:p>
            <a:pPr>
              <a:lnSpc>
                <a:spcPts val="2500"/>
              </a:lnSpc>
            </a:pP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95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км.егер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картаның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масштабы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1: 5 000 000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болса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,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картадағы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осы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элементтердің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суреттері</a:t>
            </a:r>
            <a:r>
              <a:rPr lang="ru-RU" sz="25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арасындағы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қашықтықты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ru-RU" sz="2500" dirty="0" err="1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анықтаңыз</a:t>
            </a:r>
            <a:r>
              <a:rPr lang="ru-RU" sz="2500" dirty="0"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.</a:t>
            </a:r>
            <a:endParaRPr lang="kk-KZ" sz="25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3786371" y="5144461"/>
            <a:ext cx="4741754" cy="907983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00"/>
              </a:lnSpc>
            </a:pPr>
            <a:r>
              <a:rPr lang="kk-KZ" sz="4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Жауабы: </a:t>
            </a:r>
            <a:r>
              <a:rPr lang="kk-KZ" sz="4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1</a:t>
            </a:r>
            <a:r>
              <a:rPr lang="en-NZ" sz="4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,9</a:t>
            </a:r>
            <a:r>
              <a:rPr lang="kk-KZ" sz="4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</a:t>
            </a:r>
            <a:r>
              <a:rPr lang="en-NZ" sz="4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c</a:t>
            </a:r>
            <a:r>
              <a:rPr lang="kk-KZ" sz="4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186969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930275" y="1085850"/>
            <a:ext cx="604396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қорытындысы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461963" y="3671575"/>
            <a:ext cx="7461250" cy="136191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ru-RU" altLang="ru-RU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altLang="ru-RU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ауқымды</a:t>
            </a:r>
            <a:r>
              <a:rPr lang="ru-RU" altLang="ru-RU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мәселелерді</a:t>
            </a:r>
            <a:r>
              <a:rPr lang="ru-RU" altLang="ru-RU" sz="3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000" b="1" dirty="0" err="1">
                <a:latin typeface="Tahoma" panose="020B0604030504040204" pitchFamily="34" charset="0"/>
                <a:cs typeface="Tahoma" panose="020B0604030504040204" pitchFamily="34" charset="0"/>
              </a:rPr>
              <a:t>шештік</a:t>
            </a:r>
            <a:r>
              <a:rPr lang="ru-RU" altLang="ru-RU" sz="3000" b="1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lnSpc>
                <a:spcPts val="3300"/>
              </a:lnSpc>
            </a:pPr>
            <a:endParaRPr lang="ru-RU" altLang="ru-RU" sz="3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6143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33513" y="717550"/>
            <a:ext cx="413861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8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МАСШТАБ</a:t>
            </a:r>
            <a:endParaRPr lang="ru-RU" altLang="ru-RU" sz="5800" b="1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1631950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433513" y="1897063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9" name="object 10"/>
          <p:cNvSpPr txBox="1"/>
          <p:nvPr/>
        </p:nvSpPr>
        <p:spPr>
          <a:xfrm>
            <a:off x="106017" y="2517914"/>
            <a:ext cx="7485928" cy="2778539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350838" indent="-342900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marL="1249362" lvl="3" indent="0"/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49362" lvl="3" indent="0"/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49362" lvl="3" indent="0"/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біз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масштабты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49362" lvl="3" indent="0"/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отырып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мәселелерді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шешеміз</a:t>
            </a:r>
            <a:endParaRPr lang="it-IT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786887"/>
      </p:ext>
    </p:extLst>
  </p:cSld>
  <p:clrMapOvr>
    <a:masterClrMapping/>
  </p:clrMapOvr>
  <p:transition spd="slow" advTm="162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56232" y="978407"/>
            <a:ext cx="4139184" cy="675323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Қайталау</a:t>
            </a:r>
            <a:r>
              <a:rPr lang="ru-RU" b="1" dirty="0">
                <a:solidFill>
                  <a:srgbClr val="002060"/>
                </a:solidFill>
              </a:rPr>
              <a:t>!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B1161-51E9-42EF-ACAC-E5C5D1CC7AB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76656" y="2139697"/>
            <a:ext cx="10424160" cy="21993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FF0000"/>
                </a:solidFill>
              </a:rPr>
              <a:t>Масштаб </a:t>
            </a:r>
            <a:r>
              <a:rPr lang="ru-RU" b="1" dirty="0" err="1">
                <a:solidFill>
                  <a:srgbClr val="FF0000"/>
                </a:solidFill>
              </a:rPr>
              <a:t>деген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не?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3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8292CC-EDED-E0D8-4061-7F2B766720E8}"/>
              </a:ext>
            </a:extLst>
          </p:cNvPr>
          <p:cNvSpPr txBox="1"/>
          <p:nvPr/>
        </p:nvSpPr>
        <p:spPr>
          <a:xfrm>
            <a:off x="477078" y="771285"/>
            <a:ext cx="10681460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Картадағы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кесіндінің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ұзындығы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жергілікті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жердегі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арақашықтықтың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ұзындығына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қатынасы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масштаб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5400" b="1" dirty="0" err="1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sz="5400" b="1" dirty="0" smtClean="0">
                <a:solidFill>
                  <a:srgbClr val="002060"/>
                </a:solidFill>
              </a:rPr>
              <a:t>.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303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04" y="140452"/>
            <a:ext cx="2631937" cy="788169"/>
          </a:xfrm>
        </p:spPr>
        <p:txBody>
          <a:bodyPr/>
          <a:lstStyle/>
          <a:p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Тапсырма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3814663" y="359225"/>
            <a:ext cx="7823988" cy="1388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 Суретте ағаш боялған. Ағаштың биіктігі 10 метр. Суреттің масштабын анықтаңыз</a:t>
            </a:r>
            <a:endParaRPr lang="kk-KZ" sz="28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3645"/>
              </p:ext>
            </p:extLst>
          </p:nvPr>
        </p:nvGraphicFramePr>
        <p:xfrm>
          <a:off x="4502738" y="2217032"/>
          <a:ext cx="572741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74">
                  <a:extLst>
                    <a:ext uri="{9D8B030D-6E8A-4147-A177-3AD203B41FA5}">
                      <a16:colId xmlns:a16="http://schemas.microsoft.com/office/drawing/2014/main" val="179722852"/>
                    </a:ext>
                  </a:extLst>
                </a:gridCol>
                <a:gridCol w="3451340">
                  <a:extLst>
                    <a:ext uri="{9D8B030D-6E8A-4147-A177-3AD203B41FA5}">
                      <a16:colId xmlns:a16="http://schemas.microsoft.com/office/drawing/2014/main" val="1578417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Суретте </a:t>
                      </a:r>
                      <a:endParaRPr lang="it-IT" sz="18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432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ергілікті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10 м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15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18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it-IT" sz="24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062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40666" y="3779268"/>
                <a:ext cx="3234026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en-US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3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it-IT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666" y="3779268"/>
                <a:ext cx="3234026" cy="9251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Арка 37"/>
          <p:cNvSpPr/>
          <p:nvPr/>
        </p:nvSpPr>
        <p:spPr>
          <a:xfrm rot="5400000">
            <a:off x="3458938" y="4936458"/>
            <a:ext cx="391967" cy="529960"/>
          </a:xfrm>
          <a:prstGeom prst="blockArc">
            <a:avLst>
              <a:gd name="adj1" fmla="val 10800016"/>
              <a:gd name="adj2" fmla="val 0"/>
              <a:gd name="adj3" fmla="val 25000"/>
            </a:avLst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96704" y="2276575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см</a:t>
            </a:r>
            <a:endParaRPr lang="it-IT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26764" y="1986200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10</a:t>
            </a:r>
            <a:endParaRPr lang="it-IT" sz="2400" b="1" dirty="0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44" y="2134356"/>
            <a:ext cx="2738278" cy="3698296"/>
          </a:xfrm>
          <a:prstGeom prst="rect">
            <a:avLst/>
          </a:prstGeom>
        </p:spPr>
      </p:pic>
      <p:sp>
        <p:nvSpPr>
          <p:cNvPr id="21" name="Title 4"/>
          <p:cNvSpPr txBox="1">
            <a:spLocks/>
          </p:cNvSpPr>
          <p:nvPr/>
        </p:nvSpPr>
        <p:spPr bwMode="auto">
          <a:xfrm>
            <a:off x="4502738" y="5423661"/>
            <a:ext cx="5727414" cy="9080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5000"/>
              </a:lnSpc>
            </a:pPr>
            <a:r>
              <a:rPr lang="kk-KZ" altLang="ru-RU" sz="4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Жауабы:</a:t>
            </a:r>
            <a:r>
              <a:rPr lang="en-US" altLang="ru-RU" sz="4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 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M=1:100</a:t>
            </a:r>
            <a:endParaRPr lang="ru-RU" altLang="ru-RU" sz="4000" b="1" dirty="0">
              <a:solidFill>
                <a:srgbClr val="FF0000"/>
              </a:solidFill>
              <a:latin typeface="Roboto Condensed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298839" y="2671999"/>
            <a:ext cx="1792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1000 см</a:t>
            </a:r>
          </a:p>
        </p:txBody>
      </p:sp>
    </p:spTree>
    <p:extLst>
      <p:ext uri="{BB962C8B-B14F-4D97-AF65-F5344CB8AC3E}">
        <p14:creationId xmlns:p14="http://schemas.microsoft.com/office/powerpoint/2010/main" val="186556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11" grpId="0"/>
      <p:bldP spid="1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7460" y="905887"/>
            <a:ext cx="109646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: 20 000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масштабты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картада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Ермек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мектебі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 см.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жердегі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қашықтық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977460" y="309556"/>
            <a:ext cx="2850621" cy="7881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Тапсырма 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82784"/>
              </p:ext>
            </p:extLst>
          </p:nvPr>
        </p:nvGraphicFramePr>
        <p:xfrm>
          <a:off x="1095690" y="3227256"/>
          <a:ext cx="8036113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10614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4625499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17572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Картада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</a:t>
                      </a: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175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Жергілікті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3957209"/>
                  </a:ext>
                </a:extLst>
              </a:tr>
              <a:tr h="175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1: 20 000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970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5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5057" y="2260538"/>
                <a:ext cx="3087522" cy="10779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0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r>
                  <a:rPr lang="ru-RU" sz="4000" b="1" dirty="0"/>
                  <a:t>;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57" y="2260538"/>
                <a:ext cx="3087522" cy="1077924"/>
              </a:xfrm>
              <a:prstGeom prst="rect">
                <a:avLst/>
              </a:prstGeom>
              <a:blipFill>
                <a:blip r:embed="rId2"/>
                <a:stretch>
                  <a:fillRect l="-198" t="-3390" r="-11660" b="-15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05458" y="3503376"/>
                <a:ext cx="433163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4800" b="1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4000" b="1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15 ·</a:t>
                </a:r>
                <a:r>
                  <a:rPr lang="ru-RU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20 000 </a:t>
                </a:r>
                <a:endParaRPr lang="it-IT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58" y="3503376"/>
                <a:ext cx="4331635" cy="830997"/>
              </a:xfrm>
              <a:prstGeom prst="rect">
                <a:avLst/>
              </a:prstGeom>
              <a:blipFill>
                <a:blip r:embed="rId3"/>
                <a:stretch>
                  <a:fillRect t="-17647" r="-4079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862633" y="386489"/>
            <a:ext cx="2273759" cy="658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2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Шешуі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05458" y="4499287"/>
                <a:ext cx="637386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4800" b="1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4000" b="1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300 </a:t>
                </a:r>
                <a:r>
                  <a:rPr lang="ru-RU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000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 =3 км  </a:t>
                </a:r>
                <a:endParaRPr lang="it-IT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58" y="4499287"/>
                <a:ext cx="6373861" cy="830997"/>
              </a:xfrm>
              <a:prstGeom prst="rect">
                <a:avLst/>
              </a:prstGeom>
              <a:blipFill>
                <a:blip r:embed="rId4"/>
                <a:stretch>
                  <a:fillRect t="-17647" r="-2486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74274"/>
              </p:ext>
            </p:extLst>
          </p:nvPr>
        </p:nvGraphicFramePr>
        <p:xfrm>
          <a:off x="3215944" y="361321"/>
          <a:ext cx="8036113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10614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4625499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175723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Картада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</a:t>
                      </a: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175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Жергілікті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3957209"/>
                  </a:ext>
                </a:extLst>
              </a:tr>
              <a:tr h="175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1: 20 000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9708092"/>
                  </a:ext>
                </a:extLst>
              </a:tr>
            </a:tbl>
          </a:graphicData>
        </a:graphic>
      </p:graphicFrame>
      <p:sp>
        <p:nvSpPr>
          <p:cNvPr id="21" name="Title 4"/>
          <p:cNvSpPr txBox="1">
            <a:spLocks/>
          </p:cNvSpPr>
          <p:nvPr/>
        </p:nvSpPr>
        <p:spPr bwMode="auto">
          <a:xfrm>
            <a:off x="5508578" y="5482970"/>
            <a:ext cx="3945388" cy="9080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5000"/>
              </a:lnSpc>
            </a:pPr>
            <a:r>
              <a:rPr lang="kk-KZ" altLang="ru-RU" sz="4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Жауабы:</a:t>
            </a:r>
            <a:r>
              <a:rPr lang="en-US" altLang="ru-RU" sz="4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 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км</a:t>
            </a:r>
            <a:endParaRPr lang="ru-RU" altLang="ru-RU" sz="4000" b="1" dirty="0">
              <a:solidFill>
                <a:srgbClr val="FF0000"/>
              </a:solidFill>
              <a:latin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60698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7325" y="15082838"/>
            <a:ext cx="990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Нуржан начертил чертеж своей комнаты. Ответьте на вопросы.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54038" y="15546388"/>
            <a:ext cx="68722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действительности размеры комнаты равны 320 см 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×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280 см, а на чертеже – 16 см 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×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14 см. Каков масштаб чертежа? 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00997" y="4182547"/>
            <a:ext cx="1103187" cy="6137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le 18"/>
          <p:cNvSpPr>
            <a:spLocks noGrp="1"/>
          </p:cNvSpPr>
          <p:nvPr>
            <p:ph type="ctrTitle"/>
          </p:nvPr>
        </p:nvSpPr>
        <p:spPr>
          <a:xfrm>
            <a:off x="3511298" y="64008"/>
            <a:ext cx="8291582" cy="3813048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Орал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қаласынан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Атырауға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дейінгі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автомобиль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жолының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ұзындығы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шамамен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510 км.         1 : 3 000 000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масштабтағы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картада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осы автомобиль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жолын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бейнелейтін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сегменттің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ұзындығын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табыңыз</a:t>
            </a:r>
            <a:endParaRPr lang="it-IT" sz="3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554038" y="309556"/>
            <a:ext cx="2957260" cy="7881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Тапсырма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995" y="1163781"/>
            <a:ext cx="2746946" cy="2952710"/>
          </a:xfrm>
          <a:prstGeom prst="rect">
            <a:avLst/>
          </a:prstGeom>
        </p:spPr>
      </p:pic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31224"/>
              </p:ext>
            </p:extLst>
          </p:nvPr>
        </p:nvGraphicFramePr>
        <p:xfrm>
          <a:off x="1177925" y="4107347"/>
          <a:ext cx="11014075" cy="1857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9360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6704715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619209">
                <a:tc>
                  <a:txBody>
                    <a:bodyPr/>
                    <a:lstStyle/>
                    <a:p>
                      <a:pPr algn="ctr"/>
                      <a:r>
                        <a:rPr lang="kk-KZ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артада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Жергілікті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502425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2748705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7068643" y="4774550"/>
            <a:ext cx="5202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510 км = 51 000 000 см</a:t>
            </a:r>
            <a:endParaRPr lang="ru-RU" sz="3200" dirty="0"/>
          </a:p>
        </p:txBody>
      </p:sp>
      <p:sp>
        <p:nvSpPr>
          <p:cNvPr id="5" name="Rettangolo 4"/>
          <p:cNvSpPr/>
          <p:nvPr/>
        </p:nvSpPr>
        <p:spPr>
          <a:xfrm>
            <a:off x="7250243" y="5380197"/>
            <a:ext cx="2969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1:3 000 000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035843" y="4147794"/>
            <a:ext cx="1064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см</a:t>
            </a:r>
            <a:endParaRPr lang="it-IT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4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4">
            <a:extLst>
              <a:ext uri="{FF2B5EF4-FFF2-40B4-BE49-F238E27FC236}">
                <a16:creationId xmlns:a16="http://schemas.microsoft.com/office/drawing/2014/main" id="{5EB30651-9D2E-4206-B2E2-EBC471154FD1}"/>
              </a:ext>
            </a:extLst>
          </p:cNvPr>
          <p:cNvSpPr txBox="1">
            <a:spLocks/>
          </p:cNvSpPr>
          <p:nvPr/>
        </p:nvSpPr>
        <p:spPr>
          <a:xfrm>
            <a:off x="766488" y="393203"/>
            <a:ext cx="3193010" cy="658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>Шешуі 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368622"/>
              </p:ext>
            </p:extLst>
          </p:nvPr>
        </p:nvGraphicFramePr>
        <p:xfrm>
          <a:off x="1171575" y="926289"/>
          <a:ext cx="10556875" cy="1857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8171">
                  <a:extLst>
                    <a:ext uri="{9D8B030D-6E8A-4147-A177-3AD203B41FA5}">
                      <a16:colId xmlns:a16="http://schemas.microsoft.com/office/drawing/2014/main" val="4003001470"/>
                    </a:ext>
                  </a:extLst>
                </a:gridCol>
                <a:gridCol w="6468704">
                  <a:extLst>
                    <a:ext uri="{9D8B030D-6E8A-4147-A177-3AD203B41FA5}">
                      <a16:colId xmlns:a16="http://schemas.microsoft.com/office/drawing/2014/main" val="1432857820"/>
                    </a:ext>
                  </a:extLst>
                </a:gridCol>
              </a:tblGrid>
              <a:tr h="619209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Картада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 </a:t>
                      </a: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2134340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Жергілікті</a:t>
                      </a: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жерде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510 км = 51 000 000 см</a:t>
                      </a:r>
                      <a:endParaRPr lang="it-IT" sz="3200" b="1" i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3502425"/>
                  </a:ext>
                </a:extLst>
              </a:tr>
              <a:tr h="619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Масштаб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1: 3 000 000</a:t>
                      </a:r>
                      <a:endParaRPr lang="it-IT" sz="32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27487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47001" y="2783916"/>
                <a:ext cx="5338231" cy="10668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ru-RU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  <m:r>
                          <a:rPr lang="ru-RU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ru-RU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4800" b="1" dirty="0">
                    <a:solidFill>
                      <a:schemeClr val="tx1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48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001" y="2783916"/>
                <a:ext cx="5338231" cy="1066895"/>
              </a:xfrm>
              <a:prstGeom prst="rect">
                <a:avLst/>
              </a:prstGeom>
              <a:blipFill>
                <a:blip r:embed="rId2"/>
                <a:stretch>
                  <a:fillRect l="-114" t="-4571" b="-1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347001" y="4107929"/>
                <a:ext cx="3757760" cy="1170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4800" b="1" dirty="0">
                    <a:solidFill>
                      <a:schemeClr val="tx1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dirty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𝟓𝟏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800" b="1" i="1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it-IT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001" y="4107929"/>
                <a:ext cx="3757760" cy="1170192"/>
              </a:xfrm>
              <a:prstGeom prst="rect">
                <a:avLst/>
              </a:prstGeom>
              <a:blipFill>
                <a:blip r:embed="rId3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347001" y="5411812"/>
                <a:ext cx="162845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4000" b="1" i="1" dirty="0">
                    <a:solidFill>
                      <a:schemeClr val="tx1">
                        <a:lumMod val="50000"/>
                      </a:schemeClr>
                    </a:solidFill>
                  </a:rPr>
                  <a:t> = </a:t>
                </a:r>
                <a:r>
                  <a:rPr lang="ru-RU" sz="4000" b="1" dirty="0">
                    <a:solidFill>
                      <a:schemeClr val="tx1">
                        <a:lumMod val="50000"/>
                      </a:schemeClr>
                    </a:solidFill>
                  </a:rPr>
                  <a:t>17</a:t>
                </a:r>
                <a:endParaRPr lang="it-IT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001" y="5411812"/>
                <a:ext cx="1628459" cy="707886"/>
              </a:xfrm>
              <a:prstGeom prst="rect">
                <a:avLst/>
              </a:prstGeom>
              <a:blipFill>
                <a:blip r:embed="rId4"/>
                <a:stretch>
                  <a:fillRect t="-15517" r="-12360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4"/>
          <p:cNvSpPr txBox="1">
            <a:spLocks/>
          </p:cNvSpPr>
          <p:nvPr/>
        </p:nvSpPr>
        <p:spPr bwMode="auto">
          <a:xfrm>
            <a:off x="5745982" y="5411812"/>
            <a:ext cx="4529394" cy="9080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lnSpc>
                <a:spcPts val="5000"/>
              </a:lnSpc>
            </a:pPr>
            <a:r>
              <a:rPr lang="kk-KZ" alt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Жауабы:</a:t>
            </a:r>
            <a:r>
              <a:rPr lang="en-US" altLang="ru-RU" sz="4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Open Sans"/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17 см</a:t>
            </a:r>
            <a:endParaRPr lang="ru-RU" altLang="ru-RU" sz="4000" b="1" dirty="0">
              <a:solidFill>
                <a:srgbClr val="FF0000"/>
              </a:solidFill>
              <a:latin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11655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8274</TotalTime>
  <Words>365</Words>
  <Application>Microsoft Office PowerPoint</Application>
  <PresentationFormat>Широкоэкранный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Cambria Math</vt:lpstr>
      <vt:lpstr>MathJax_Main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Қайталау!</vt:lpstr>
      <vt:lpstr>Презентация PowerPoint</vt:lpstr>
      <vt:lpstr>Тапсырма</vt:lpstr>
      <vt:lpstr>Презентация PowerPoint</vt:lpstr>
      <vt:lpstr>Презентация PowerPoint</vt:lpstr>
      <vt:lpstr>Орал қаласынан Атырауға дейінгі автомобиль жолының ұзындығы шамамен 510 км.         1 : 3 000 000 масштабтағы картада осы автомобиль жолын бейнелейтін сегменттің ұзындығын табыңыз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581</cp:revision>
  <dcterms:created xsi:type="dcterms:W3CDTF">2017-01-10T11:09:36Z</dcterms:created>
  <dcterms:modified xsi:type="dcterms:W3CDTF">2025-09-23T01:53:03Z</dcterms:modified>
</cp:coreProperties>
</file>