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45" r:id="rId2"/>
    <p:sldId id="346" r:id="rId3"/>
    <p:sldId id="335" r:id="rId4"/>
    <p:sldId id="337" r:id="rId5"/>
    <p:sldId id="338" r:id="rId6"/>
    <p:sldId id="324" r:id="rId7"/>
    <p:sldId id="317" r:id="rId8"/>
    <p:sldId id="339" r:id="rId9"/>
    <p:sldId id="340" r:id="rId10"/>
    <p:sldId id="341" r:id="rId11"/>
    <p:sldId id="342" r:id="rId12"/>
    <p:sldId id="344" r:id="rId13"/>
    <p:sldId id="333" r:id="rId14"/>
    <p:sldId id="334" r:id="rId15"/>
    <p:sldId id="325" r:id="rId16"/>
    <p:sldId id="326" r:id="rId17"/>
    <p:sldId id="347" r:id="rId1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ource Sans Pro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ource Sans Pro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ource Sans Pro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ource Sans Pro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ource Sans Pro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ource Sans Pro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ource Sans Pro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ource Sans Pro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ource Sans Pro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" lastIdx="1" clrIdx="0"/>
  <p:cmAuthor id="2" name="eni S.p.A.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E3C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61" autoAdjust="0"/>
    <p:restoredTop sz="95226" autoAdjust="0"/>
  </p:normalViewPr>
  <p:slideViewPr>
    <p:cSldViewPr snapToGrid="0">
      <p:cViewPr varScale="1">
        <p:scale>
          <a:sx n="84" d="100"/>
          <a:sy n="84" d="100"/>
        </p:scale>
        <p:origin x="461" y="8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D38C904-D88D-4459-9267-C1BCC96BF019}" type="slidenum">
              <a:rPr lang="en-ID"/>
              <a:pPr>
                <a:defRPr/>
              </a:pPr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BDBD6B4-4CF3-4C8B-A8FB-000D0079BFFD}" type="datetimeFigureOut">
              <a:rPr lang="en-ID"/>
              <a:pPr>
                <a:defRPr/>
              </a:pPr>
              <a:t>23/09/2025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C032EB-1871-44D5-97A6-7792334B9691}" type="datetimeFigureOut">
              <a:rPr lang="en-US"/>
              <a:pPr>
                <a:defRPr/>
              </a:pPr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122E089-006F-4C44-92A9-1F8C4909D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088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7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1738846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endParaRPr lang="en-ID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endParaRPr lang="en-ID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931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endParaRPr lang="en-ID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endParaRPr lang="en-ID" noProof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3074507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endParaRPr lang="en-ID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689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endParaRPr lang="en-ID" noProof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endParaRPr lang="en-ID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934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endParaRPr lang="en-ID" noProof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endParaRPr lang="en-ID" noProof="0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3535665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endParaRPr lang="en-ID" noProof="0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endParaRPr lang="en-ID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218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3816563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781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8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622269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601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519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026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761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 sz="1200"/>
            </a:lvl1pPr>
          </a:lstStyle>
          <a:p>
            <a:pPr lvl="0"/>
            <a:endParaRPr lang="en-ID" noProof="0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 sz="1200"/>
            </a:lvl1pPr>
          </a:lstStyle>
          <a:p>
            <a:pPr lvl="0"/>
            <a:endParaRPr lang="en-ID" noProof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 sz="1200"/>
            </a:lvl1pPr>
          </a:lstStyle>
          <a:p>
            <a:pPr lvl="0"/>
            <a:endParaRPr lang="en-ID" noProof="0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 sz="1200"/>
            </a:lvl1pPr>
          </a:lstStyle>
          <a:p>
            <a:pPr lvl="0"/>
            <a:endParaRPr lang="en-ID" noProof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3736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 sz="1200"/>
            </a:lvl1pPr>
          </a:lstStyle>
          <a:p>
            <a:pPr lvl="0"/>
            <a:endParaRPr lang="en-ID" noProof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 sz="1200"/>
            </a:lvl1pPr>
          </a:lstStyle>
          <a:p>
            <a:pPr lvl="0"/>
            <a:endParaRPr lang="en-ID" noProof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 sz="12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14729332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endParaRPr lang="en-ID" noProof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4032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1AD02-DC61-420A-AF73-590003A976C9}" type="datetimeFigureOut">
              <a:rPr lang="ru-RU"/>
              <a:pPr>
                <a:defRPr/>
              </a:pPr>
              <a:t>23.09.2025</a:t>
            </a:fld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0F05-20E9-4E4D-9BCE-5BDA71ED1703}" type="slidenum">
              <a:rPr lang="ru-RU" altLang="it-IT"/>
              <a:pPr>
                <a:defRPr/>
              </a:pPr>
              <a:t>‹#›</a:t>
            </a:fld>
            <a:endParaRPr lang="ru-RU" altLang="it-IT"/>
          </a:p>
        </p:txBody>
      </p:sp>
    </p:spTree>
    <p:extLst>
      <p:ext uri="{BB962C8B-B14F-4D97-AF65-F5344CB8AC3E}">
        <p14:creationId xmlns:p14="http://schemas.microsoft.com/office/powerpoint/2010/main" val="26838746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697B2-6D97-4ABC-819E-1B468CE2AE3B}" type="datetimeFigureOut">
              <a:rPr lang="ru-RU"/>
              <a:pPr>
                <a:defRPr/>
              </a:pPr>
              <a:t>23.09.2025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BCBF8-98CE-4FB6-A082-ACE483667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7931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DD180-3E26-45EF-A1C8-CB941AF1E851}" type="datetimeFigureOut">
              <a:rPr lang="ru-RU"/>
              <a:pPr>
                <a:defRPr/>
              </a:pPr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F9F36-D92B-412C-9C3E-B67B45F34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932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169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102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285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271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336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 sz="1800"/>
            </a:lvl1pPr>
          </a:lstStyle>
          <a:p>
            <a:pPr lvl="0"/>
            <a:endParaRPr lang="en-ID" noProof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25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 sz="1800"/>
            </a:lvl1pPr>
          </a:lstStyle>
          <a:p>
            <a:pPr lvl="0"/>
            <a:endParaRPr lang="en-ID" noProof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910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3BAB06-A376-48F7-9BDD-8DAFBCB7E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  <p:sldLayoutId id="2147483738" r:id="rId26"/>
    <p:sldLayoutId id="2147483739" r:id="rId27"/>
    <p:sldLayoutId id="2147483740" r:id="rId28"/>
    <p:sldLayoutId id="2147483741" r:id="rId29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Condensed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Condensed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Condensed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Condensed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Condensed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Condensed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Condensed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Condensed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1"/>
          <p:cNvSpPr>
            <a:spLocks noChangeArrowheads="1"/>
          </p:cNvSpPr>
          <p:nvPr/>
        </p:nvSpPr>
        <p:spPr bwMode="auto">
          <a:xfrm>
            <a:off x="952500" y="2559050"/>
            <a:ext cx="2901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kk-KZ" altLang="ru-RU" sz="36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әні</a:t>
            </a:r>
            <a:r>
              <a:rPr lang="ru-RU" altLang="ru-RU" sz="36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altLang="ru-RU" sz="36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altLang="ru-RU" sz="3600" dirty="0">
              <a:solidFill>
                <a:srgbClr val="002060"/>
              </a:solidFill>
            </a:endParaRPr>
          </a:p>
        </p:txBody>
      </p:sp>
      <p:sp>
        <p:nvSpPr>
          <p:cNvPr id="33795" name="Прямоугольник 2"/>
          <p:cNvSpPr>
            <a:spLocks noChangeArrowheads="1"/>
          </p:cNvSpPr>
          <p:nvPr/>
        </p:nvSpPr>
        <p:spPr bwMode="auto">
          <a:xfrm>
            <a:off x="952500" y="3470275"/>
            <a:ext cx="2901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Сынып</a:t>
            </a:r>
            <a:r>
              <a:rPr lang="ru-RU" altLang="ru-RU" sz="36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ru-RU" altLang="ru-RU" sz="3600" dirty="0">
              <a:solidFill>
                <a:srgbClr val="002060"/>
              </a:solidFill>
            </a:endParaRPr>
          </a:p>
        </p:txBody>
      </p:sp>
      <p:sp>
        <p:nvSpPr>
          <p:cNvPr id="33796" name="Прямоугольник 3"/>
          <p:cNvSpPr>
            <a:spLocks noChangeArrowheads="1"/>
          </p:cNvSpPr>
          <p:nvPr/>
        </p:nvSpPr>
        <p:spPr bwMode="auto">
          <a:xfrm>
            <a:off x="952500" y="4381500"/>
            <a:ext cx="2901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Тоқсан</a:t>
            </a:r>
            <a:r>
              <a:rPr lang="ru-RU" altLang="ru-RU" sz="36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altLang="ru-RU" sz="3600" dirty="0">
              <a:solidFill>
                <a:srgbClr val="002060"/>
              </a:solidFill>
            </a:endParaRPr>
          </a:p>
        </p:txBody>
      </p:sp>
      <p:sp>
        <p:nvSpPr>
          <p:cNvPr id="33797" name="Прямоугольник 4"/>
          <p:cNvSpPr>
            <a:spLocks noChangeArrowheads="1"/>
          </p:cNvSpPr>
          <p:nvPr/>
        </p:nvSpPr>
        <p:spPr bwMode="auto">
          <a:xfrm>
            <a:off x="952500" y="5292725"/>
            <a:ext cx="6778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Мұғалім</a:t>
            </a:r>
            <a:r>
              <a:rPr lang="ru-RU" altLang="ru-RU" sz="36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altLang="ru-RU" sz="3600" dirty="0">
              <a:solidFill>
                <a:srgbClr val="002060"/>
              </a:solidFill>
            </a:endParaRPr>
          </a:p>
        </p:txBody>
      </p:sp>
      <p:sp>
        <p:nvSpPr>
          <p:cNvPr id="33798" name="Прямоугольник 5"/>
          <p:cNvSpPr>
            <a:spLocks noChangeArrowheads="1"/>
          </p:cNvSpPr>
          <p:nvPr/>
        </p:nvSpPr>
        <p:spPr bwMode="auto">
          <a:xfrm>
            <a:off x="5988050" y="2538413"/>
            <a:ext cx="33639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36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Математика</a:t>
            </a:r>
            <a:endParaRPr lang="ru-RU" altLang="ru-RU" sz="3600" dirty="0">
              <a:solidFill>
                <a:srgbClr val="002060"/>
              </a:solidFill>
            </a:endParaRPr>
          </a:p>
        </p:txBody>
      </p:sp>
      <p:sp>
        <p:nvSpPr>
          <p:cNvPr id="33799" name="Прямоугольник 6"/>
          <p:cNvSpPr>
            <a:spLocks noChangeArrowheads="1"/>
          </p:cNvSpPr>
          <p:nvPr/>
        </p:nvSpPr>
        <p:spPr bwMode="auto">
          <a:xfrm>
            <a:off x="5988050" y="3449638"/>
            <a:ext cx="2901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36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6</a:t>
            </a:r>
            <a:endParaRPr lang="ru-RU" altLang="ru-RU" sz="3600" dirty="0">
              <a:solidFill>
                <a:srgbClr val="002060"/>
              </a:solidFill>
            </a:endParaRPr>
          </a:p>
        </p:txBody>
      </p:sp>
      <p:sp>
        <p:nvSpPr>
          <p:cNvPr id="33800" name="Прямоугольник 7"/>
          <p:cNvSpPr>
            <a:spLocks noChangeArrowheads="1"/>
          </p:cNvSpPr>
          <p:nvPr/>
        </p:nvSpPr>
        <p:spPr bwMode="auto">
          <a:xfrm>
            <a:off x="5988050" y="4360863"/>
            <a:ext cx="2901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36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altLang="ru-RU" sz="3600">
              <a:solidFill>
                <a:srgbClr val="002060"/>
              </a:solidFill>
            </a:endParaRPr>
          </a:p>
        </p:txBody>
      </p:sp>
      <p:sp>
        <p:nvSpPr>
          <p:cNvPr id="33804" name="Прямоугольник 6"/>
          <p:cNvSpPr>
            <a:spLocks noChangeArrowheads="1"/>
          </p:cNvSpPr>
          <p:nvPr/>
        </p:nvSpPr>
        <p:spPr bwMode="auto">
          <a:xfrm>
            <a:off x="6010275" y="4297363"/>
            <a:ext cx="2901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36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ru-RU" sz="36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</a:t>
            </a:r>
            <a:endParaRPr lang="ru-RU" alt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5788" y="323850"/>
            <a:ext cx="9307512" cy="76993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/>
            <a:r>
              <a:rPr lang="ru-RU" altLang="ru-RU" sz="4400" b="1" dirty="0" err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Модельдеуде</a:t>
            </a:r>
            <a:r>
              <a:rPr lang="ru-RU" altLang="ru-RU" sz="44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4400" b="1" dirty="0" err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қолдану</a:t>
            </a:r>
            <a:endParaRPr lang="it-IT" altLang="ru-RU" b="1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3011" name="Picture 6" descr="bmw_z4_blue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1711325"/>
            <a:ext cx="3676650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2022475"/>
            <a:ext cx="4357687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5788" y="323850"/>
            <a:ext cx="9307512" cy="76993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/>
            <a:r>
              <a:rPr lang="ru-RU" altLang="ru-RU" sz="4400" b="1" dirty="0" err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Сәулет</a:t>
            </a:r>
            <a:r>
              <a:rPr lang="ru-RU" altLang="ru-RU" sz="44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4400" b="1" dirty="0" err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өнерінде</a:t>
            </a:r>
            <a:r>
              <a:rPr lang="ru-RU" altLang="ru-RU" sz="44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4400" b="1" dirty="0" err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қолдану</a:t>
            </a:r>
            <a:endParaRPr lang="it-IT" altLang="ru-RU" b="1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03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717675"/>
            <a:ext cx="43719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1751013"/>
            <a:ext cx="3884612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Текст 4"/>
          <p:cNvSpPr>
            <a:spLocks noGrp="1"/>
          </p:cNvSpPr>
          <p:nvPr>
            <p:ph type="body" sz="half" idx="3"/>
          </p:nvPr>
        </p:nvSpPr>
        <p:spPr>
          <a:xfrm>
            <a:off x="971550" y="411163"/>
            <a:ext cx="9469438" cy="928687"/>
          </a:xfrm>
        </p:spPr>
        <p:txBody>
          <a:bodyPr>
            <a:normAutofit/>
          </a:bodyPr>
          <a:lstStyle/>
          <a:p>
            <a:pPr marL="0" indent="447675">
              <a:buFont typeface="Arial" panose="020B0604020202020204" pitchFamily="34" charset="0"/>
              <a:buNone/>
            </a:pPr>
            <a:r>
              <a:rPr lang="ru-RU" altLang="it-IT" dirty="0" err="1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Оң</a:t>
            </a:r>
            <a:r>
              <a:rPr lang="ru-RU" altLang="it-IT" dirty="0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ru-RU" altLang="it-IT" dirty="0" err="1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және</a:t>
            </a:r>
            <a:r>
              <a:rPr lang="ru-RU" altLang="it-IT" dirty="0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ru-RU" altLang="it-IT" dirty="0" err="1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сол</a:t>
            </a:r>
            <a:r>
              <a:rPr lang="ru-RU" altLang="it-IT" dirty="0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ru-RU" altLang="it-IT" dirty="0" err="1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жақ</a:t>
            </a:r>
            <a:r>
              <a:rPr lang="ru-RU" altLang="it-IT" dirty="0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ru-RU" altLang="it-IT" dirty="0" err="1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баған</a:t>
            </a:r>
            <a:r>
              <a:rPr lang="ru-RU" altLang="it-IT" dirty="0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ru-RU" altLang="it-IT" dirty="0" err="1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элементтері</a:t>
            </a:r>
            <a:r>
              <a:rPr lang="ru-RU" altLang="it-IT" dirty="0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ru-RU" altLang="it-IT" dirty="0" err="1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арасында</a:t>
            </a:r>
            <a:r>
              <a:rPr lang="ru-RU" altLang="it-IT" dirty="0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ru-RU" altLang="it-IT" dirty="0" err="1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сәйкестікті</a:t>
            </a:r>
            <a:r>
              <a:rPr lang="ru-RU" altLang="it-IT" dirty="0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ru-RU" altLang="it-IT" dirty="0" err="1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орнатыңыз</a:t>
            </a:r>
            <a:r>
              <a:rPr lang="ru-RU" altLang="it-IT" dirty="0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:</a:t>
            </a:r>
            <a:endParaRPr lang="ru-RU" altLang="it-IT" dirty="0">
              <a:solidFill>
                <a:srgbClr val="1F1F1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225286" y="1327150"/>
            <a:ext cx="4969565" cy="7191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/>
            <a:r>
              <a:rPr lang="ru-RU" altLang="it-IT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Lucida Sans Unicode" panose="020B0602030504020204" pitchFamily="34" charset="0"/>
              </a:rPr>
              <a:t>1</a:t>
            </a:r>
            <a:r>
              <a:rPr lang="ru-RU" altLang="it-IT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Lucida Sans Unicode" panose="020B0602030504020204" pitchFamily="34" charset="0"/>
              </a:rPr>
              <a:t>. </a:t>
            </a:r>
            <a:r>
              <a:rPr lang="ru-RU" altLang="it-IT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Бұл</a:t>
            </a:r>
            <a:r>
              <a:rPr lang="ru-RU" altLang="it-IT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масштаб </a:t>
            </a:r>
            <a:r>
              <a:rPr lang="ru-RU" altLang="it-IT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үлкейтуге</a:t>
            </a:r>
            <a:r>
              <a:rPr lang="ru-RU" altLang="it-IT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it-IT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мүмкіндік</a:t>
            </a:r>
            <a:r>
              <a:rPr lang="ru-RU" altLang="it-IT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it-IT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береді</a:t>
            </a:r>
            <a:endParaRPr lang="ru-RU" altLang="it-IT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225286" y="2446338"/>
            <a:ext cx="4778514" cy="7191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it-IT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ru-RU" altLang="it-IT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. Сурет </a:t>
            </a:r>
            <a:r>
              <a:rPr lang="ru-RU" altLang="it-IT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көрсетілген</a:t>
            </a:r>
            <a:endParaRPr lang="ru-RU" altLang="it-IT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225286" y="3552825"/>
            <a:ext cx="4737239" cy="7207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it-IT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3</a:t>
            </a:r>
            <a:r>
              <a:rPr lang="ru-RU" altLang="it-IT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. </a:t>
            </a:r>
            <a:r>
              <a:rPr lang="ru-RU" altLang="it-IT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Масштабты</a:t>
            </a:r>
            <a:r>
              <a:rPr lang="ru-RU" altLang="it-IT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altLang="it-IT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анықтау</a:t>
            </a:r>
            <a:endParaRPr lang="ru-RU" altLang="it-IT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225286" y="4681538"/>
            <a:ext cx="4727714" cy="6477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it-IT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4</a:t>
            </a:r>
            <a:r>
              <a:rPr lang="ru-RU" altLang="it-IT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. </a:t>
            </a:r>
            <a:r>
              <a:rPr lang="ru-RU" altLang="it-IT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Нысан</a:t>
            </a:r>
            <a:r>
              <a:rPr lang="ru-RU" altLang="it-IT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altLang="it-IT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шын</a:t>
            </a:r>
            <a:r>
              <a:rPr lang="ru-RU" altLang="it-IT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altLang="it-IT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мәнінде</a:t>
            </a:r>
            <a:r>
              <a:rPr lang="ru-RU" altLang="it-IT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altLang="it-IT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берілген</a:t>
            </a:r>
            <a:endParaRPr lang="ru-RU" altLang="it-IT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9468" name="Oval 12"/>
          <p:cNvSpPr>
            <a:spLocks noChangeArrowheads="1"/>
          </p:cNvSpPr>
          <p:nvPr/>
        </p:nvSpPr>
        <p:spPr bwMode="auto">
          <a:xfrm>
            <a:off x="5383213" y="1181100"/>
            <a:ext cx="4408487" cy="86518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it-IT" sz="2800" dirty="0">
                <a:solidFill>
                  <a:srgbClr val="800000"/>
                </a:solidFill>
                <a:latin typeface="Arial" panose="020B0604020202020204" pitchFamily="34" charset="0"/>
              </a:rPr>
              <a:t>А.</a:t>
            </a:r>
          </a:p>
        </p:txBody>
      </p:sp>
      <p:sp>
        <p:nvSpPr>
          <p:cNvPr id="19469" name="Oval 13"/>
          <p:cNvSpPr>
            <a:spLocks noChangeArrowheads="1"/>
          </p:cNvSpPr>
          <p:nvPr/>
        </p:nvSpPr>
        <p:spPr bwMode="auto">
          <a:xfrm>
            <a:off x="5522913" y="2268538"/>
            <a:ext cx="4460875" cy="89693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it-IT" sz="2800" dirty="0">
                <a:solidFill>
                  <a:srgbClr val="800000"/>
                </a:solidFill>
                <a:latin typeface="Arial" panose="020B0604020202020204" pitchFamily="34" charset="0"/>
              </a:rPr>
              <a:t>Б.</a:t>
            </a:r>
          </a:p>
        </p:txBody>
      </p:sp>
      <p:sp>
        <p:nvSpPr>
          <p:cNvPr id="19470" name="Oval 14"/>
          <p:cNvSpPr>
            <a:spLocks noChangeArrowheads="1"/>
          </p:cNvSpPr>
          <p:nvPr/>
        </p:nvSpPr>
        <p:spPr bwMode="auto">
          <a:xfrm>
            <a:off x="5383213" y="3506788"/>
            <a:ext cx="4700587" cy="97313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it-IT" sz="2800" dirty="0">
                <a:solidFill>
                  <a:srgbClr val="800000"/>
                </a:solidFill>
                <a:latin typeface="Arial" panose="020B0604020202020204" pitchFamily="34" charset="0"/>
              </a:rPr>
              <a:t>В</a:t>
            </a:r>
            <a:r>
              <a:rPr lang="ru-RU" altLang="it-IT" sz="2400" dirty="0">
                <a:solidFill>
                  <a:srgbClr val="002060"/>
                </a:solidFill>
                <a:latin typeface="Arial" panose="020B0604020202020204" pitchFamily="34" charset="0"/>
              </a:rPr>
              <a:t>.         М =5:1</a:t>
            </a:r>
          </a:p>
        </p:txBody>
      </p:sp>
      <p:sp>
        <p:nvSpPr>
          <p:cNvPr id="19471" name="Oval 15"/>
          <p:cNvSpPr>
            <a:spLocks noChangeArrowheads="1"/>
          </p:cNvSpPr>
          <p:nvPr/>
        </p:nvSpPr>
        <p:spPr bwMode="auto">
          <a:xfrm>
            <a:off x="5318125" y="4652963"/>
            <a:ext cx="4865688" cy="1066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Lucida Sans Unicode" panose="020B0602030504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it-IT" sz="2800" u="sng" dirty="0">
                <a:solidFill>
                  <a:srgbClr val="FF0000"/>
                </a:solidFill>
                <a:latin typeface="Arial" panose="020B0604020202020204" pitchFamily="34" charset="0"/>
              </a:rPr>
              <a:t>Г. </a:t>
            </a:r>
            <a:r>
              <a:rPr lang="ru-RU" altLang="it-IT" sz="1600" i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суреттегі</a:t>
            </a:r>
            <a:r>
              <a:rPr lang="ru-RU" altLang="it-IT" sz="1600" i="1" u="sng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altLang="it-IT" sz="1600" i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сегменттің</a:t>
            </a:r>
            <a:r>
              <a:rPr lang="ru-RU" altLang="it-IT" sz="1600" i="1" u="sng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altLang="it-IT" sz="1600" i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ұзындығы</a:t>
            </a:r>
            <a:r>
              <a:rPr lang="ru-RU" altLang="it-IT" sz="1600" i="1" u="sng" dirty="0">
                <a:solidFill>
                  <a:srgbClr val="002060"/>
                </a:solidFill>
                <a:latin typeface="Arial" panose="020B0604020202020204" pitchFamily="34" charset="0"/>
              </a:rPr>
              <a:t> 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it-IT" sz="1600" i="1" u="sng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altLang="it-IT" sz="1600" i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сегменттің</a:t>
            </a:r>
            <a:r>
              <a:rPr lang="ru-RU" altLang="it-IT" sz="1600" i="1" u="sng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altLang="it-IT" sz="1600" i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ұзындығы</a:t>
            </a:r>
            <a:r>
              <a:rPr lang="ru-RU" altLang="it-IT" sz="1600" i="1" u="sng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altLang="it-IT" sz="1600" i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шын</a:t>
            </a:r>
            <a:r>
              <a:rPr lang="ru-RU" altLang="it-IT" sz="1600" i="1" u="sng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altLang="it-IT" sz="1600" i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мәнінде</a:t>
            </a:r>
            <a:endParaRPr lang="ru-RU" altLang="it-IT" sz="1600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19473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8" y="2535238"/>
            <a:ext cx="10001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1069975"/>
            <a:ext cx="1223962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-4.79167E-6 -0.333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L 0.00013 0.1967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83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2.5E-6 0.356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2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14421 L 0.01185 -0.1888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8 0.16898 L -0.00013 0.357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94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0.00013 0.1967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 animBg="1"/>
      <p:bldP spid="19469" grpId="0" animBg="1"/>
      <p:bldP spid="19470" grpId="0" animBg="1"/>
      <p:bldP spid="194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4"/>
          <p:cNvSpPr txBox="1">
            <a:spLocks/>
          </p:cNvSpPr>
          <p:nvPr/>
        </p:nvSpPr>
        <p:spPr bwMode="auto">
          <a:xfrm>
            <a:off x="977899" y="309563"/>
            <a:ext cx="3037509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kk-KZ" altLang="ru-RU" sz="36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Тапсырма: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08297"/>
              </p:ext>
            </p:extLst>
          </p:nvPr>
        </p:nvGraphicFramePr>
        <p:xfrm>
          <a:off x="977900" y="3567113"/>
          <a:ext cx="9869488" cy="1857375"/>
        </p:xfrm>
        <a:graphic>
          <a:graphicData uri="http://schemas.openxmlformats.org/drawingml/2006/table">
            <a:tbl>
              <a:tblPr/>
              <a:tblGrid>
                <a:gridCol w="4122738">
                  <a:extLst>
                    <a:ext uri="{9D8B030D-6E8A-4147-A177-3AD203B41FA5}">
                      <a16:colId xmlns:a16="http://schemas.microsoft.com/office/drawing/2014/main" val="4245430596"/>
                    </a:ext>
                  </a:extLst>
                </a:gridCol>
                <a:gridCol w="5746750">
                  <a:extLst>
                    <a:ext uri="{9D8B030D-6E8A-4147-A177-3AD203B41FA5}">
                      <a16:colId xmlns:a16="http://schemas.microsoft.com/office/drawing/2014/main" val="580181843"/>
                    </a:ext>
                  </a:extLst>
                </a:gridCol>
              </a:tblGrid>
              <a:tr h="6191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Source Sans Pro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ource Sans Pro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ource Sans Pro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Сызбада</a:t>
                      </a:r>
                      <a:endParaRPr kumimoji="0" lang="it-IT" altLang="ru-RU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Source Sans Pro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ource Sans Pro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ource Sans Pro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17 мм = 1,7 см</a:t>
                      </a:r>
                      <a:endParaRPr kumimoji="0" lang="it-IT" altLang="ru-RU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490010"/>
                  </a:ext>
                </a:extLst>
              </a:tr>
              <a:tr h="6191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Source Sans Pro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ource Sans Pro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ource Sans Pro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Жергілікті жер</a:t>
                      </a:r>
                      <a:endParaRPr kumimoji="0" lang="it-IT" altLang="ru-RU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Source Sans Pro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ource Sans Pro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ource Sans Pro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170 км = 17 000 000 см</a:t>
                      </a:r>
                      <a:endParaRPr kumimoji="0" lang="it-IT" altLang="ru-RU" sz="32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061947"/>
                  </a:ext>
                </a:extLst>
              </a:tr>
              <a:tr h="6191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Source Sans Pro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ource Sans Pro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ource Sans Pro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Масштаб</a:t>
                      </a:r>
                      <a:endParaRPr kumimoji="0" lang="it-IT" altLang="ru-RU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Source Sans Pro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ource Sans Pro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ource Sans Pro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  <a:endParaRPr kumimoji="0" lang="it-IT" altLang="ru-RU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8376874"/>
                  </a:ext>
                </a:extLst>
              </a:tr>
            </a:tbl>
          </a:graphicData>
        </a:graphic>
      </p:graphicFrame>
      <p:sp>
        <p:nvSpPr>
          <p:cNvPr id="46097" name="Rectangle 3"/>
          <p:cNvSpPr>
            <a:spLocks noChangeArrowheads="1"/>
          </p:cNvSpPr>
          <p:nvPr/>
        </p:nvSpPr>
        <p:spPr bwMode="auto">
          <a:xfrm>
            <a:off x="977900" y="998538"/>
            <a:ext cx="104854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/>
            <a:r>
              <a:rPr lang="ru-RU" altLang="ru-RU" sz="36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Үлкен</a:t>
            </a:r>
            <a:r>
              <a:rPr lang="ru-RU" altLang="ru-RU" sz="36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Алматы </a:t>
            </a:r>
            <a:r>
              <a:rPr lang="ru-RU" altLang="ru-RU" sz="36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каналының</a:t>
            </a:r>
            <a:r>
              <a:rPr lang="ru-RU" altLang="ru-RU" sz="36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6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ұзындығы</a:t>
            </a:r>
            <a:r>
              <a:rPr lang="ru-RU" altLang="ru-RU" sz="36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6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шамамен</a:t>
            </a:r>
            <a:r>
              <a:rPr lang="ru-RU" altLang="ru-RU" sz="36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6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170 км</a:t>
            </a:r>
            <a:r>
              <a:rPr lang="ru-RU" altLang="ru-RU" sz="36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ал</a:t>
            </a:r>
          </a:p>
          <a:p>
            <a:pPr eaLnBrk="1" hangingPunct="1"/>
            <a:r>
              <a:rPr lang="ru-RU" altLang="ru-RU" sz="36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картада</a:t>
            </a:r>
            <a:r>
              <a:rPr lang="ru-RU" altLang="ru-RU" sz="36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6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ол</a:t>
            </a:r>
            <a:r>
              <a:rPr lang="ru-RU" altLang="ru-RU" sz="36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6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17 мм </a:t>
            </a:r>
            <a:r>
              <a:rPr lang="ru-RU" altLang="ru-RU" sz="36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кесіндімен</a:t>
            </a:r>
            <a:r>
              <a:rPr lang="ru-RU" altLang="ru-RU" sz="36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6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бейнеленген</a:t>
            </a:r>
            <a:r>
              <a:rPr lang="ru-RU" altLang="ru-RU" sz="36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altLang="ru-RU" sz="36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картаның</a:t>
            </a:r>
            <a:r>
              <a:rPr lang="ru-RU" altLang="ru-RU" sz="36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6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масштабын</a:t>
            </a:r>
            <a:r>
              <a:rPr lang="ru-RU" altLang="ru-RU" sz="36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6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табыңыз</a:t>
            </a:r>
            <a:r>
              <a:rPr lang="ru-RU" altLang="ru-RU" sz="36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it-IT" altLang="ru-RU" sz="36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35022" y="3294964"/>
            <a:ext cx="7008195" cy="1066895"/>
          </a:xfrm>
          <a:prstGeom prst="rect">
            <a:avLst/>
          </a:prstGeom>
          <a:blipFill>
            <a:blip r:embed="rId2"/>
            <a:stretch>
              <a:fillRect l="-5217" t="-4571" b="-16571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47107" name="Title 4"/>
          <p:cNvSpPr txBox="1">
            <a:spLocks/>
          </p:cNvSpPr>
          <p:nvPr/>
        </p:nvSpPr>
        <p:spPr bwMode="auto">
          <a:xfrm>
            <a:off x="1177925" y="520700"/>
            <a:ext cx="28813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kk-KZ" altLang="ru-RU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Шешуі:</a:t>
            </a:r>
          </a:p>
        </p:txBody>
      </p:sp>
      <p:graphicFrame>
        <p:nvGraphicFramePr>
          <p:cNvPr id="16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883432"/>
              </p:ext>
            </p:extLst>
          </p:nvPr>
        </p:nvGraphicFramePr>
        <p:xfrm>
          <a:off x="1319213" y="1212850"/>
          <a:ext cx="9871075" cy="1857375"/>
        </p:xfrm>
        <a:graphic>
          <a:graphicData uri="http://schemas.openxmlformats.org/drawingml/2006/table">
            <a:tbl>
              <a:tblPr/>
              <a:tblGrid>
                <a:gridCol w="4124325">
                  <a:extLst>
                    <a:ext uri="{9D8B030D-6E8A-4147-A177-3AD203B41FA5}">
                      <a16:colId xmlns:a16="http://schemas.microsoft.com/office/drawing/2014/main" val="1133614542"/>
                    </a:ext>
                  </a:extLst>
                </a:gridCol>
                <a:gridCol w="5746750">
                  <a:extLst>
                    <a:ext uri="{9D8B030D-6E8A-4147-A177-3AD203B41FA5}">
                      <a16:colId xmlns:a16="http://schemas.microsoft.com/office/drawing/2014/main" val="2133198613"/>
                    </a:ext>
                  </a:extLst>
                </a:gridCol>
              </a:tblGrid>
              <a:tr h="6191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Source Sans Pro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ource Sans Pro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ource Sans Pro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С</a:t>
                      </a:r>
                      <a:r>
                        <a:rPr kumimoji="0" lang="ru-RU" altLang="ru-RU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ызбада</a:t>
                      </a:r>
                      <a:endParaRPr kumimoji="0" lang="it-IT" altLang="ru-RU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Source Sans Pro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ource Sans Pro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ource Sans Pro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17 мм = 1,7 см</a:t>
                      </a:r>
                      <a:endParaRPr kumimoji="0" lang="it-IT" altLang="ru-RU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4157870"/>
                  </a:ext>
                </a:extLst>
              </a:tr>
              <a:tr h="6191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Source Sans Pro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ource Sans Pro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ource Sans Pro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Ж</a:t>
                      </a:r>
                      <a:r>
                        <a:rPr kumimoji="0" lang="ru-RU" altLang="ru-RU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ергілікті</a:t>
                      </a:r>
                      <a:r>
                        <a:rPr kumimoji="0" lang="ru-RU" alt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ru-RU" altLang="ru-RU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жер</a:t>
                      </a:r>
                      <a:endParaRPr kumimoji="0" lang="it-IT" altLang="ru-RU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Source Sans Pro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ource Sans Pro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ource Sans Pro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170 км = 17 000 000 см</a:t>
                      </a:r>
                      <a:endParaRPr kumimoji="0" lang="it-IT" altLang="ru-RU" sz="32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6874911"/>
                  </a:ext>
                </a:extLst>
              </a:tr>
              <a:tr h="6191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Source Sans Pro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ource Sans Pro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ource Sans Pro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Масштаб</a:t>
                      </a:r>
                      <a:endParaRPr kumimoji="0" lang="it-IT" altLang="ru-RU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Source Sans Pro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ource Sans Pro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ource Sans Pro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  <a:endParaRPr kumimoji="0" lang="it-IT" altLang="ru-RU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571885"/>
                  </a:ext>
                </a:extLst>
              </a:tr>
            </a:tbl>
          </a:graphicData>
        </a:graphic>
      </p:graphicFrame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319212" y="4995863"/>
            <a:ext cx="9984891" cy="86177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>
              <a:lnSpc>
                <a:spcPts val="6000"/>
              </a:lnSpc>
              <a:spcBef>
                <a:spcPct val="0"/>
              </a:spcBef>
              <a:buFontTx/>
              <a:buNone/>
            </a:pPr>
            <a:r>
              <a:rPr lang="en-NZ" altLang="ru-RU" sz="5000" b="1" dirty="0">
                <a:solidFill>
                  <a:srgbClr val="3F3F3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altLang="ru-RU" sz="54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Жауабы:</a:t>
            </a:r>
            <a:r>
              <a:rPr lang="ru-RU" altLang="ru-RU" sz="5000" b="1" dirty="0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en-NZ" altLang="ru-RU" sz="5000" b="1" dirty="0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5000" b="1" dirty="0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en-NZ" altLang="ru-RU" sz="5000" b="1" dirty="0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ru-RU" altLang="ru-RU" sz="5000" b="1" dirty="0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NZ" altLang="ru-RU" sz="5000" b="1" dirty="0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5000" b="1" dirty="0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NZ" altLang="ru-RU" sz="5000" b="1" dirty="0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0 000</a:t>
            </a:r>
            <a:r>
              <a:rPr lang="ru-RU" altLang="ru-RU" sz="5000" b="1" dirty="0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000</a:t>
            </a:r>
            <a:endParaRPr lang="en-NZ" altLang="ru-RU" sz="5000" b="1" dirty="0">
              <a:solidFill>
                <a:srgbClr val="1F1F1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ChangeArrowheads="1"/>
          </p:cNvSpPr>
          <p:nvPr/>
        </p:nvSpPr>
        <p:spPr bwMode="auto">
          <a:xfrm>
            <a:off x="490331" y="885292"/>
            <a:ext cx="1129057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Мадина </a:t>
            </a:r>
            <a:r>
              <a:rPr lang="ru-RU" altLang="ru-RU" sz="32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өзінің</a:t>
            </a:r>
            <a:r>
              <a:rPr lang="ru-RU" altLang="ru-RU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бақшасының</a:t>
            </a:r>
            <a:r>
              <a:rPr lang="ru-RU" altLang="ru-RU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жоспарын</a:t>
            </a:r>
            <a:r>
              <a:rPr lang="ru-RU" altLang="ru-RU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1:50 </a:t>
            </a:r>
            <a:r>
              <a:rPr lang="ru-RU" altLang="ru-RU" sz="320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масштабта</a:t>
            </a:r>
            <a:r>
              <a:rPr lang="ru-RU" altLang="ru-RU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жасады</a:t>
            </a:r>
            <a:r>
              <a:rPr lang="ru-RU" altLang="ru-RU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altLang="ru-RU" sz="32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Бақшада</a:t>
            </a:r>
            <a:r>
              <a:rPr lang="ru-RU" altLang="ru-RU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тікбұрышты</a:t>
            </a:r>
            <a:r>
              <a:rPr lang="ru-RU" altLang="ru-RU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пішінді</a:t>
            </a:r>
            <a:r>
              <a:rPr lang="ru-RU" altLang="ru-RU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гүлдері</a:t>
            </a:r>
            <a:r>
              <a:rPr lang="ru-RU" altLang="ru-RU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бар </a:t>
            </a:r>
            <a:r>
              <a:rPr lang="ru-RU" altLang="ru-RU" sz="32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гүлзар</a:t>
            </a:r>
            <a:r>
              <a:rPr lang="ru-RU" altLang="ru-RU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бар. </a:t>
            </a:r>
            <a:r>
              <a:rPr lang="ru-RU" altLang="ru-RU" sz="32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Шындығында</a:t>
            </a:r>
            <a:r>
              <a:rPr lang="ru-RU" altLang="ru-RU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altLang="ru-RU" sz="32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гүлзардың</a:t>
            </a:r>
            <a:r>
              <a:rPr lang="ru-RU" altLang="ru-RU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ұзындығы</a:t>
            </a:r>
            <a:r>
              <a:rPr lang="ru-RU" altLang="ru-RU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 метр</a:t>
            </a:r>
            <a:r>
              <a:rPr lang="ru-RU" altLang="ru-RU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 Мадина </a:t>
            </a:r>
            <a:r>
              <a:rPr lang="ru-RU" altLang="ru-RU" sz="32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сызбасындағы</a:t>
            </a:r>
            <a:r>
              <a:rPr lang="ru-RU" altLang="ru-RU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гүлзардың</a:t>
            </a:r>
            <a:r>
              <a:rPr lang="ru-RU" altLang="ru-RU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ұзындығы</a:t>
            </a:r>
            <a:r>
              <a:rPr lang="ru-RU" altLang="ru-RU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неше</a:t>
            </a:r>
            <a:r>
              <a:rPr lang="ru-RU" altLang="ru-RU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сантиметр </a:t>
            </a:r>
            <a:r>
              <a:rPr lang="ru-RU" altLang="ru-RU" sz="32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болады</a:t>
            </a:r>
            <a:r>
              <a:rPr lang="ru-RU" altLang="ru-RU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it-IT" altLang="ru-RU" sz="32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131" name="Title 4"/>
          <p:cNvSpPr txBox="1">
            <a:spLocks/>
          </p:cNvSpPr>
          <p:nvPr/>
        </p:nvSpPr>
        <p:spPr bwMode="auto">
          <a:xfrm>
            <a:off x="977899" y="309563"/>
            <a:ext cx="287848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kk-KZ" altLang="ru-RU" sz="36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Тапсырма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668037"/>
              </p:ext>
            </p:extLst>
          </p:nvPr>
        </p:nvGraphicFramePr>
        <p:xfrm>
          <a:off x="755374" y="4200525"/>
          <a:ext cx="8336239" cy="1857375"/>
        </p:xfrm>
        <a:graphic>
          <a:graphicData uri="http://schemas.openxmlformats.org/drawingml/2006/table">
            <a:tbl>
              <a:tblPr/>
              <a:tblGrid>
                <a:gridCol w="3483039">
                  <a:extLst>
                    <a:ext uri="{9D8B030D-6E8A-4147-A177-3AD203B41FA5}">
                      <a16:colId xmlns:a16="http://schemas.microsoft.com/office/drawing/2014/main" val="2828236402"/>
                    </a:ext>
                  </a:extLst>
                </a:gridCol>
                <a:gridCol w="4853200">
                  <a:extLst>
                    <a:ext uri="{9D8B030D-6E8A-4147-A177-3AD203B41FA5}">
                      <a16:colId xmlns:a16="http://schemas.microsoft.com/office/drawing/2014/main" val="1877958326"/>
                    </a:ext>
                  </a:extLst>
                </a:gridCol>
              </a:tblGrid>
              <a:tr h="6191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Source Sans Pro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ource Sans Pro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ource Sans Pro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Жоспарда</a:t>
                      </a:r>
                      <a:endParaRPr kumimoji="0" lang="it-IT" altLang="ru-RU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Source Sans Pro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ource Sans Pro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ource Sans Pro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? см</a:t>
                      </a:r>
                      <a:endParaRPr kumimoji="0" lang="it-IT" altLang="ru-RU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268030"/>
                  </a:ext>
                </a:extLst>
              </a:tr>
              <a:tr h="6191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Source Sans Pro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ource Sans Pro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ource Sans Pro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Ж</a:t>
                      </a:r>
                      <a:r>
                        <a:rPr kumimoji="0" lang="ru-RU" altLang="ru-RU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ергілікті</a:t>
                      </a:r>
                      <a:r>
                        <a:rPr kumimoji="0" lang="ru-RU" alt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ru-RU" altLang="ru-RU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жер</a:t>
                      </a:r>
                      <a:endParaRPr kumimoji="0" lang="it-IT" altLang="ru-RU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Source Sans Pro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ource Sans Pro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ource Sans Pro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 м = 100 см</a:t>
                      </a:r>
                      <a:endParaRPr kumimoji="0" lang="it-IT" altLang="ru-RU" sz="32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2917392"/>
                  </a:ext>
                </a:extLst>
              </a:tr>
              <a:tr h="6191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Source Sans Pro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ource Sans Pro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ource Sans Pro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Масштаб</a:t>
                      </a:r>
                      <a:endParaRPr kumimoji="0" lang="it-IT" altLang="ru-RU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Source Sans Pro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ource Sans Pro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ource Sans Pro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1: 50</a:t>
                      </a:r>
                      <a:endParaRPr kumimoji="0" lang="it-IT" altLang="ru-RU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738972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81516" y="3715318"/>
            <a:ext cx="3014996" cy="1200329"/>
          </a:xfrm>
          <a:prstGeom prst="rect">
            <a:avLst/>
          </a:prstGeom>
          <a:blipFill>
            <a:blip r:embed="rId2"/>
            <a:stretch>
              <a:fillRect r="-2020" b="-8629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9" name="Rectangle 1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88245" y="3575471"/>
            <a:ext cx="3798989" cy="148002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25" name="Title 4"/>
          <p:cNvSpPr txBox="1">
            <a:spLocks/>
          </p:cNvSpPr>
          <p:nvPr/>
        </p:nvSpPr>
        <p:spPr bwMode="auto">
          <a:xfrm>
            <a:off x="1168400" y="493713"/>
            <a:ext cx="3101975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kk-KZ" altLang="ru-RU" sz="36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Шешуі:</a:t>
            </a:r>
          </a:p>
        </p:txBody>
      </p:sp>
      <p:graphicFrame>
        <p:nvGraphicFramePr>
          <p:cNvPr id="17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79756"/>
              </p:ext>
            </p:extLst>
          </p:nvPr>
        </p:nvGraphicFramePr>
        <p:xfrm>
          <a:off x="1168400" y="1152525"/>
          <a:ext cx="8035925" cy="1920240"/>
        </p:xfrm>
        <a:graphic>
          <a:graphicData uri="http://schemas.openxmlformats.org/drawingml/2006/table">
            <a:tbl>
              <a:tblPr/>
              <a:tblGrid>
                <a:gridCol w="4217988">
                  <a:extLst>
                    <a:ext uri="{9D8B030D-6E8A-4147-A177-3AD203B41FA5}">
                      <a16:colId xmlns:a16="http://schemas.microsoft.com/office/drawing/2014/main" val="1186176611"/>
                    </a:ext>
                  </a:extLst>
                </a:gridCol>
                <a:gridCol w="3817937">
                  <a:extLst>
                    <a:ext uri="{9D8B030D-6E8A-4147-A177-3AD203B41FA5}">
                      <a16:colId xmlns:a16="http://schemas.microsoft.com/office/drawing/2014/main" val="818547"/>
                    </a:ext>
                  </a:extLst>
                </a:gridCol>
              </a:tblGrid>
              <a:tr h="6191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Source Sans Pro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ource Sans Pro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ource Sans Pro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Ж</a:t>
                      </a:r>
                      <a:r>
                        <a:rPr kumimoji="0" lang="ru-RU" altLang="ru-RU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оспарда</a:t>
                      </a:r>
                      <a:endParaRPr kumimoji="0" lang="it-IT" altLang="ru-RU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Source Sans Pro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ource Sans Pro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ource Sans Pro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? см</a:t>
                      </a:r>
                      <a:endParaRPr kumimoji="0" lang="it-IT" altLang="ru-RU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0654343"/>
                  </a:ext>
                </a:extLst>
              </a:tr>
              <a:tr h="6191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Source Sans Pro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ource Sans Pro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ource Sans Pro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Ж</a:t>
                      </a:r>
                      <a:r>
                        <a:rPr kumimoji="0" lang="ru-RU" altLang="ru-RU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ергілікті</a:t>
                      </a:r>
                      <a:r>
                        <a:rPr kumimoji="0" lang="ru-RU" altLang="ru-RU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ru-RU" altLang="ru-RU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жер</a:t>
                      </a:r>
                      <a:endParaRPr kumimoji="0" lang="it-IT" altLang="ru-RU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Source Sans Pro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ource Sans Pro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ource Sans Pro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 м = 100 см</a:t>
                      </a:r>
                      <a:endParaRPr kumimoji="0" lang="it-IT" altLang="ru-RU" sz="36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0255994"/>
                  </a:ext>
                </a:extLst>
              </a:tr>
              <a:tr h="6191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Source Sans Pro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ource Sans Pro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ource Sans Pro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Масштаб</a:t>
                      </a:r>
                      <a:endParaRPr kumimoji="0" lang="it-IT" altLang="ru-RU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Source Sans Pro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ource Sans Pro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ource Sans Pro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1: 50</a:t>
                      </a:r>
                      <a:endParaRPr kumimoji="0" lang="it-IT" altLang="ru-RU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45409"/>
                  </a:ext>
                </a:extLst>
              </a:tr>
            </a:tbl>
          </a:graphicData>
        </a:graphic>
      </p:graphicFrame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982912" y="5483225"/>
            <a:ext cx="6002061" cy="86177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>
              <a:lnSpc>
                <a:spcPts val="6000"/>
              </a:lnSpc>
              <a:spcBef>
                <a:spcPct val="0"/>
              </a:spcBef>
              <a:buFontTx/>
              <a:buNone/>
            </a:pPr>
            <a:r>
              <a:rPr lang="en-NZ" altLang="ru-RU" sz="5000" b="1" dirty="0">
                <a:solidFill>
                  <a:srgbClr val="3F3F3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altLang="ru-RU" sz="54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Жауабы:  </a:t>
            </a:r>
            <a:r>
              <a:rPr lang="ru-RU" altLang="ru-RU" sz="5000" b="1" dirty="0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 см</a:t>
            </a:r>
            <a:endParaRPr lang="en-NZ" altLang="ru-RU" sz="5000" b="1" dirty="0">
              <a:solidFill>
                <a:srgbClr val="1F1F1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Прямоугольник 47"/>
          <p:cNvSpPr>
            <a:spLocks noChangeArrowheads="1"/>
          </p:cNvSpPr>
          <p:nvPr/>
        </p:nvSpPr>
        <p:spPr bwMode="auto">
          <a:xfrm>
            <a:off x="956780" y="741294"/>
            <a:ext cx="600061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50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Сабақтың</a:t>
            </a:r>
            <a:r>
              <a:rPr lang="ru-RU" altLang="ru-RU" sz="5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50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қорытындысы</a:t>
            </a:r>
            <a:r>
              <a:rPr lang="ru-RU" altLang="ru-RU" sz="5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altLang="ru-RU" sz="50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347" name="TextBox 4"/>
          <p:cNvSpPr txBox="1">
            <a:spLocks noChangeArrowheads="1"/>
          </p:cNvSpPr>
          <p:nvPr/>
        </p:nvSpPr>
        <p:spPr bwMode="auto">
          <a:xfrm>
            <a:off x="538163" y="2754727"/>
            <a:ext cx="74612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>
              <a:lnSpc>
                <a:spcPts val="3300"/>
              </a:lnSpc>
              <a:spcBef>
                <a:spcPct val="0"/>
              </a:spcBef>
            </a:pPr>
            <a:r>
              <a:rPr lang="ru-RU" altLang="ru-RU" sz="3000" b="1" dirty="0">
                <a:latin typeface="Tahoma" panose="020B0604030504040204" pitchFamily="34" charset="0"/>
                <a:cs typeface="Tahoma" panose="020B0604030504040204" pitchFamily="34" charset="0"/>
              </a:rPr>
              <a:t>Масштаб </a:t>
            </a:r>
            <a:r>
              <a:rPr lang="ru-RU" altLang="ru-RU" sz="3000" b="1" dirty="0" err="1">
                <a:latin typeface="Tahoma" panose="020B0604030504040204" pitchFamily="34" charset="0"/>
                <a:cs typeface="Tahoma" panose="020B0604030504040204" pitchFamily="34" charset="0"/>
              </a:rPr>
              <a:t>туралы</a:t>
            </a:r>
            <a:r>
              <a:rPr lang="ru-RU" altLang="ru-RU" sz="30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000" b="1" dirty="0" err="1">
                <a:latin typeface="Tahoma" panose="020B0604030504040204" pitchFamily="34" charset="0"/>
                <a:cs typeface="Tahoma" panose="020B0604030504040204" pitchFamily="34" charset="0"/>
              </a:rPr>
              <a:t>білімдерін</a:t>
            </a:r>
            <a:r>
              <a:rPr lang="ru-RU" altLang="ru-RU" sz="30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000" b="1" dirty="0" err="1">
                <a:latin typeface="Tahoma" panose="020B0604030504040204" pitchFamily="34" charset="0"/>
                <a:cs typeface="Tahoma" panose="020B0604030504040204" pitchFamily="34" charset="0"/>
              </a:rPr>
              <a:t>бекітті</a:t>
            </a:r>
            <a:r>
              <a:rPr lang="ru-RU" altLang="ru-RU" sz="3000" b="1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57348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3" y="1058863"/>
            <a:ext cx="3141662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ChangeArrowheads="1"/>
          </p:cNvSpPr>
          <p:nvPr/>
        </p:nvSpPr>
        <p:spPr bwMode="auto">
          <a:xfrm>
            <a:off x="1433513" y="717550"/>
            <a:ext cx="4138612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>
              <a:lnSpc>
                <a:spcPts val="7000"/>
              </a:lnSpc>
              <a:spcBef>
                <a:spcPct val="0"/>
              </a:spcBef>
              <a:buClr>
                <a:srgbClr val="3F3F3F"/>
              </a:buClr>
              <a:buSzPts val="1100"/>
              <a:buFontTx/>
              <a:buNone/>
            </a:pPr>
            <a:r>
              <a:rPr lang="ru-RU" altLang="ru-RU" sz="58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МАСШТАБ</a:t>
            </a:r>
            <a:endParaRPr lang="ru-RU" altLang="ru-RU" sz="5800" b="1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  <a:sym typeface="PT Sans Caption"/>
            </a:endParaRPr>
          </a:p>
        </p:txBody>
      </p:sp>
      <p:pic>
        <p:nvPicPr>
          <p:cNvPr id="34819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631950"/>
            <a:ext cx="2778125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object 12"/>
          <p:cNvSpPr txBox="1">
            <a:spLocks noChangeArrowheads="1"/>
          </p:cNvSpPr>
          <p:nvPr/>
        </p:nvSpPr>
        <p:spPr bwMode="auto">
          <a:xfrm>
            <a:off x="1433513" y="1897063"/>
            <a:ext cx="5141912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467" rIns="0" bIns="0">
            <a:spAutoFit/>
          </a:bodyPr>
          <a:lstStyle>
            <a:lvl1pPr marL="7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"/>
              </a:spcBef>
              <a:buFontTx/>
              <a:buNone/>
            </a:pPr>
            <a:r>
              <a:rPr lang="ru-RU" altLang="ru-RU" sz="3200" b="1" dirty="0" err="1">
                <a:solidFill>
                  <a:srgbClr val="2F2F2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Бүгінгі</a:t>
            </a:r>
            <a:r>
              <a:rPr lang="ru-RU" altLang="ru-RU" sz="3200" b="1" dirty="0">
                <a:solidFill>
                  <a:srgbClr val="2F2F2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b="1" dirty="0" err="1">
                <a:solidFill>
                  <a:srgbClr val="2F2F2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сабақта</a:t>
            </a:r>
            <a:r>
              <a:rPr lang="ru-RU" altLang="ru-RU" sz="3200" b="1" dirty="0">
                <a:solidFill>
                  <a:srgbClr val="2F2F2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34821" name="object 10"/>
          <p:cNvSpPr txBox="1">
            <a:spLocks noChangeArrowheads="1"/>
          </p:cNvSpPr>
          <p:nvPr/>
        </p:nvSpPr>
        <p:spPr bwMode="auto">
          <a:xfrm>
            <a:off x="1809750" y="3074988"/>
            <a:ext cx="5781675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467" rIns="0" bIns="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3600" b="1" dirty="0" err="1">
                <a:latin typeface="Tahoma" panose="020B0604030504040204" pitchFamily="34" charset="0"/>
                <a:cs typeface="Tahoma" panose="020B0604030504040204" pitchFamily="34" charset="0"/>
              </a:rPr>
              <a:t>біз</a:t>
            </a:r>
            <a:r>
              <a:rPr lang="ru-RU" altLang="ru-RU" sz="36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600" b="1" dirty="0" err="1">
                <a:latin typeface="Tahoma" panose="020B0604030504040204" pitchFamily="34" charset="0"/>
                <a:cs typeface="Tahoma" panose="020B0604030504040204" pitchFamily="34" charset="0"/>
              </a:rPr>
              <a:t>масштабты</a:t>
            </a:r>
            <a:r>
              <a:rPr lang="ru-RU" altLang="ru-RU" sz="36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600" b="1" dirty="0" err="1">
                <a:latin typeface="Tahoma" panose="020B0604030504040204" pitchFamily="34" charset="0"/>
                <a:cs typeface="Tahoma" panose="020B0604030504040204" pitchFamily="34" charset="0"/>
              </a:rPr>
              <a:t>қолдана</a:t>
            </a:r>
            <a:r>
              <a:rPr lang="ru-RU" altLang="ru-RU" sz="36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600" b="1" dirty="0" err="1">
                <a:latin typeface="Tahoma" panose="020B0604030504040204" pitchFamily="34" charset="0"/>
                <a:cs typeface="Tahoma" panose="020B0604030504040204" pitchFamily="34" charset="0"/>
              </a:rPr>
              <a:t>отырып</a:t>
            </a:r>
            <a:r>
              <a:rPr lang="ru-RU" altLang="ru-RU" sz="36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600" b="1" dirty="0" err="1">
                <a:latin typeface="Tahoma" panose="020B0604030504040204" pitchFamily="34" charset="0"/>
                <a:cs typeface="Tahoma" panose="020B0604030504040204" pitchFamily="34" charset="0"/>
              </a:rPr>
              <a:t>мәселелерді</a:t>
            </a:r>
            <a:r>
              <a:rPr lang="ru-RU" altLang="ru-RU" sz="36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600" b="1" dirty="0" err="1">
                <a:latin typeface="Tahoma" panose="020B0604030504040204" pitchFamily="34" charset="0"/>
                <a:cs typeface="Tahoma" panose="020B0604030504040204" pitchFamily="34" charset="0"/>
              </a:rPr>
              <a:t>шешеміз</a:t>
            </a:r>
            <a:r>
              <a:rPr lang="ru-RU" altLang="ru-RU" sz="3600" b="1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it-IT" altLang="ru-RU" sz="36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 advTm="1623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1333500" y="1228725"/>
            <a:ext cx="7810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/>
            <a:endParaRPr lang="it-IT" altLang="ru-RU" sz="4000" b="1">
              <a:solidFill>
                <a:srgbClr val="3F3F3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843" name="Title 4"/>
          <p:cNvSpPr>
            <a:spLocks noGrp="1"/>
          </p:cNvSpPr>
          <p:nvPr>
            <p:ph type="ctrTitle"/>
          </p:nvPr>
        </p:nvSpPr>
        <p:spPr>
          <a:xfrm>
            <a:off x="1114425" y="665163"/>
            <a:ext cx="8858250" cy="1584325"/>
          </a:xfrm>
        </p:spPr>
        <p:txBody>
          <a:bodyPr/>
          <a:lstStyle/>
          <a:p>
            <a:r>
              <a:rPr lang="ru-RU" altLang="ru-RU" dirty="0"/>
              <a:t>Пропорция </a:t>
            </a:r>
            <a:r>
              <a:rPr lang="ru-RU" altLang="ru-RU" dirty="0" err="1"/>
              <a:t>деп</a:t>
            </a:r>
            <a:r>
              <a:rPr lang="ru-RU" altLang="ru-RU" dirty="0"/>
              <a:t> не </a:t>
            </a:r>
            <a:r>
              <a:rPr lang="ru-RU" altLang="ru-RU" dirty="0" err="1"/>
              <a:t>аталады</a:t>
            </a:r>
            <a:r>
              <a:rPr lang="ru-RU" altLang="ru-RU" dirty="0"/>
              <a:t>?</a:t>
            </a:r>
            <a:r>
              <a:rPr lang="it-IT" altLang="ru-RU" dirty="0"/>
              <a:t/>
            </a:r>
            <a:br>
              <a:rPr lang="it-IT" altLang="ru-RU" dirty="0"/>
            </a:br>
            <a:endParaRPr lang="kk-KZ" altLang="ru-RU" sz="3600" dirty="0">
              <a:latin typeface="Tahoma" panose="020B0604030504040204" pitchFamily="34" charset="0"/>
              <a:cs typeface="Tahoma" panose="020B0604030504040204" pitchFamily="34" charset="0"/>
              <a:sym typeface="Open San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06463" y="1865313"/>
            <a:ext cx="9513887" cy="143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4000" b="1" dirty="0" err="1">
                <a:latin typeface="Tahoma" panose="020B0604030504040204" pitchFamily="34" charset="0"/>
                <a:cs typeface="Tahoma" panose="020B0604030504040204" pitchFamily="34" charset="0"/>
              </a:rPr>
              <a:t>Екі</a:t>
            </a:r>
            <a:r>
              <a:rPr lang="ru-RU" altLang="ru-RU" sz="40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4000" b="1" dirty="0" err="1">
                <a:latin typeface="Tahoma" panose="020B0604030504040204" pitchFamily="34" charset="0"/>
                <a:cs typeface="Tahoma" panose="020B0604030504040204" pitchFamily="34" charset="0"/>
              </a:rPr>
              <a:t>қатынастың</a:t>
            </a:r>
            <a:r>
              <a:rPr lang="ru-RU" altLang="ru-RU" sz="40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4000" b="1" dirty="0" err="1">
                <a:latin typeface="Tahoma" panose="020B0604030504040204" pitchFamily="34" charset="0"/>
                <a:cs typeface="Tahoma" panose="020B0604030504040204" pitchFamily="34" charset="0"/>
              </a:rPr>
              <a:t>теңдігі</a:t>
            </a:r>
            <a:r>
              <a:rPr lang="ru-RU" altLang="ru-RU" sz="40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40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пропорция</a:t>
            </a:r>
            <a:r>
              <a:rPr lang="ru-RU" altLang="ru-RU" sz="40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4000" b="1" dirty="0" err="1">
                <a:latin typeface="Tahoma" panose="020B0604030504040204" pitchFamily="34" charset="0"/>
                <a:cs typeface="Tahoma" panose="020B0604030504040204" pitchFamily="34" charset="0"/>
              </a:rPr>
              <a:t>деп</a:t>
            </a:r>
            <a:r>
              <a:rPr lang="ru-RU" altLang="ru-RU" sz="40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4000" b="1" dirty="0" err="1">
                <a:latin typeface="Tahoma" panose="020B0604030504040204" pitchFamily="34" charset="0"/>
                <a:cs typeface="Tahoma" panose="020B0604030504040204" pitchFamily="34" charset="0"/>
              </a:rPr>
              <a:t>аталады</a:t>
            </a:r>
            <a:endParaRPr lang="it-IT" altLang="ru-RU" sz="32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1333500" y="1228725"/>
            <a:ext cx="7810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/>
            <a:endParaRPr lang="it-IT" altLang="ru-RU" sz="4000" b="1">
              <a:solidFill>
                <a:srgbClr val="3F3F3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686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20838"/>
            <a:ext cx="5113338" cy="36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6104" y="174288"/>
            <a:ext cx="11065565" cy="76944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/>
            <a:r>
              <a:rPr lang="ru-RU" altLang="it-IT" sz="4400" dirty="0" err="1">
                <a:solidFill>
                  <a:srgbClr val="42445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Дәптерде</a:t>
            </a:r>
            <a:r>
              <a:rPr lang="ru-RU" altLang="it-IT" sz="4400" dirty="0">
                <a:solidFill>
                  <a:srgbClr val="42445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it-IT" sz="4400" dirty="0" err="1">
                <a:solidFill>
                  <a:srgbClr val="42445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үйді</a:t>
            </a:r>
            <a:r>
              <a:rPr lang="ru-RU" altLang="it-IT" sz="4400" dirty="0">
                <a:solidFill>
                  <a:srgbClr val="42445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it-IT" sz="4400" dirty="0" err="1">
                <a:solidFill>
                  <a:srgbClr val="42445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қалай</a:t>
            </a:r>
            <a:r>
              <a:rPr lang="ru-RU" altLang="it-IT" sz="4400" dirty="0">
                <a:solidFill>
                  <a:srgbClr val="42445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it-IT" sz="4400" dirty="0" err="1">
                <a:solidFill>
                  <a:srgbClr val="42445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бейнелеуге</a:t>
            </a:r>
            <a:r>
              <a:rPr lang="ru-RU" altLang="it-IT" sz="4400" dirty="0">
                <a:solidFill>
                  <a:srgbClr val="42445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it-IT" sz="4400" dirty="0" err="1">
                <a:solidFill>
                  <a:srgbClr val="42445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болады</a:t>
            </a:r>
            <a:r>
              <a:rPr lang="ru-RU" altLang="it-IT" sz="4400" dirty="0">
                <a:solidFill>
                  <a:srgbClr val="42445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it-IT" altLang="ru-RU" sz="20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1333500" y="1228725"/>
            <a:ext cx="7810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/>
            <a:endParaRPr lang="it-IT" altLang="ru-RU" sz="4000" b="1">
              <a:solidFill>
                <a:srgbClr val="3F3F3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1027527" y="258762"/>
            <a:ext cx="10495721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/>
            <a:r>
              <a:rPr lang="ru-RU" altLang="it-IT" sz="4000" dirty="0" err="1">
                <a:latin typeface="Tahoma" panose="020B0604030504040204" pitchFamily="34" charset="0"/>
                <a:cs typeface="Tahoma" panose="020B0604030504040204" pitchFamily="34" charset="0"/>
              </a:rPr>
              <a:t>Үйдің</a:t>
            </a:r>
            <a:r>
              <a:rPr lang="ru-RU" altLang="it-IT" sz="4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it-IT" sz="4000" dirty="0" err="1">
                <a:latin typeface="Tahoma" panose="020B0604030504040204" pitchFamily="34" charset="0"/>
                <a:cs typeface="Tahoma" panose="020B0604030504040204" pitchFamily="34" charset="0"/>
              </a:rPr>
              <a:t>өлшемдік</a:t>
            </a:r>
            <a:r>
              <a:rPr lang="ru-RU" altLang="it-IT" sz="4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it-IT" sz="4000" dirty="0" err="1">
                <a:latin typeface="Tahoma" panose="020B0604030504040204" pitchFamily="34" charset="0"/>
                <a:cs typeface="Tahoma" panose="020B0604030504040204" pitchFamily="34" charset="0"/>
              </a:rPr>
              <a:t>қатынастары</a:t>
            </a:r>
            <a:r>
              <a:rPr lang="ru-RU" altLang="it-IT" sz="4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it-IT" sz="4000" dirty="0" err="1">
                <a:latin typeface="Tahoma" panose="020B0604030504040204" pitchFamily="34" charset="0"/>
                <a:cs typeface="Tahoma" panose="020B0604030504040204" pitchFamily="34" charset="0"/>
              </a:rPr>
              <a:t>шын</a:t>
            </a:r>
            <a:r>
              <a:rPr lang="ru-RU" altLang="it-IT" sz="4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it-IT" sz="4000" dirty="0" err="1">
                <a:latin typeface="Tahoma" panose="020B0604030504040204" pitchFamily="34" charset="0"/>
                <a:cs typeface="Tahoma" panose="020B0604030504040204" pitchFamily="34" charset="0"/>
              </a:rPr>
              <a:t>мәнінде</a:t>
            </a:r>
            <a:r>
              <a:rPr lang="ru-RU" altLang="it-IT" sz="4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it-IT" sz="4000" dirty="0" err="1">
                <a:latin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altLang="it-IT" sz="4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it-IT" sz="4000" dirty="0" err="1">
                <a:latin typeface="Tahoma" panose="020B0604030504040204" pitchFamily="34" charset="0"/>
                <a:cs typeface="Tahoma" panose="020B0604030504040204" pitchFamily="34" charset="0"/>
              </a:rPr>
              <a:t>сызбада</a:t>
            </a:r>
            <a:endParaRPr lang="it-IT" altLang="ru-RU" sz="4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892" name="Содержимое 2"/>
          <p:cNvSpPr txBox="1">
            <a:spLocks/>
          </p:cNvSpPr>
          <p:nvPr/>
        </p:nvSpPr>
        <p:spPr bwMode="auto">
          <a:xfrm>
            <a:off x="6867525" y="1943100"/>
            <a:ext cx="4291013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ource Sans Pro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algn="ctr" eaLnBrk="1" hangingPunct="1">
              <a:buFont typeface="Georgia" panose="02040502050405020303" pitchFamily="18" charset="0"/>
              <a:buNone/>
            </a:pPr>
            <a:r>
              <a:rPr lang="ru-RU" altLang="it-IT" dirty="0"/>
              <a:t>1. </a:t>
            </a:r>
            <a:r>
              <a:rPr lang="ru-RU" altLang="it-IT" dirty="0" err="1"/>
              <a:t>ұзындығы</a:t>
            </a:r>
            <a:endParaRPr lang="ru-RU" altLang="it-IT" dirty="0"/>
          </a:p>
          <a:p>
            <a:pPr algn="ctr" eaLnBrk="1" hangingPunct="1">
              <a:buFont typeface="Georgia" panose="02040502050405020303" pitchFamily="18" charset="0"/>
              <a:buNone/>
            </a:pPr>
            <a:r>
              <a:rPr lang="ru-RU" altLang="it-IT" dirty="0"/>
              <a:t>	8м : 8см</a:t>
            </a:r>
          </a:p>
          <a:p>
            <a:pPr algn="ctr" eaLnBrk="1" hangingPunct="1">
              <a:buFont typeface="Georgia" panose="02040502050405020303" pitchFamily="18" charset="0"/>
              <a:buNone/>
            </a:pPr>
            <a:endParaRPr lang="ru-RU" altLang="it-IT" dirty="0"/>
          </a:p>
          <a:p>
            <a:pPr algn="ctr" eaLnBrk="1" hangingPunct="1">
              <a:buFont typeface="Georgia" panose="02040502050405020303" pitchFamily="18" charset="0"/>
              <a:buNone/>
            </a:pPr>
            <a:r>
              <a:rPr lang="ru-RU" altLang="it-IT" dirty="0"/>
              <a:t>2. </a:t>
            </a:r>
            <a:r>
              <a:rPr lang="ru-RU" altLang="it-IT" dirty="0" err="1"/>
              <a:t>ені</a:t>
            </a:r>
            <a:endParaRPr lang="ru-RU" altLang="it-IT" dirty="0"/>
          </a:p>
          <a:p>
            <a:pPr algn="ctr" eaLnBrk="1" hangingPunct="1">
              <a:buFont typeface="Georgia" panose="02040502050405020303" pitchFamily="18" charset="0"/>
              <a:buNone/>
            </a:pPr>
            <a:r>
              <a:rPr lang="ru-RU" altLang="it-IT" dirty="0"/>
              <a:t>	6м : 6см.</a:t>
            </a:r>
          </a:p>
          <a:p>
            <a:pPr algn="ctr" eaLnBrk="1" hangingPunct="1">
              <a:buFont typeface="Georgia" panose="02040502050405020303" pitchFamily="18" charset="0"/>
              <a:buNone/>
            </a:pPr>
            <a:endParaRPr lang="ru-RU" altLang="it-IT" dirty="0"/>
          </a:p>
          <a:p>
            <a:pPr algn="ctr" eaLnBrk="1" hangingPunct="1">
              <a:buFont typeface="Georgia" panose="02040502050405020303" pitchFamily="18" charset="0"/>
              <a:buNone/>
            </a:pPr>
            <a:r>
              <a:rPr lang="ru-RU" altLang="it-IT" dirty="0"/>
              <a:t>3. </a:t>
            </a:r>
            <a:r>
              <a:rPr lang="ru-RU" altLang="it-IT" dirty="0" err="1"/>
              <a:t>биіктігі</a:t>
            </a:r>
            <a:endParaRPr lang="ru-RU" altLang="it-IT" dirty="0"/>
          </a:p>
          <a:p>
            <a:pPr algn="ctr" eaLnBrk="1" hangingPunct="1">
              <a:buFont typeface="Georgia" panose="02040502050405020303" pitchFamily="18" charset="0"/>
              <a:buNone/>
            </a:pPr>
            <a:r>
              <a:rPr lang="ru-RU" altLang="it-IT" dirty="0"/>
              <a:t>	4м : 4см.</a:t>
            </a:r>
          </a:p>
        </p:txBody>
      </p:sp>
      <p:pic>
        <p:nvPicPr>
          <p:cNvPr id="37893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827213"/>
            <a:ext cx="5113338" cy="36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1333500" y="1228725"/>
            <a:ext cx="7810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/>
            <a:endParaRPr lang="it-IT" altLang="ru-RU" sz="4000" b="1">
              <a:solidFill>
                <a:srgbClr val="3F3F3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66749" y="1228725"/>
            <a:ext cx="10968659" cy="242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32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Картадағы</a:t>
            </a:r>
            <a:r>
              <a:rPr lang="ru-RU" altLang="ru-RU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кесіндінің</a:t>
            </a:r>
            <a:r>
              <a:rPr lang="ru-RU" altLang="ru-RU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ұзындығы</a:t>
            </a:r>
            <a:r>
              <a:rPr lang="ru-RU" altLang="ru-RU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 </a:t>
            </a:r>
            <a:r>
              <a:rPr lang="ru-RU" altLang="ru-RU" sz="32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жергілікті</a:t>
            </a:r>
            <a:r>
              <a:rPr lang="ru-RU" altLang="ru-RU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жердегі</a:t>
            </a:r>
            <a:r>
              <a:rPr lang="ru-RU" altLang="ru-RU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арақашықтықтың</a:t>
            </a:r>
            <a:r>
              <a:rPr lang="ru-RU" altLang="ru-RU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ұзындығына</a:t>
            </a:r>
            <a:r>
              <a:rPr lang="ru-RU" altLang="ru-RU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қатынасы</a:t>
            </a:r>
            <a:r>
              <a:rPr lang="ru-RU" altLang="ru-RU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масштаб</a:t>
            </a:r>
            <a:r>
              <a:rPr lang="ru-RU" altLang="ru-RU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деп</a:t>
            </a:r>
            <a:r>
              <a:rPr lang="ru-RU" altLang="ru-RU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аталады</a:t>
            </a:r>
            <a:endParaRPr lang="ru-RU" altLang="ru-RU" sz="32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endParaRPr lang="it-IT" altLang="ru-RU" sz="32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/>
          </p:cNvSpPr>
          <p:nvPr/>
        </p:nvSpPr>
        <p:spPr bwMode="auto">
          <a:xfrm>
            <a:off x="1333500" y="1228725"/>
            <a:ext cx="898366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/>
            <a:r>
              <a:rPr lang="ru-RU" altLang="ru-RU" sz="48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Масштаб </a:t>
            </a:r>
            <a:r>
              <a:rPr lang="ru-RU" altLang="ru-RU" sz="48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жергілікті</a:t>
            </a:r>
            <a:r>
              <a:rPr lang="ru-RU" altLang="ru-RU" sz="48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48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қашықтыққа</a:t>
            </a:r>
            <a:r>
              <a:rPr lang="ru-RU" altLang="ru-RU" sz="48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altLang="ru-RU" sz="48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қарағанда</a:t>
            </a:r>
            <a:r>
              <a:rPr lang="ru-RU" altLang="ru-RU" sz="48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48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жоспардағы</a:t>
            </a:r>
            <a:r>
              <a:rPr lang="ru-RU" altLang="ru-RU" sz="48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48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қашықтықтың</a:t>
            </a:r>
            <a:r>
              <a:rPr lang="ru-RU" altLang="ru-RU" sz="48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48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қанша</a:t>
            </a:r>
            <a:r>
              <a:rPr lang="ru-RU" altLang="ru-RU" sz="48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48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есе</a:t>
            </a:r>
            <a:r>
              <a:rPr lang="ru-RU" altLang="ru-RU" sz="48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аз </a:t>
            </a:r>
            <a:r>
              <a:rPr lang="ru-RU" altLang="ru-RU" sz="48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екенін</a:t>
            </a:r>
            <a:r>
              <a:rPr lang="ru-RU" altLang="ru-RU" sz="48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48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көрсетеді</a:t>
            </a:r>
            <a:r>
              <a:rPr lang="ru-RU" altLang="ru-RU" sz="48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it-IT" altLang="ru-RU" sz="48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5788" y="323850"/>
            <a:ext cx="7840662" cy="76993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/>
            <a:r>
              <a:rPr lang="ru-RU" altLang="ru-RU" sz="4400" b="1" dirty="0" err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Географияда</a:t>
            </a:r>
            <a:r>
              <a:rPr lang="ru-RU" altLang="ru-RU" sz="44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4400" b="1" dirty="0" err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қолдану</a:t>
            </a:r>
            <a:endParaRPr lang="it-IT" altLang="ru-RU" b="1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63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042988"/>
            <a:ext cx="3567113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1062038"/>
            <a:ext cx="36004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3276600"/>
            <a:ext cx="340518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5788" y="323850"/>
            <a:ext cx="7840662" cy="7694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/>
            <a:r>
              <a:rPr lang="kk-KZ" altLang="ru-RU" sz="44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</a:t>
            </a:r>
            <a:r>
              <a:rPr lang="ru-RU" altLang="ru-RU" sz="4400" b="1" dirty="0" err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иологияда</a:t>
            </a:r>
            <a:r>
              <a:rPr lang="ru-RU" altLang="ru-RU" sz="44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4400" b="1" dirty="0" err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қолдану</a:t>
            </a:r>
            <a:endParaRPr lang="it-IT" altLang="ru-RU" b="1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987" name="Picture 4" descr="262368_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138238"/>
            <a:ext cx="328295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1749425"/>
            <a:ext cx="4249738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8033</TotalTime>
  <Words>285</Words>
  <Application>Microsoft Office PowerPoint</Application>
  <PresentationFormat>Широкоэкранный</PresentationFormat>
  <Paragraphs>77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Arial</vt:lpstr>
      <vt:lpstr>Calibri</vt:lpstr>
      <vt:lpstr>Georgia</vt:lpstr>
      <vt:lpstr>Lucida Sans Unicode</vt:lpstr>
      <vt:lpstr>Open Sans</vt:lpstr>
      <vt:lpstr>PT Sans Caption</vt:lpstr>
      <vt:lpstr>Roboto Condensed</vt:lpstr>
      <vt:lpstr>Source Sans Pro</vt:lpstr>
      <vt:lpstr>Tahoma</vt:lpstr>
      <vt:lpstr>Wingdings</vt:lpstr>
      <vt:lpstr>Office Theme</vt:lpstr>
      <vt:lpstr>Презентация PowerPoint</vt:lpstr>
      <vt:lpstr>Презентация PowerPoint</vt:lpstr>
      <vt:lpstr>Пропорция деп не аталады?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*</cp:lastModifiedBy>
  <cp:revision>574</cp:revision>
  <dcterms:created xsi:type="dcterms:W3CDTF">2017-01-10T11:09:36Z</dcterms:created>
  <dcterms:modified xsi:type="dcterms:W3CDTF">2025-09-23T01:51:52Z</dcterms:modified>
</cp:coreProperties>
</file>