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7" r:id="rId2"/>
    <p:sldId id="288" r:id="rId3"/>
    <p:sldId id="262" r:id="rId4"/>
    <p:sldId id="256" r:id="rId5"/>
    <p:sldId id="260" r:id="rId6"/>
    <p:sldId id="281" r:id="rId7"/>
    <p:sldId id="292" r:id="rId8"/>
    <p:sldId id="293" r:id="rId9"/>
    <p:sldId id="294" r:id="rId10"/>
    <p:sldId id="286" r:id="rId11"/>
    <p:sldId id="290" r:id="rId12"/>
    <p:sldId id="271" r:id="rId13"/>
    <p:sldId id="272" r:id="rId14"/>
  </p:sldIdLst>
  <p:sldSz cx="18288000" cy="10287000"/>
  <p:notesSz cx="6858000" cy="9144000"/>
  <p:embeddedFontLst>
    <p:embeddedFont>
      <p:font typeface="Arimo" panose="020B0604020202020204" charset="0"/>
      <p:regular r:id="rId16"/>
    </p:embeddedFont>
    <p:embeddedFont>
      <p:font typeface="Arimo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28" y="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BFB13-6AC4-4B53-8F44-4BCE12823E5B}" type="datetimeFigureOut">
              <a:rPr lang="ru-KZ" smtClean="0"/>
              <a:t>21.09.2025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5D1C9-574B-498E-9E97-AE863F7BC82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14137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5D1C9-574B-498E-9E97-AE863F7BC82F}" type="slidenum">
              <a:rPr lang="ru-KZ" smtClean="0"/>
              <a:t>10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47687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ly.com/67836df0feb960f8f095d789/presentation-nejrondy-zhelil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menti.com/al9hm41qsqjk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youtu.be/8jWamT1uaDo?si=dB9GtztoUu_-Fmjy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237" y="505941"/>
            <a:ext cx="17525526" cy="9275118"/>
            <a:chOff x="0" y="0"/>
            <a:chExt cx="4615776" cy="24428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15776" cy="2442829"/>
            </a:xfrm>
            <a:custGeom>
              <a:avLst/>
              <a:gdLst/>
              <a:ahLst/>
              <a:cxnLst/>
              <a:rect l="l" t="t" r="r" b="b"/>
              <a:pathLst>
                <a:path w="4615776" h="2442829">
                  <a:moveTo>
                    <a:pt x="0" y="0"/>
                  </a:moveTo>
                  <a:lnTo>
                    <a:pt x="4615776" y="0"/>
                  </a:lnTo>
                  <a:lnTo>
                    <a:pt x="4615776" y="2442829"/>
                  </a:lnTo>
                  <a:lnTo>
                    <a:pt x="0" y="2442829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15776" cy="24904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893339" y="1028700"/>
            <a:ext cx="2365961" cy="2711703"/>
          </a:xfrm>
          <a:custGeom>
            <a:avLst/>
            <a:gdLst/>
            <a:ahLst/>
            <a:cxnLst/>
            <a:rect l="l" t="t" r="r" b="b"/>
            <a:pathLst>
              <a:path w="2365961" h="2711703">
                <a:moveTo>
                  <a:pt x="0" y="0"/>
                </a:moveTo>
                <a:lnTo>
                  <a:pt x="2365961" y="0"/>
                </a:lnTo>
                <a:lnTo>
                  <a:pt x="2365961" y="2711703"/>
                </a:lnTo>
                <a:lnTo>
                  <a:pt x="0" y="2711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456462" y="933450"/>
            <a:ext cx="9375076" cy="887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 err="1">
                <a:solidFill>
                  <a:schemeClr val="bg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Психологиялық</a:t>
            </a:r>
            <a:r>
              <a:rPr lang="en-US" sz="5199" b="1" dirty="0">
                <a:solidFill>
                  <a:schemeClr val="bg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5199" b="1" dirty="0" err="1">
                <a:solidFill>
                  <a:schemeClr val="bg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ахуал</a:t>
            </a:r>
            <a:endParaRPr lang="en-US" sz="5199" b="1" dirty="0">
              <a:solidFill>
                <a:schemeClr val="bg1"/>
              </a:solidFill>
              <a:latin typeface="Times New Roman" panose="02020603050405020304" pitchFamily="18" charset="0"/>
              <a:ea typeface="Canva Sans Bold"/>
              <a:cs typeface="Times New Roman" panose="02020603050405020304" pitchFamily="18" charset="0"/>
              <a:sym typeface="Canva Sans 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EC8013-F7BC-1571-6027-35E3B96F779E}"/>
              </a:ext>
            </a:extLst>
          </p:cNvPr>
          <p:cNvSpPr txBox="1"/>
          <p:nvPr/>
        </p:nvSpPr>
        <p:spPr>
          <a:xfrm>
            <a:off x="1295400" y="2384551"/>
            <a:ext cx="15011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7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«Күн шуағы» </a:t>
            </a:r>
            <a:endParaRPr kumimoji="0" lang="ru-KZ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Қазір әрқайсымыз күннің шуағы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сияқты жақсы энергиямызды көршімізге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береміз. Қане, жанымыздағы досымызға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қарап, күлімсірейік».</a:t>
            </a:r>
            <a:endParaRPr lang="ru-K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7B325-78DB-73FC-A280-C4D075A9F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D3CA66-03B0-1E3C-6DD1-780F461F0763}"/>
              </a:ext>
            </a:extLst>
          </p:cNvPr>
          <p:cNvSpPr txBox="1"/>
          <p:nvPr/>
        </p:nvSpPr>
        <p:spPr>
          <a:xfrm>
            <a:off x="429126" y="8702070"/>
            <a:ext cx="171622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Дескриптор:</a:t>
            </a:r>
          </a:p>
          <a:p>
            <a:r>
              <a:rPr lang="ru-RU" sz="3200" dirty="0">
                <a:solidFill>
                  <a:srgbClr val="FF0000"/>
                </a:solidFill>
              </a:rPr>
              <a:t> -</a:t>
            </a:r>
            <a:r>
              <a:rPr lang="ru-RU" sz="3200" dirty="0" err="1">
                <a:solidFill>
                  <a:srgbClr val="FF0000"/>
                </a:solidFill>
              </a:rPr>
              <a:t>сұрақтарға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жауап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береді</a:t>
            </a:r>
            <a:r>
              <a:rPr lang="ru-RU" sz="3200" dirty="0">
                <a:solidFill>
                  <a:srgbClr val="FF0000"/>
                </a:solidFill>
              </a:rPr>
              <a:t> 1 балл; </a:t>
            </a:r>
          </a:p>
          <a:p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843EA9-2DE0-B980-3FA0-F84572B39612}"/>
              </a:ext>
            </a:extLst>
          </p:cNvPr>
          <p:cNvSpPr txBox="1"/>
          <p:nvPr/>
        </p:nvSpPr>
        <p:spPr>
          <a:xfrm>
            <a:off x="429126" y="495300"/>
            <a:ext cx="1600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.Сұрақтарға </a:t>
            </a:r>
            <a:r>
              <a:rPr lang="ru-KZ" sz="5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5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беріңдер</a:t>
            </a:r>
            <a:r>
              <a:rPr lang="ru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kk-KZ" sz="5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https://view.genially.com/67836df0feb960f8f095d789/presentation-nejrondy-zheliler</a:t>
            </a:r>
            <a:endParaRPr lang="kk-KZ" sz="2400" u="sng" dirty="0">
              <a:solidFill>
                <a:schemeClr val="bg1"/>
              </a:solidFill>
            </a:endParaRPr>
          </a:p>
          <a:p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4CACDA-7B9B-8BC4-2FF6-9F5D819A2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3742755"/>
            <a:ext cx="13335000" cy="36653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9FA029-B092-2F36-EBCF-33EEEB067B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48613" y="489284"/>
            <a:ext cx="2286198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96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48CF98-C9F2-F6B5-09BE-AEF5E2B8F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D8562A-6E09-6A8A-7685-FCA880AFEEF1}"/>
              </a:ext>
            </a:extLst>
          </p:cNvPr>
          <p:cNvSpPr txBox="1"/>
          <p:nvPr/>
        </p:nvSpPr>
        <p:spPr>
          <a:xfrm>
            <a:off x="562857" y="9017430"/>
            <a:ext cx="171622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Дескриптор:</a:t>
            </a:r>
          </a:p>
          <a:p>
            <a:r>
              <a:rPr lang="ru-RU" sz="3200" dirty="0">
                <a:solidFill>
                  <a:srgbClr val="FF0000"/>
                </a:solidFill>
              </a:rPr>
              <a:t> -</a:t>
            </a:r>
            <a:r>
              <a:rPr lang="ru-RU" sz="3200" dirty="0" err="1">
                <a:solidFill>
                  <a:srgbClr val="FF0000"/>
                </a:solidFill>
              </a:rPr>
              <a:t>сұрақтарға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жауап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береді</a:t>
            </a:r>
            <a:r>
              <a:rPr lang="ru-RU" sz="3200" dirty="0">
                <a:solidFill>
                  <a:srgbClr val="FF0000"/>
                </a:solidFill>
              </a:rPr>
              <a:t> 1 балл; </a:t>
            </a:r>
          </a:p>
          <a:p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31AFFB-EBD2-5875-96DA-320256B9E6AE}"/>
              </a:ext>
            </a:extLst>
          </p:cNvPr>
          <p:cNvSpPr txBox="1"/>
          <p:nvPr/>
        </p:nvSpPr>
        <p:spPr>
          <a:xfrm>
            <a:off x="0" y="244642"/>
            <a:ext cx="15849600" cy="9048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.Сұрақтарға </a:t>
            </a:r>
            <a:r>
              <a:rPr lang="ru-KZ" sz="5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5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беріңдер</a:t>
            </a:r>
            <a:r>
              <a:rPr lang="ru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kk-KZ" sz="5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Нейрондық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миының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принципіне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ұқсайды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Нейрондық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ойнау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endParaRPr lang="kk-KZ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Нейрондық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суреттерді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дауысты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тануға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көмектеседі</a:t>
            </a:r>
            <a:endParaRPr lang="ru-KZ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Нейрондық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желілерді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ауа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райын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болжауға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қолдануға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болмайды</a:t>
            </a:r>
            <a:endParaRPr lang="kk-KZ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Нейрондық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 математика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сабақтарында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endParaRPr lang="kk-KZ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Жасанды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интеллект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нейрондық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бар. </a:t>
            </a: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F3A7F00E-2289-4730-08F9-DF35D88AFE83}"/>
              </a:ext>
            </a:extLst>
          </p:cNvPr>
          <p:cNvSpPr/>
          <p:nvPr/>
        </p:nvSpPr>
        <p:spPr>
          <a:xfrm>
            <a:off x="15163800" y="244642"/>
            <a:ext cx="3120188" cy="1569660"/>
          </a:xfrm>
          <a:custGeom>
            <a:avLst/>
            <a:gdLst/>
            <a:ahLst/>
            <a:cxnLst/>
            <a:rect l="l" t="t" r="r" b="b"/>
            <a:pathLst>
              <a:path w="4068486" h="1888456">
                <a:moveTo>
                  <a:pt x="0" y="0"/>
                </a:moveTo>
                <a:lnTo>
                  <a:pt x="4068486" y="0"/>
                </a:lnTo>
                <a:lnTo>
                  <a:pt x="4068486" y="1888455"/>
                </a:lnTo>
                <a:lnTo>
                  <a:pt x="0" y="18884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0205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07C7DF-5BEA-EBE7-D937-B671B01A3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E246CB-D9F2-553F-15DA-E1A183ABA072}"/>
              </a:ext>
            </a:extLst>
          </p:cNvPr>
          <p:cNvSpPr txBox="1"/>
          <p:nvPr/>
        </p:nvSpPr>
        <p:spPr>
          <a:xfrm>
            <a:off x="613611" y="2095500"/>
            <a:ext cx="15925800" cy="4437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6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Үй тапсырмасы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endParaRPr kumimoji="0" lang="kk-KZ" sz="6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6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«Жасанды нейрондық желілердің болашағы» тақырыбында эссе жаз.</a:t>
            </a:r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69C1629C-EA0F-392C-F196-4C6DAAF70AC9}"/>
              </a:ext>
            </a:extLst>
          </p:cNvPr>
          <p:cNvSpPr/>
          <p:nvPr/>
        </p:nvSpPr>
        <p:spPr>
          <a:xfrm>
            <a:off x="14020800" y="571500"/>
            <a:ext cx="3657600" cy="3352800"/>
          </a:xfrm>
          <a:custGeom>
            <a:avLst/>
            <a:gdLst/>
            <a:ahLst/>
            <a:cxnLst/>
            <a:rect l="l" t="t" r="r" b="b"/>
            <a:pathLst>
              <a:path w="2407751" h="2546660">
                <a:moveTo>
                  <a:pt x="0" y="0"/>
                </a:moveTo>
                <a:lnTo>
                  <a:pt x="2407751" y="0"/>
                </a:lnTo>
                <a:lnTo>
                  <a:pt x="2407751" y="2546660"/>
                </a:lnTo>
                <a:lnTo>
                  <a:pt x="0" y="2546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04091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D7E264-642E-996D-BCC7-CE57CCAF1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E8994A-ADFC-BC28-F43D-DD4F6802B434}"/>
              </a:ext>
            </a:extLst>
          </p:cNvPr>
          <p:cNvSpPr txBox="1"/>
          <p:nvPr/>
        </p:nvSpPr>
        <p:spPr>
          <a:xfrm>
            <a:off x="1447800" y="643150"/>
            <a:ext cx="10858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Рефлексия </a:t>
            </a:r>
            <a:r>
              <a:rPr kumimoji="0" lang="kk-KZ" sz="48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https://www.menti.com/al9hm41qsqjk</a:t>
            </a:r>
            <a:endParaRPr kumimoji="0" lang="ru-KZ" sz="19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C39890-8B62-61E5-63E6-BCC75969D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161" y="3238500"/>
            <a:ext cx="11281089" cy="5105400"/>
          </a:xfrm>
          <a:prstGeom prst="rect">
            <a:avLst/>
          </a:prstGeom>
        </p:spPr>
      </p:pic>
      <p:sp>
        <p:nvSpPr>
          <p:cNvPr id="6" name="Freeform 16">
            <a:extLst>
              <a:ext uri="{FF2B5EF4-FFF2-40B4-BE49-F238E27FC236}">
                <a16:creationId xmlns:a16="http://schemas.microsoft.com/office/drawing/2014/main" id="{88BEC307-C86A-B28C-F432-D61BC28DD38A}"/>
              </a:ext>
            </a:extLst>
          </p:cNvPr>
          <p:cNvSpPr/>
          <p:nvPr/>
        </p:nvSpPr>
        <p:spPr>
          <a:xfrm>
            <a:off x="13030200" y="637134"/>
            <a:ext cx="4572000" cy="4106269"/>
          </a:xfrm>
          <a:custGeom>
            <a:avLst/>
            <a:gdLst/>
            <a:ahLst/>
            <a:cxnLst/>
            <a:rect l="l" t="t" r="r" b="b"/>
            <a:pathLst>
              <a:path w="1823113" h="1823113">
                <a:moveTo>
                  <a:pt x="0" y="0"/>
                </a:moveTo>
                <a:lnTo>
                  <a:pt x="1823113" y="0"/>
                </a:lnTo>
                <a:lnTo>
                  <a:pt x="1823113" y="1823113"/>
                </a:lnTo>
                <a:lnTo>
                  <a:pt x="0" y="18231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61636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9B97DE-DF7E-F2EF-5D0A-D7A94B83B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1B737B4-78F8-E105-C693-DC448CBB1F4D}"/>
              </a:ext>
            </a:extLst>
          </p:cNvPr>
          <p:cNvSpPr/>
          <p:nvPr/>
        </p:nvSpPr>
        <p:spPr>
          <a:xfrm>
            <a:off x="-868999" y="0"/>
            <a:ext cx="8721202" cy="10287000"/>
          </a:xfrm>
          <a:custGeom>
            <a:avLst/>
            <a:gdLst/>
            <a:ahLst/>
            <a:cxnLst/>
            <a:rect l="l" t="t" r="r" b="b"/>
            <a:pathLst>
              <a:path w="8721202" h="10287000">
                <a:moveTo>
                  <a:pt x="0" y="0"/>
                </a:moveTo>
                <a:lnTo>
                  <a:pt x="8721202" y="0"/>
                </a:lnTo>
                <a:lnTo>
                  <a:pt x="87212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4" r="-16839"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6F9E79F-246D-FB67-4A50-536C6C982D73}"/>
              </a:ext>
            </a:extLst>
          </p:cNvPr>
          <p:cNvSpPr/>
          <p:nvPr/>
        </p:nvSpPr>
        <p:spPr>
          <a:xfrm>
            <a:off x="0" y="0"/>
            <a:ext cx="3063303" cy="3063303"/>
          </a:xfrm>
          <a:custGeom>
            <a:avLst/>
            <a:gdLst/>
            <a:ahLst/>
            <a:cxnLst/>
            <a:rect l="l" t="t" r="r" b="b"/>
            <a:pathLst>
              <a:path w="3063303" h="3063303">
                <a:moveTo>
                  <a:pt x="0" y="0"/>
                </a:moveTo>
                <a:lnTo>
                  <a:pt x="3063303" y="0"/>
                </a:lnTo>
                <a:lnTo>
                  <a:pt x="3063303" y="3063303"/>
                </a:lnTo>
                <a:lnTo>
                  <a:pt x="0" y="30633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336A904-9B33-93AF-DD2F-285CD97B63AA}"/>
              </a:ext>
            </a:extLst>
          </p:cNvPr>
          <p:cNvSpPr/>
          <p:nvPr/>
        </p:nvSpPr>
        <p:spPr>
          <a:xfrm flipV="1">
            <a:off x="15421144" y="-77850"/>
            <a:ext cx="2866856" cy="2866856"/>
          </a:xfrm>
          <a:custGeom>
            <a:avLst/>
            <a:gdLst/>
            <a:ahLst/>
            <a:cxnLst/>
            <a:rect l="l" t="t" r="r" b="b"/>
            <a:pathLst>
              <a:path w="2866856" h="2866856">
                <a:moveTo>
                  <a:pt x="0" y="2866856"/>
                </a:moveTo>
                <a:lnTo>
                  <a:pt x="2866856" y="2866856"/>
                </a:lnTo>
                <a:lnTo>
                  <a:pt x="2866856" y="0"/>
                </a:lnTo>
                <a:lnTo>
                  <a:pt x="0" y="0"/>
                </a:lnTo>
                <a:lnTo>
                  <a:pt x="0" y="286685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DE1563-B733-3D5A-E770-18DCDD57C3C5}"/>
              </a:ext>
            </a:extLst>
          </p:cNvPr>
          <p:cNvSpPr/>
          <p:nvPr/>
        </p:nvSpPr>
        <p:spPr>
          <a:xfrm>
            <a:off x="8001000" y="1714500"/>
            <a:ext cx="10114955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kk-KZ" sz="60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Өткенді қайталау: </a:t>
            </a:r>
          </a:p>
          <a:p>
            <a:pPr>
              <a:buNone/>
            </a:pPr>
            <a:r>
              <a:rPr lang="kk-KZ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Модель деген не? </a:t>
            </a:r>
          </a:p>
          <a:p>
            <a:pPr>
              <a:buNone/>
            </a:pPr>
            <a:r>
              <a:rPr lang="kk-KZ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Оның түпнұсқадан басты айыр­машылығы не? </a:t>
            </a:r>
          </a:p>
          <a:p>
            <a:pPr>
              <a:buNone/>
            </a:pPr>
            <a:r>
              <a:rPr lang="kk-KZ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Нейрондық желіні сызба түрінде қалай бейнелеуге болады?</a:t>
            </a:r>
          </a:p>
          <a:p>
            <a:pPr>
              <a:buNone/>
            </a:pPr>
            <a:r>
              <a:rPr lang="kk-KZ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Жасанды нейрон қандай элементтерден тұрады?</a:t>
            </a:r>
          </a:p>
          <a:p>
            <a:pPr>
              <a:buNone/>
            </a:pPr>
            <a:endParaRPr lang="kk-KZ" sz="6000" b="1" i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64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8999" y="0"/>
            <a:ext cx="7498399" cy="10287000"/>
          </a:xfrm>
          <a:custGeom>
            <a:avLst/>
            <a:gdLst/>
            <a:ahLst/>
            <a:cxnLst/>
            <a:rect l="l" t="t" r="r" b="b"/>
            <a:pathLst>
              <a:path w="8721202" h="10287000">
                <a:moveTo>
                  <a:pt x="0" y="0"/>
                </a:moveTo>
                <a:lnTo>
                  <a:pt x="8721202" y="0"/>
                </a:lnTo>
                <a:lnTo>
                  <a:pt x="87212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4" r="-1683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3063303" cy="3063303"/>
          </a:xfrm>
          <a:custGeom>
            <a:avLst/>
            <a:gdLst/>
            <a:ahLst/>
            <a:cxnLst/>
            <a:rect l="l" t="t" r="r" b="b"/>
            <a:pathLst>
              <a:path w="3063303" h="3063303">
                <a:moveTo>
                  <a:pt x="0" y="0"/>
                </a:moveTo>
                <a:lnTo>
                  <a:pt x="3063303" y="0"/>
                </a:lnTo>
                <a:lnTo>
                  <a:pt x="3063303" y="3063303"/>
                </a:lnTo>
                <a:lnTo>
                  <a:pt x="0" y="30633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16535400" y="-77850"/>
            <a:ext cx="1752600" cy="2020950"/>
          </a:xfrm>
          <a:custGeom>
            <a:avLst/>
            <a:gdLst/>
            <a:ahLst/>
            <a:cxnLst/>
            <a:rect l="l" t="t" r="r" b="b"/>
            <a:pathLst>
              <a:path w="2866856" h="2866856">
                <a:moveTo>
                  <a:pt x="0" y="2866856"/>
                </a:moveTo>
                <a:lnTo>
                  <a:pt x="2866856" y="2866856"/>
                </a:lnTo>
                <a:lnTo>
                  <a:pt x="2866856" y="0"/>
                </a:lnTo>
                <a:lnTo>
                  <a:pt x="0" y="0"/>
                </a:lnTo>
                <a:lnTo>
                  <a:pt x="0" y="286685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E7CDD92-CB33-294F-E151-888CD5D9545B}"/>
              </a:ext>
            </a:extLst>
          </p:cNvPr>
          <p:cNvSpPr/>
          <p:nvPr/>
        </p:nvSpPr>
        <p:spPr>
          <a:xfrm>
            <a:off x="6593305" y="0"/>
            <a:ext cx="10114955" cy="108029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kk-KZ" sz="60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Ойлан: </a:t>
            </a:r>
          </a:p>
          <a:p>
            <a:pPr>
              <a:buNone/>
            </a:pPr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Нейрондық желі адамның миындағы нейрондардан шабыт алынып жасалған. </a:t>
            </a:r>
          </a:p>
          <a:p>
            <a:pPr>
              <a:buNone/>
            </a:pPr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-Нейрондық тек математикада ғана қолданылады. </a:t>
            </a:r>
          </a:p>
          <a:p>
            <a:pPr>
              <a:buNone/>
            </a:pPr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-Нейрондық сөйлеуді, мәтінді және бейнені өңдеуге болады. </a:t>
            </a:r>
          </a:p>
          <a:p>
            <a:pPr>
              <a:buNone/>
            </a:pPr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«Мұғаліммен оқыту» әдісінде компьютер дұрыс/бұрыс мысалдар арқылы үйренеді. </a:t>
            </a:r>
          </a:p>
          <a:p>
            <a:pPr>
              <a:buNone/>
            </a:pPr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Нейрондық ешқашан қателеспейді. </a:t>
            </a:r>
          </a:p>
          <a:p>
            <a:pPr>
              <a:buNone/>
            </a:pPr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Нейрондық жерге тек роботтарды басқаруға арналған. </a:t>
            </a:r>
          </a:p>
          <a:p>
            <a:pPr>
              <a:buNone/>
            </a:pPr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Нейрондық медициналық ауруларды анықтауға болады. </a:t>
            </a:r>
          </a:p>
          <a:p>
            <a:pPr>
              <a:buNone/>
            </a:pPr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Нейрондық ресурстардың кемшілігі – үлкен көлемді қажет етеді. </a:t>
            </a:r>
          </a:p>
          <a:p>
            <a:pPr>
              <a:buNone/>
            </a:pPr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-Нейрондық жерде тек интернетсіз жұмыс істей </a:t>
            </a:r>
            <a:r>
              <a:rPr lang="kk-KZ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аады</a:t>
            </a:r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Жасанды интеллектіні дамытуда нейрондық негізгі </a:t>
            </a:r>
            <a:r>
              <a:rPr lang="kk-KZ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негізгі</a:t>
            </a:r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басқару. </a:t>
            </a:r>
          </a:p>
          <a:p>
            <a:pPr>
              <a:buNone/>
            </a:pPr>
            <a:endParaRPr lang="kk-KZ" sz="6000" b="1" i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25768" y="5143500"/>
            <a:ext cx="4693505" cy="4693505"/>
          </a:xfrm>
          <a:custGeom>
            <a:avLst/>
            <a:gdLst/>
            <a:ahLst/>
            <a:cxnLst/>
            <a:rect l="l" t="t" r="r" b="b"/>
            <a:pathLst>
              <a:path w="4693505" h="4693505">
                <a:moveTo>
                  <a:pt x="0" y="0"/>
                </a:moveTo>
                <a:lnTo>
                  <a:pt x="4693505" y="0"/>
                </a:lnTo>
                <a:lnTo>
                  <a:pt x="4693505" y="4693505"/>
                </a:lnTo>
                <a:lnTo>
                  <a:pt x="0" y="4693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86924" y="342900"/>
            <a:ext cx="12701449" cy="9387010"/>
            <a:chOff x="0" y="0"/>
            <a:chExt cx="3345238" cy="24722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45238" cy="2472299"/>
            </a:xfrm>
            <a:custGeom>
              <a:avLst/>
              <a:gdLst/>
              <a:ahLst/>
              <a:cxnLst/>
              <a:rect l="l" t="t" r="r" b="b"/>
              <a:pathLst>
                <a:path w="3345238" h="2472299">
                  <a:moveTo>
                    <a:pt x="0" y="0"/>
                  </a:moveTo>
                  <a:lnTo>
                    <a:pt x="3345238" y="0"/>
                  </a:lnTo>
                  <a:lnTo>
                    <a:pt x="3345238" y="2472299"/>
                  </a:lnTo>
                  <a:lnTo>
                    <a:pt x="0" y="2472299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345238" cy="25199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flipV="1">
            <a:off x="386924" y="1040547"/>
            <a:ext cx="0" cy="7617634"/>
          </a:xfrm>
          <a:prstGeom prst="line">
            <a:avLst/>
          </a:prstGeom>
          <a:ln w="76200" cap="flat">
            <a:solidFill>
              <a:srgbClr val="FEBF2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555239" y="8924742"/>
            <a:ext cx="232699" cy="23269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2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4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415375" y="10026"/>
            <a:ext cx="5511328" cy="6409000"/>
          </a:xfrm>
          <a:custGeom>
            <a:avLst/>
            <a:gdLst/>
            <a:ahLst/>
            <a:cxnLst/>
            <a:rect l="l" t="t" r="r" b="b"/>
            <a:pathLst>
              <a:path w="2019580" h="2230460">
                <a:moveTo>
                  <a:pt x="0" y="0"/>
                </a:moveTo>
                <a:lnTo>
                  <a:pt x="2019580" y="0"/>
                </a:lnTo>
                <a:lnTo>
                  <a:pt x="2019580" y="2230460"/>
                </a:lnTo>
                <a:lnTo>
                  <a:pt x="0" y="22304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 dirty="0"/>
          </a:p>
        </p:txBody>
      </p:sp>
      <p:sp>
        <p:nvSpPr>
          <p:cNvPr id="11" name="TextBox 11"/>
          <p:cNvSpPr txBox="1"/>
          <p:nvPr/>
        </p:nvSpPr>
        <p:spPr>
          <a:xfrm>
            <a:off x="1005225" y="2684486"/>
            <a:ext cx="117348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168"/>
              </a:lnSpc>
            </a:pPr>
            <a:r>
              <a:rPr lang="ru-RU" sz="7200" b="1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  </a:t>
            </a:r>
            <a:endParaRPr lang="en-US" sz="7200" b="1" dirty="0">
              <a:solidFill>
                <a:srgbClr val="FFFFFF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91083" y="1556324"/>
            <a:ext cx="8185577" cy="48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26"/>
              </a:lnSpc>
            </a:pPr>
            <a:r>
              <a:rPr lang="en-US" sz="2733" spc="3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САБАҚТЫҢ ТАҚЫРЫБЫ: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77376" y="5448078"/>
            <a:ext cx="1201531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buNone/>
            </a:pPr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Сабақтың мақсаты: </a:t>
            </a:r>
          </a:p>
          <a:p>
            <a:pPr algn="l">
              <a:buNone/>
            </a:pPr>
            <a:endParaRPr lang="kk-KZ" sz="32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-Нейрондық қатынастың әрекет ету қағидасын түсінеді;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B1556F-6D60-CBE4-4640-B7D154CEA491}"/>
              </a:ext>
            </a:extLst>
          </p:cNvPr>
          <p:cNvSpPr txBox="1"/>
          <p:nvPr/>
        </p:nvSpPr>
        <p:spPr>
          <a:xfrm>
            <a:off x="1005225" y="2694512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Нейрондық</a:t>
            </a:r>
            <a:r>
              <a:rPr lang="ru-KZ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желілерді</a:t>
            </a:r>
            <a:r>
              <a:rPr lang="ru-KZ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әрекет</a:t>
            </a:r>
            <a:r>
              <a:rPr lang="ru-KZ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KZ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қағидалары</a:t>
            </a:r>
            <a:endParaRPr lang="ru-KZ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5332" y="194836"/>
            <a:ext cx="17817335" cy="9941136"/>
            <a:chOff x="0" y="-47625"/>
            <a:chExt cx="2653552" cy="25681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BC005B-3321-3C83-0EFD-C00CCA7A8FD9}"/>
              </a:ext>
            </a:extLst>
          </p:cNvPr>
          <p:cNvSpPr/>
          <p:nvPr/>
        </p:nvSpPr>
        <p:spPr>
          <a:xfrm>
            <a:off x="838200" y="2182596"/>
            <a:ext cx="16312745" cy="73866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kk-KZ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Жаңа сабақты меңгеру</a:t>
            </a:r>
          </a:p>
          <a:p>
            <a:r>
              <a:rPr lang="en-US" sz="36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https://youtu.be/8jWamT1uaDo?si=dB9GtztoUu_-Fmjy</a:t>
            </a:r>
            <a:endParaRPr lang="kk-KZ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 Нейрондық желілер әрекетінің негізгі қағидаларын ата.</a:t>
            </a:r>
          </a:p>
          <a:p>
            <a:r>
              <a:rPr lang="kk-KZ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 "Белсендіру функциясы" деген не, ол не үшін қажет?</a:t>
            </a:r>
          </a:p>
          <a:p>
            <a:r>
              <a:rPr lang="kk-KZ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 ЖНЖ-да қандай негізгі белсендіру функциясын қолданады?</a:t>
            </a:r>
          </a:p>
          <a:p>
            <a:r>
              <a:rPr lang="kk-KZ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Келесі ұғымдарға анықтама бер: оқыту </a:t>
            </a:r>
            <a:r>
              <a:rPr lang="kk-KZ" sz="4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іріктелімі</a:t>
            </a:r>
            <a:r>
              <a:rPr lang="kk-KZ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итерация, кезең, қате.</a:t>
            </a:r>
          </a:p>
          <a:p>
            <a:endParaRPr lang="kk-KZ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EE664B-B127-C8DC-7D3C-E1324777C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9391" y="679666"/>
            <a:ext cx="2969009" cy="36579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941EE-E4FC-9BB7-753E-E4E94C5C1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8330FFF-4540-2A9E-CBE1-FDD2DE09D3BA}"/>
              </a:ext>
            </a:extLst>
          </p:cNvPr>
          <p:cNvGrpSpPr/>
          <p:nvPr/>
        </p:nvGrpSpPr>
        <p:grpSpPr>
          <a:xfrm>
            <a:off x="220579" y="190500"/>
            <a:ext cx="17511856" cy="9570275"/>
            <a:chOff x="0" y="0"/>
            <a:chExt cx="2653552" cy="2520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7B1E09A-C57D-09BE-E989-CC0FA596F0C8}"/>
                </a:ext>
              </a:extLst>
            </p:cNvPr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455DB8D-F065-F2BB-CE29-EFB894F01AE6}"/>
                </a:ext>
              </a:extLst>
            </p:cNvPr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4A699E7-1F4B-31A7-E98C-2E9C8C0F66C7}"/>
              </a:ext>
            </a:extLst>
          </p:cNvPr>
          <p:cNvSpPr txBox="1"/>
          <p:nvPr/>
        </p:nvSpPr>
        <p:spPr>
          <a:xfrm>
            <a:off x="559576" y="358362"/>
            <a:ext cx="16940356" cy="8032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KZ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ұғымдар</a:t>
            </a:r>
            <a:endParaRPr lang="ru-KZ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Нейрон – нейрон –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neuron</a:t>
            </a: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Синапс – синапс –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synaps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ru-KZ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Салмақ</a:t>
            </a:r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вес –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</a:t>
            </a: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ru-KZ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Нейрондық</a:t>
            </a:r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</a:t>
            </a:r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нейронная сеть –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circuit</a:t>
            </a: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ru-KZ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Жасанды</a:t>
            </a:r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нейрондық</a:t>
            </a:r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</a:t>
            </a:r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искусственная нейронная сеть –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artificial neural networks</a:t>
            </a: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ru-KZ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Жасанды</a:t>
            </a:r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нейрон – искусственный нейрон –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artificial neuron</a:t>
            </a: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ru-KZ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Кіру</a:t>
            </a:r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қабаты</a:t>
            </a:r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входной слой –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inputlayer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ru-KZ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Шығу</a:t>
            </a:r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қабаты</a:t>
            </a:r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выходной слой –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outputlayer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ru-KZ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Жасырын</a:t>
            </a:r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қабат</a:t>
            </a:r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скрытый слой –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hiddenlayer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Белсендіру</a:t>
            </a:r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функциясы</a:t>
            </a:r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активационная функция –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activation function </a:t>
            </a:r>
            <a:endParaRPr lang="ru-KZ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51B32D-064B-B1F0-315D-EF98C0109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0109" y="368388"/>
            <a:ext cx="2719052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93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6218E-1616-085E-90A6-6F7667337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BA65ED6-6C71-95F5-B04C-B87851727B12}"/>
              </a:ext>
            </a:extLst>
          </p:cNvPr>
          <p:cNvGrpSpPr/>
          <p:nvPr/>
        </p:nvGrpSpPr>
        <p:grpSpPr>
          <a:xfrm>
            <a:off x="220579" y="190500"/>
            <a:ext cx="17511856" cy="9570275"/>
            <a:chOff x="0" y="0"/>
            <a:chExt cx="2653552" cy="2520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54F3F40-649F-46A4-C588-C12D2FE5717D}"/>
                </a:ext>
              </a:extLst>
            </p:cNvPr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C3310C5-E2D5-025B-9DD2-0FCAAAE75300}"/>
                </a:ext>
              </a:extLst>
            </p:cNvPr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AC63DFC-9B46-9AEE-6C3D-401758796934}"/>
              </a:ext>
            </a:extLst>
          </p:cNvPr>
          <p:cNvSpPr txBox="1"/>
          <p:nvPr/>
        </p:nvSpPr>
        <p:spPr>
          <a:xfrm>
            <a:off x="1347644" y="2199324"/>
            <a:ext cx="1694035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4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Топтық</a:t>
            </a:r>
            <a:r>
              <a:rPr lang="ru-KZ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KZ" sz="4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ru-KZ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KZ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KZ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топ </a:t>
            </a:r>
            <a:r>
              <a:rPr lang="ru-KZ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модельді</a:t>
            </a:r>
            <a:r>
              <a:rPr lang="ru-KZ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кестеде</a:t>
            </a:r>
            <a:r>
              <a:rPr lang="ru-KZ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нейрондық</a:t>
            </a:r>
            <a:r>
              <a:rPr lang="ru-KZ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жасайды</a:t>
            </a:r>
            <a:r>
              <a:rPr lang="ru-KZ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1-топ: «Температура →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ауа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райы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болжамы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2-топ: «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тапсырмасы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қатысу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болжамы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3-топ: «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сапа →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өнім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сатылады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endParaRPr lang="kk-KZ" sz="4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Топта талқылап, </a:t>
            </a:r>
            <a:r>
              <a:rPr lang="kk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постер</a:t>
            </a:r>
            <a:r>
              <a:rPr lang="kk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жасап қорғайды</a:t>
            </a:r>
            <a:endParaRPr lang="ru-KZ" sz="4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10448665-20B3-6E6F-3547-656F74BBCB5A}"/>
              </a:ext>
            </a:extLst>
          </p:cNvPr>
          <p:cNvSpPr/>
          <p:nvPr/>
        </p:nvSpPr>
        <p:spPr>
          <a:xfrm>
            <a:off x="13639800" y="552293"/>
            <a:ext cx="3665159" cy="3294062"/>
          </a:xfrm>
          <a:custGeom>
            <a:avLst/>
            <a:gdLst/>
            <a:ahLst/>
            <a:cxnLst/>
            <a:rect l="l" t="t" r="r" b="b"/>
            <a:pathLst>
              <a:path w="3665159" h="3294062">
                <a:moveTo>
                  <a:pt x="0" y="0"/>
                </a:moveTo>
                <a:lnTo>
                  <a:pt x="3665159" y="0"/>
                </a:lnTo>
                <a:lnTo>
                  <a:pt x="3665159" y="3294062"/>
                </a:lnTo>
                <a:lnTo>
                  <a:pt x="0" y="3294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21511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DB926-4E33-280E-EBB0-FFA85537C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CFF147C-914F-3EBB-446A-F09A5CB1846B}"/>
              </a:ext>
            </a:extLst>
          </p:cNvPr>
          <p:cNvGrpSpPr/>
          <p:nvPr/>
        </p:nvGrpSpPr>
        <p:grpSpPr>
          <a:xfrm>
            <a:off x="281847" y="358362"/>
            <a:ext cx="17511856" cy="9570275"/>
            <a:chOff x="0" y="0"/>
            <a:chExt cx="2653552" cy="2520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08765A4-F31E-924E-CF88-D15A52410380}"/>
                </a:ext>
              </a:extLst>
            </p:cNvPr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ACCF477-3F4B-C4C3-A7BF-6BBF40A51A0A}"/>
                </a:ext>
              </a:extLst>
            </p:cNvPr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C0575AB-FB0D-5FDE-270B-7CE9DB719386}"/>
              </a:ext>
            </a:extLst>
          </p:cNvPr>
          <p:cNvSpPr txBox="1"/>
          <p:nvPr/>
        </p:nvSpPr>
        <p:spPr>
          <a:xfrm>
            <a:off x="1057776" y="2388899"/>
            <a:ext cx="1694035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Жұптық жұмыс</a:t>
            </a:r>
          </a:p>
          <a:p>
            <a:endParaRPr lang="kk-KZ" sz="4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Бір реттік секіру функциясы </a:t>
            </a:r>
            <a:r>
              <a:rPr lang="kk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сигмоидті</a:t>
            </a:r>
            <a:r>
              <a:rPr lang="kk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(логистикалық) функциядан несімен ерекшелінеді?</a:t>
            </a:r>
          </a:p>
          <a:p>
            <a:r>
              <a:rPr lang="kk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Нейрондық желіні оқыту барысында неліктен оқыту </a:t>
            </a:r>
            <a:r>
              <a:rPr lang="kk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іріктелімінен</a:t>
            </a:r>
            <a:r>
              <a:rPr lang="kk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басқа сынақтама </a:t>
            </a:r>
            <a:r>
              <a:rPr lang="kk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іріктелімі</a:t>
            </a:r>
            <a:r>
              <a:rPr lang="kk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қажет?</a:t>
            </a:r>
          </a:p>
          <a:p>
            <a:r>
              <a:rPr lang="kk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Нейрондар салмағының алғашқы мәні неліктен еркін беріледі?</a:t>
            </a:r>
          </a:p>
          <a:p>
            <a:r>
              <a:rPr lang="kk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Кезең мен итерацияның айырмашылығы қандай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7382DD-488B-D639-613D-77A6D5741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8153" y="1014286"/>
            <a:ext cx="2408129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8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5F399-1540-9645-8DC4-A59C9C0A5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2E0D264-8A1E-82EC-4FAA-CA339000C47D}"/>
              </a:ext>
            </a:extLst>
          </p:cNvPr>
          <p:cNvGrpSpPr/>
          <p:nvPr/>
        </p:nvGrpSpPr>
        <p:grpSpPr>
          <a:xfrm>
            <a:off x="220579" y="190500"/>
            <a:ext cx="17511856" cy="9570275"/>
            <a:chOff x="0" y="0"/>
            <a:chExt cx="2653552" cy="2520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F0D51D5-FBFE-71B9-0F04-C5EFA95DCF3B}"/>
                </a:ext>
              </a:extLst>
            </p:cNvPr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21455C5-4F06-D7C9-CE16-82E376023E54}"/>
                </a:ext>
              </a:extLst>
            </p:cNvPr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1931C0B-4DF3-C41B-AB43-91C2377C7B49}"/>
              </a:ext>
            </a:extLst>
          </p:cNvPr>
          <p:cNvSpPr txBox="1"/>
          <p:nvPr/>
        </p:nvSpPr>
        <p:spPr>
          <a:xfrm>
            <a:off x="567597" y="800100"/>
            <a:ext cx="16940356" cy="889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Құндылыққа </a:t>
            </a:r>
            <a:r>
              <a:rPr lang="kk-KZ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негізделген:топтық</a:t>
            </a:r>
            <a:r>
              <a:rPr lang="kk-KZ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тапсырма</a:t>
            </a:r>
          </a:p>
          <a:p>
            <a:r>
              <a:rPr lang="kk-KZ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 қолдану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Copilot AI</a:t>
            </a:r>
          </a:p>
          <a:p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 топ жоғары оқу орнының </a:t>
            </a:r>
            <a:r>
              <a:rPr lang="kk-KZ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рейтингісін</a:t>
            </a:r>
            <a:r>
              <a:rPr lang="kk-KZ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анықтайтын нейрондық желіні жобалауға арналған.</a:t>
            </a:r>
          </a:p>
          <a:p>
            <a:r>
              <a:rPr lang="kk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Академиялық сапа</a:t>
            </a:r>
          </a:p>
          <a:p>
            <a:r>
              <a:rPr lang="kk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Студент жетістіктері</a:t>
            </a:r>
          </a:p>
          <a:p>
            <a:r>
              <a:rPr lang="kk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Инфрақұрылым</a:t>
            </a:r>
          </a:p>
          <a:p>
            <a:r>
              <a:rPr lang="kk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Халықаралық ынтымақтастық</a:t>
            </a:r>
          </a:p>
          <a:p>
            <a:r>
              <a:rPr lang="kk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Әлеуметтік қолдау</a:t>
            </a:r>
          </a:p>
          <a:p>
            <a:r>
              <a:rPr lang="kk-KZ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 топ өз параметрінің қоғамға, студентке, болашақ маманға қандай құндылық әкелетінін талдайды.</a:t>
            </a:r>
          </a:p>
          <a:p>
            <a:r>
              <a:rPr lang="kk-KZ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Барлығы бірігіп, ЖОО-ның әділ рейтингін шығаратын модель ұсынады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9E4FD7-5D20-D868-6AD2-B76F6EC33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7936" y="592157"/>
            <a:ext cx="2780017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54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583</Words>
  <Application>Microsoft Office PowerPoint</Application>
  <PresentationFormat>Произвольный</PresentationFormat>
  <Paragraphs>89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Arimo Bold</vt:lpstr>
      <vt:lpstr>Arimo</vt:lpstr>
      <vt:lpstr>Times New Roman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щаблон</dc:title>
  <cp:lastModifiedBy>Arys JOBBM</cp:lastModifiedBy>
  <cp:revision>12</cp:revision>
  <dcterms:created xsi:type="dcterms:W3CDTF">2006-08-16T00:00:00Z</dcterms:created>
  <dcterms:modified xsi:type="dcterms:W3CDTF">2025-09-21T15:29:24Z</dcterms:modified>
  <dc:identifier>DAGzUa2tGjA</dc:identifier>
</cp:coreProperties>
</file>