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88" r:id="rId3"/>
    <p:sldId id="262" r:id="rId4"/>
    <p:sldId id="256" r:id="rId5"/>
    <p:sldId id="260" r:id="rId6"/>
    <p:sldId id="280" r:id="rId7"/>
    <p:sldId id="291" r:id="rId8"/>
    <p:sldId id="281" r:id="rId9"/>
    <p:sldId id="292" r:id="rId10"/>
    <p:sldId id="273" r:id="rId11"/>
    <p:sldId id="274" r:id="rId12"/>
    <p:sldId id="289" r:id="rId13"/>
    <p:sldId id="286" r:id="rId14"/>
    <p:sldId id="290" r:id="rId15"/>
    <p:sldId id="271" r:id="rId16"/>
    <p:sldId id="272" r:id="rId17"/>
  </p:sldIdLst>
  <p:sldSz cx="18288000" cy="10287000"/>
  <p:notesSz cx="6858000" cy="9144000"/>
  <p:embeddedFontLst>
    <p:embeddedFont>
      <p:font typeface="Arimo" panose="020B0604020202020204" charset="0"/>
      <p:regular r:id="rId18"/>
    </p:embeddedFont>
    <p:embeddedFont>
      <p:font typeface="Arimo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view.genially.com/6788f6f666e1cff0c1981990/interactive-content-nejrondy-zheliler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menti.com/al9hm41qsqjk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237" y="505941"/>
            <a:ext cx="17525526" cy="9275118"/>
            <a:chOff x="0" y="0"/>
            <a:chExt cx="4615776" cy="2442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15776" cy="2442829"/>
            </a:xfrm>
            <a:custGeom>
              <a:avLst/>
              <a:gdLst/>
              <a:ahLst/>
              <a:cxnLst/>
              <a:rect l="l" t="t" r="r" b="b"/>
              <a:pathLst>
                <a:path w="4615776" h="2442829">
                  <a:moveTo>
                    <a:pt x="0" y="0"/>
                  </a:moveTo>
                  <a:lnTo>
                    <a:pt x="4615776" y="0"/>
                  </a:lnTo>
                  <a:lnTo>
                    <a:pt x="4615776" y="2442829"/>
                  </a:lnTo>
                  <a:lnTo>
                    <a:pt x="0" y="244282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15776" cy="24904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4893339" y="1028700"/>
            <a:ext cx="2365961" cy="2711703"/>
          </a:xfrm>
          <a:custGeom>
            <a:avLst/>
            <a:gdLst/>
            <a:ahLst/>
            <a:cxnLst/>
            <a:rect l="l" t="t" r="r" b="b"/>
            <a:pathLst>
              <a:path w="2365961" h="2711703">
                <a:moveTo>
                  <a:pt x="0" y="0"/>
                </a:moveTo>
                <a:lnTo>
                  <a:pt x="2365961" y="0"/>
                </a:lnTo>
                <a:lnTo>
                  <a:pt x="2365961" y="2711703"/>
                </a:lnTo>
                <a:lnTo>
                  <a:pt x="0" y="2711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4456462" y="933450"/>
            <a:ext cx="9375076" cy="88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Психологиялық</a:t>
            </a:r>
            <a:r>
              <a:rPr lang="en-US" sz="5199" b="1" dirty="0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 </a:t>
            </a:r>
            <a:r>
              <a:rPr lang="en-US" sz="5199" b="1" dirty="0" err="1">
                <a:solidFill>
                  <a:schemeClr val="bg1"/>
                </a:solidFill>
                <a:latin typeface="Times New Roman" panose="02020603050405020304" pitchFamily="18" charset="0"/>
                <a:ea typeface="Canva Sans Bold"/>
                <a:cs typeface="Times New Roman" panose="02020603050405020304" pitchFamily="18" charset="0"/>
                <a:sym typeface="Canva Sans Bold"/>
              </a:rPr>
              <a:t>ахуал</a:t>
            </a:r>
            <a:endParaRPr lang="en-US" sz="5199" b="1" dirty="0">
              <a:solidFill>
                <a:schemeClr val="bg1"/>
              </a:solidFill>
              <a:latin typeface="Times New Roman" panose="02020603050405020304" pitchFamily="18" charset="0"/>
              <a:ea typeface="Canva Sans Bold"/>
              <a:cs typeface="Times New Roman" panose="02020603050405020304" pitchFamily="18" charset="0"/>
              <a:sym typeface="Canva Sans Bol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EC8013-F7BC-1571-6027-35E3B96F779E}"/>
              </a:ext>
            </a:extLst>
          </p:cNvPr>
          <p:cNvSpPr txBox="1"/>
          <p:nvPr/>
        </p:nvSpPr>
        <p:spPr>
          <a:xfrm>
            <a:off x="1295400" y="2384551"/>
            <a:ext cx="150114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7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«Күн шуағы» </a:t>
            </a:r>
            <a:endParaRPr kumimoji="0" lang="ru-KZ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Қазір әрқайсымыз күннің шуағы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сияқты жақсы энергиямызды көршімізге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береміз. Қане, жанымыздағы досымызға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қарап, күлімсірейік».</a:t>
            </a:r>
            <a:endParaRPr lang="ru-K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F5B12-2D75-5D60-D4B1-013AB492E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5EA22F7-A9D0-47C7-B869-CB14FA214DEC}"/>
              </a:ext>
            </a:extLst>
          </p:cNvPr>
          <p:cNvGrpSpPr/>
          <p:nvPr/>
        </p:nvGrpSpPr>
        <p:grpSpPr>
          <a:xfrm>
            <a:off x="517059" y="244642"/>
            <a:ext cx="13808542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DE7BA1F-BE7D-3610-8DF4-29EFB4080AB4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02EAC83-A4F3-39BF-F0DF-085F3B0F3A7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EE4D0C2-D91C-ECB2-C1FD-712F27F2B888}"/>
              </a:ext>
            </a:extLst>
          </p:cNvPr>
          <p:cNvSpPr txBox="1"/>
          <p:nvPr/>
        </p:nvSpPr>
        <p:spPr>
          <a:xfrm>
            <a:off x="762000" y="647700"/>
            <a:ext cx="1331865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sz="4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7AF2E-9CFB-E57F-F5A3-7A3D09CE1AE0}"/>
              </a:ext>
            </a:extLst>
          </p:cNvPr>
          <p:cNvSpPr txBox="1"/>
          <p:nvPr/>
        </p:nvSpPr>
        <p:spPr>
          <a:xfrm>
            <a:off x="14482012" y="5277937"/>
            <a:ext cx="3412659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3200" b="1" i="1" dirty="0">
                <a:solidFill>
                  <a:srgbClr val="FF0000"/>
                </a:solidFill>
              </a:rPr>
              <a:t>Дескриптор:</a:t>
            </a:r>
            <a:endParaRPr lang="ru-KZ" sz="3200" dirty="0">
              <a:solidFill>
                <a:srgbClr val="FF0000"/>
              </a:solidFill>
            </a:endParaRPr>
          </a:p>
          <a:p>
            <a:r>
              <a:rPr lang="kk-KZ" sz="3200" b="1" i="1" dirty="0">
                <a:solidFill>
                  <a:srgbClr val="FF0000"/>
                </a:solidFill>
              </a:rPr>
              <a:t>-</a:t>
            </a:r>
            <a:r>
              <a:rPr lang="kk-KZ" sz="3200" i="1" dirty="0">
                <a:solidFill>
                  <a:srgbClr val="FF0000"/>
                </a:solidFill>
              </a:rPr>
              <a:t>анықтамаларды толықтырады 1 балл; </a:t>
            </a:r>
            <a:endParaRPr lang="ru-KZ" sz="3200" dirty="0">
              <a:solidFill>
                <a:srgbClr val="FF0000"/>
              </a:solidFill>
            </a:endParaRPr>
          </a:p>
          <a:p>
            <a:r>
              <a:rPr lang="kk-KZ" b="1" i="1" dirty="0"/>
              <a:t> </a:t>
            </a:r>
            <a:endParaRPr lang="ru-KZ" dirty="0"/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F5CED454-8675-FB84-8A58-BC5E48D39D66}"/>
              </a:ext>
            </a:extLst>
          </p:cNvPr>
          <p:cNvSpPr/>
          <p:nvPr/>
        </p:nvSpPr>
        <p:spPr>
          <a:xfrm>
            <a:off x="15163800" y="952500"/>
            <a:ext cx="2362200" cy="1905000"/>
          </a:xfrm>
          <a:custGeom>
            <a:avLst/>
            <a:gdLst/>
            <a:ahLst/>
            <a:cxnLst/>
            <a:rect l="l" t="t" r="r" b="b"/>
            <a:pathLst>
              <a:path w="2522911" h="2343153">
                <a:moveTo>
                  <a:pt x="0" y="0"/>
                </a:moveTo>
                <a:lnTo>
                  <a:pt x="2522910" y="0"/>
                </a:lnTo>
                <a:lnTo>
                  <a:pt x="2522910" y="2343153"/>
                </a:lnTo>
                <a:lnTo>
                  <a:pt x="0" y="23431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9E96A1-E69C-57ED-9123-BF19579B1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00100"/>
            <a:ext cx="12954000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5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B2792-A1D8-22E9-F03E-E9D5512FD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3E3F063-8C39-68A3-3B3F-F8C3DFB1A300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4116644-118E-B285-6045-407DC74F5A39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623E77-4039-13AB-A8DE-CA977ED6BEAE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4DCB06-8C70-EFC6-2490-DE1BD7FE491A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82629-13C6-17E2-FEA6-049CB64E389F}"/>
              </a:ext>
            </a:extLst>
          </p:cNvPr>
          <p:cNvSpPr txBox="1"/>
          <p:nvPr/>
        </p:nvSpPr>
        <p:spPr>
          <a:xfrm>
            <a:off x="13764926" y="3535384"/>
            <a:ext cx="329620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биологиялық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нейронның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артықшылығымен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1балл; 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нейронның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артықшылығымен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кемшілігін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атайды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1балл</a:t>
            </a:r>
          </a:p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F1EC0013-5704-4548-044F-E82452B9E439}"/>
              </a:ext>
            </a:extLst>
          </p:cNvPr>
          <p:cNvSpPr/>
          <p:nvPr/>
        </p:nvSpPr>
        <p:spPr>
          <a:xfrm>
            <a:off x="15898331" y="328726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85B1A8-212D-776A-0B0F-59A5686E3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698450"/>
            <a:ext cx="12154469" cy="894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80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04220-39CE-9C4D-D0F0-FA856C2C8A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56D873-1770-D2E5-1E40-69A5CC66A8C6}"/>
              </a:ext>
            </a:extLst>
          </p:cNvPr>
          <p:cNvGrpSpPr/>
          <p:nvPr/>
        </p:nvGrpSpPr>
        <p:grpSpPr>
          <a:xfrm>
            <a:off x="517059" y="244642"/>
            <a:ext cx="10075204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7B45E4-CEA9-F7EC-870E-68F326F3A543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B93EFDA-007A-245C-9B12-62BBE6AC97F1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C57603-4402-974D-4D87-995B7F047A3B}"/>
              </a:ext>
            </a:extLst>
          </p:cNvPr>
          <p:cNvSpPr txBox="1"/>
          <p:nvPr/>
        </p:nvSpPr>
        <p:spPr>
          <a:xfrm>
            <a:off x="733927" y="425485"/>
            <a:ext cx="945673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149C8-11FC-19E9-C51A-9F6B5919A943}"/>
              </a:ext>
            </a:extLst>
          </p:cNvPr>
          <p:cNvSpPr txBox="1"/>
          <p:nvPr/>
        </p:nvSpPr>
        <p:spPr>
          <a:xfrm>
            <a:off x="10728456" y="7503697"/>
            <a:ext cx="70104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Дескриптор:</a:t>
            </a:r>
          </a:p>
          <a:p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мысалдарды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1балл; </a:t>
            </a:r>
          </a:p>
          <a:p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CEA7EFB9-7C0B-53E8-37C5-D38FF2FF3489}"/>
              </a:ext>
            </a:extLst>
          </p:cNvPr>
          <p:cNvSpPr/>
          <p:nvPr/>
        </p:nvSpPr>
        <p:spPr>
          <a:xfrm>
            <a:off x="757990" y="7201764"/>
            <a:ext cx="1844536" cy="2452573"/>
          </a:xfrm>
          <a:custGeom>
            <a:avLst/>
            <a:gdLst/>
            <a:ahLst/>
            <a:cxnLst/>
            <a:rect l="l" t="t" r="r" b="b"/>
            <a:pathLst>
              <a:path w="2717120" h="3494688">
                <a:moveTo>
                  <a:pt x="0" y="0"/>
                </a:moveTo>
                <a:lnTo>
                  <a:pt x="2717120" y="0"/>
                </a:lnTo>
                <a:lnTo>
                  <a:pt x="2717120" y="3494688"/>
                </a:lnTo>
                <a:lnTo>
                  <a:pt x="0" y="3494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5B2758-9673-41FE-5054-2308ADF6B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93583"/>
            <a:ext cx="16230600" cy="624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70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7B325-78DB-73FC-A280-C4D075A9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D3CA66-03B0-1E3C-6DD1-780F461F0763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43EA9-2DE0-B980-3FA0-F84572B39612}"/>
              </a:ext>
            </a:extLst>
          </p:cNvPr>
          <p:cNvSpPr txBox="1"/>
          <p:nvPr/>
        </p:nvSpPr>
        <p:spPr>
          <a:xfrm>
            <a:off x="429126" y="495300"/>
            <a:ext cx="160020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4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https://view.genially.com/6788f6f666e1cff0c1981990/interactive-content-nejrondy-zheliler</a:t>
            </a:r>
            <a:endParaRPr lang="ru-KZ" sz="2400" dirty="0">
              <a:solidFill>
                <a:schemeClr val="bg1"/>
              </a:solidFill>
            </a:endParaRPr>
          </a:p>
          <a:p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A62849-4157-457F-8DE1-FBF7C7D25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494402"/>
            <a:ext cx="9750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6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48CF98-C9F2-F6B5-09BE-AEF5E2B8F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D8562A-6E09-6A8A-7685-FCA880AFEEF1}"/>
              </a:ext>
            </a:extLst>
          </p:cNvPr>
          <p:cNvSpPr txBox="1"/>
          <p:nvPr/>
        </p:nvSpPr>
        <p:spPr>
          <a:xfrm>
            <a:off x="429126" y="8702070"/>
            <a:ext cx="171622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Дескриптор:</a:t>
            </a:r>
          </a:p>
          <a:p>
            <a:r>
              <a:rPr lang="ru-RU" sz="3200" dirty="0">
                <a:solidFill>
                  <a:srgbClr val="FF0000"/>
                </a:solidFill>
              </a:rPr>
              <a:t> -</a:t>
            </a:r>
            <a:r>
              <a:rPr lang="ru-RU" sz="3200" dirty="0" err="1">
                <a:solidFill>
                  <a:srgbClr val="FF0000"/>
                </a:solidFill>
              </a:rPr>
              <a:t>сұрақтарға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жауап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береді</a:t>
            </a:r>
            <a:r>
              <a:rPr lang="ru-RU" sz="3200" dirty="0">
                <a:solidFill>
                  <a:srgbClr val="FF0000"/>
                </a:solidFill>
              </a:rPr>
              <a:t> 1 балл; </a:t>
            </a:r>
          </a:p>
          <a:p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31AFFB-EBD2-5875-96DA-320256B9E6AE}"/>
              </a:ext>
            </a:extLst>
          </p:cNvPr>
          <p:cNvSpPr txBox="1"/>
          <p:nvPr/>
        </p:nvSpPr>
        <p:spPr>
          <a:xfrm>
            <a:off x="445168" y="266700"/>
            <a:ext cx="16002000" cy="830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.Сұрақтарға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5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беріңдер</a:t>
            </a:r>
            <a:r>
              <a:rPr lang="ru-KZ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kk-KZ" sz="5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миының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принципіне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ұқсайды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ойнау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суреттерді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дауысты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тануға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көмектеседі</a:t>
            </a:r>
            <a:endParaRPr lang="ru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райын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болжауға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болмайды</a:t>
            </a:r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 математика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қолданылады</a:t>
            </a:r>
            <a:endParaRPr lang="kk-KZ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интеллект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құрамында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бар. </a:t>
            </a:r>
          </a:p>
        </p:txBody>
      </p:sp>
    </p:spTree>
    <p:extLst>
      <p:ext uri="{BB962C8B-B14F-4D97-AF65-F5344CB8AC3E}">
        <p14:creationId xmlns:p14="http://schemas.microsoft.com/office/powerpoint/2010/main" val="7020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7C7DF-5BEA-EBE7-D937-B671B01A3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246CB-D9F2-553F-15DA-E1A183ABA072}"/>
              </a:ext>
            </a:extLst>
          </p:cNvPr>
          <p:cNvSpPr txBox="1"/>
          <p:nvPr/>
        </p:nvSpPr>
        <p:spPr>
          <a:xfrm>
            <a:off x="613611" y="2095500"/>
            <a:ext cx="15925800" cy="4437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Үй тапсырмасы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endParaRPr kumimoji="0" lang="kk-KZ" sz="6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6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«Жасанды нейрондық желілердің болашағы» тақырыбында эссе жаз.</a:t>
            </a:r>
          </a:p>
        </p:txBody>
      </p:sp>
      <p:sp>
        <p:nvSpPr>
          <p:cNvPr id="5" name="Freeform 13">
            <a:extLst>
              <a:ext uri="{FF2B5EF4-FFF2-40B4-BE49-F238E27FC236}">
                <a16:creationId xmlns:a16="http://schemas.microsoft.com/office/drawing/2014/main" id="{69C1629C-EA0F-392C-F196-4C6DAAF70AC9}"/>
              </a:ext>
            </a:extLst>
          </p:cNvPr>
          <p:cNvSpPr/>
          <p:nvPr/>
        </p:nvSpPr>
        <p:spPr>
          <a:xfrm>
            <a:off x="14020800" y="571500"/>
            <a:ext cx="3657600" cy="3352800"/>
          </a:xfrm>
          <a:custGeom>
            <a:avLst/>
            <a:gdLst/>
            <a:ahLst/>
            <a:cxnLst/>
            <a:rect l="l" t="t" r="r" b="b"/>
            <a:pathLst>
              <a:path w="2407751" h="2546660">
                <a:moveTo>
                  <a:pt x="0" y="0"/>
                </a:moveTo>
                <a:lnTo>
                  <a:pt x="2407751" y="0"/>
                </a:lnTo>
                <a:lnTo>
                  <a:pt x="2407751" y="2546660"/>
                </a:lnTo>
                <a:lnTo>
                  <a:pt x="0" y="25466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0409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D7E264-642E-996D-BCC7-CE57CCAF1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E8994A-ADFC-BC28-F43D-DD4F6802B434}"/>
              </a:ext>
            </a:extLst>
          </p:cNvPr>
          <p:cNvSpPr txBox="1"/>
          <p:nvPr/>
        </p:nvSpPr>
        <p:spPr>
          <a:xfrm>
            <a:off x="1447800" y="643150"/>
            <a:ext cx="10858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15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Рефлексия </a:t>
            </a:r>
            <a:r>
              <a:rPr kumimoji="0" lang="kk-KZ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https://www.menti.com/al9hm41qsqjk</a:t>
            </a:r>
            <a:endParaRPr kumimoji="0" lang="ru-KZ" sz="19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C39890-8B62-61E5-63E6-BCC75969D0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161" y="3238500"/>
            <a:ext cx="11281089" cy="5105400"/>
          </a:xfrm>
          <a:prstGeom prst="rect">
            <a:avLst/>
          </a:prstGeom>
        </p:spPr>
      </p:pic>
      <p:sp>
        <p:nvSpPr>
          <p:cNvPr id="6" name="Freeform 16">
            <a:extLst>
              <a:ext uri="{FF2B5EF4-FFF2-40B4-BE49-F238E27FC236}">
                <a16:creationId xmlns:a16="http://schemas.microsoft.com/office/drawing/2014/main" id="{88BEC307-C86A-B28C-F432-D61BC28DD38A}"/>
              </a:ext>
            </a:extLst>
          </p:cNvPr>
          <p:cNvSpPr/>
          <p:nvPr/>
        </p:nvSpPr>
        <p:spPr>
          <a:xfrm>
            <a:off x="13030200" y="637134"/>
            <a:ext cx="4572000" cy="4106269"/>
          </a:xfrm>
          <a:custGeom>
            <a:avLst/>
            <a:gdLst/>
            <a:ahLst/>
            <a:cxnLst/>
            <a:rect l="l" t="t" r="r" b="b"/>
            <a:pathLst>
              <a:path w="1823113" h="1823113">
                <a:moveTo>
                  <a:pt x="0" y="0"/>
                </a:moveTo>
                <a:lnTo>
                  <a:pt x="1823113" y="0"/>
                </a:lnTo>
                <a:lnTo>
                  <a:pt x="1823113" y="1823113"/>
                </a:lnTo>
                <a:lnTo>
                  <a:pt x="0" y="18231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6163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9B97DE-DF7E-F2EF-5D0A-D7A94B83B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B737B4-78F8-E105-C693-DC448CBB1F4D}"/>
              </a:ext>
            </a:extLst>
          </p:cNvPr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6F9E79F-246D-FB67-4A50-536C6C982D73}"/>
              </a:ext>
            </a:extLst>
          </p:cNvPr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336A904-9B33-93AF-DD2F-285CD97B63AA}"/>
              </a:ext>
            </a:extLst>
          </p:cNvPr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DE1563-B733-3D5A-E770-18DCDD57C3C5}"/>
              </a:ext>
            </a:extLst>
          </p:cNvPr>
          <p:cNvSpPr/>
          <p:nvPr/>
        </p:nvSpPr>
        <p:spPr>
          <a:xfrm>
            <a:off x="8001000" y="1714500"/>
            <a:ext cx="10114955" cy="74789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Өткенді қайталау: </a:t>
            </a:r>
          </a:p>
          <a:p>
            <a:pPr>
              <a:buNone/>
            </a:pP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Жасанды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интеллект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не?</a:t>
            </a:r>
          </a:p>
          <a:p>
            <a:pPr>
              <a:buNone/>
            </a:pP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Жасанды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интеллектінің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негізгі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бағыттарын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білесің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buNone/>
            </a:pP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Мәшинелік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оқыту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дегеніміз</a:t>
            </a:r>
            <a:r>
              <a:rPr lang="ru-RU" sz="6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не?</a:t>
            </a:r>
            <a:endParaRPr lang="en-US" sz="6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48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7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8999" y="0"/>
            <a:ext cx="8721202" cy="10287000"/>
          </a:xfrm>
          <a:custGeom>
            <a:avLst/>
            <a:gdLst/>
            <a:ahLst/>
            <a:cxnLst/>
            <a:rect l="l" t="t" r="r" b="b"/>
            <a:pathLst>
              <a:path w="8721202" h="10287000">
                <a:moveTo>
                  <a:pt x="0" y="0"/>
                </a:moveTo>
                <a:lnTo>
                  <a:pt x="8721202" y="0"/>
                </a:lnTo>
                <a:lnTo>
                  <a:pt x="872120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14" r="-1683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3063303" cy="3063303"/>
          </a:xfrm>
          <a:custGeom>
            <a:avLst/>
            <a:gdLst/>
            <a:ahLst/>
            <a:cxnLst/>
            <a:rect l="l" t="t" r="r" b="b"/>
            <a:pathLst>
              <a:path w="3063303" h="3063303">
                <a:moveTo>
                  <a:pt x="0" y="0"/>
                </a:moveTo>
                <a:lnTo>
                  <a:pt x="3063303" y="0"/>
                </a:lnTo>
                <a:lnTo>
                  <a:pt x="3063303" y="3063303"/>
                </a:lnTo>
                <a:lnTo>
                  <a:pt x="0" y="30633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V="1">
            <a:off x="15421144" y="-77850"/>
            <a:ext cx="2866856" cy="2866856"/>
          </a:xfrm>
          <a:custGeom>
            <a:avLst/>
            <a:gdLst/>
            <a:ahLst/>
            <a:cxnLst/>
            <a:rect l="l" t="t" r="r" b="b"/>
            <a:pathLst>
              <a:path w="2866856" h="2866856">
                <a:moveTo>
                  <a:pt x="0" y="2866856"/>
                </a:moveTo>
                <a:lnTo>
                  <a:pt x="2866856" y="2866856"/>
                </a:lnTo>
                <a:lnTo>
                  <a:pt x="2866856" y="0"/>
                </a:lnTo>
                <a:lnTo>
                  <a:pt x="0" y="0"/>
                </a:lnTo>
                <a:lnTo>
                  <a:pt x="0" y="286685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7CDD92-CB33-294F-E151-888CD5D9545B}"/>
              </a:ext>
            </a:extLst>
          </p:cNvPr>
          <p:cNvSpPr/>
          <p:nvPr/>
        </p:nvSpPr>
        <p:spPr>
          <a:xfrm>
            <a:off x="8173045" y="2019300"/>
            <a:ext cx="10114955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kk-KZ" sz="60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Ойлан: </a:t>
            </a:r>
          </a:p>
          <a:p>
            <a:pPr>
              <a:buNone/>
            </a:pP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Жасанды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нейрондық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желілердің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алғашқы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моделін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кім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жасады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Қалай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ойлайсың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нейрожелілер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неге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жұмыс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істейді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және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олар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қандай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іс-әрекеттерді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орындай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KZ" sz="5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алады</a:t>
            </a:r>
            <a:r>
              <a:rPr lang="ru-KZ" sz="5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425768" y="5143500"/>
            <a:ext cx="4693505" cy="4693505"/>
          </a:xfrm>
          <a:custGeom>
            <a:avLst/>
            <a:gdLst/>
            <a:ahLst/>
            <a:cxnLst/>
            <a:rect l="l" t="t" r="r" b="b"/>
            <a:pathLst>
              <a:path w="4693505" h="4693505">
                <a:moveTo>
                  <a:pt x="0" y="0"/>
                </a:moveTo>
                <a:lnTo>
                  <a:pt x="4693505" y="0"/>
                </a:lnTo>
                <a:lnTo>
                  <a:pt x="4693505" y="4693505"/>
                </a:lnTo>
                <a:lnTo>
                  <a:pt x="0" y="46935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21901" y="155859"/>
            <a:ext cx="12701449" cy="9387010"/>
            <a:chOff x="0" y="0"/>
            <a:chExt cx="3345238" cy="24722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45238" cy="2472299"/>
            </a:xfrm>
            <a:custGeom>
              <a:avLst/>
              <a:gdLst/>
              <a:ahLst/>
              <a:cxnLst/>
              <a:rect l="l" t="t" r="r" b="b"/>
              <a:pathLst>
                <a:path w="3345238" h="2472299">
                  <a:moveTo>
                    <a:pt x="0" y="0"/>
                  </a:moveTo>
                  <a:lnTo>
                    <a:pt x="3345238" y="0"/>
                  </a:lnTo>
                  <a:lnTo>
                    <a:pt x="3345238" y="2472299"/>
                  </a:lnTo>
                  <a:lnTo>
                    <a:pt x="0" y="2472299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3345238" cy="25199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386924" y="1040547"/>
            <a:ext cx="0" cy="7617634"/>
          </a:xfrm>
          <a:prstGeom prst="line">
            <a:avLst/>
          </a:prstGeom>
          <a:ln w="76200" cap="flat">
            <a:solidFill>
              <a:srgbClr val="FEBF25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555239" y="8924742"/>
            <a:ext cx="232699" cy="23269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2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6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415375" y="10026"/>
            <a:ext cx="5511328" cy="6409000"/>
          </a:xfrm>
          <a:custGeom>
            <a:avLst/>
            <a:gdLst/>
            <a:ahLst/>
            <a:cxnLst/>
            <a:rect l="l" t="t" r="r" b="b"/>
            <a:pathLst>
              <a:path w="2019580" h="2230460">
                <a:moveTo>
                  <a:pt x="0" y="0"/>
                </a:moveTo>
                <a:lnTo>
                  <a:pt x="2019580" y="0"/>
                </a:lnTo>
                <a:lnTo>
                  <a:pt x="2019580" y="2230460"/>
                </a:lnTo>
                <a:lnTo>
                  <a:pt x="0" y="223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 dirty="0"/>
          </a:p>
        </p:txBody>
      </p:sp>
      <p:sp>
        <p:nvSpPr>
          <p:cNvPr id="11" name="TextBox 11"/>
          <p:cNvSpPr txBox="1"/>
          <p:nvPr/>
        </p:nvSpPr>
        <p:spPr>
          <a:xfrm>
            <a:off x="1005225" y="2684486"/>
            <a:ext cx="117348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168"/>
              </a:lnSpc>
            </a:pP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Нейрондық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ru-RU" sz="7200" b="1" dirty="0" err="1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желілер</a:t>
            </a:r>
            <a:r>
              <a:rPr lang="ru-RU" sz="7200" b="1" dirty="0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endParaRPr lang="en-US" sz="7200" b="1" dirty="0">
              <a:solidFill>
                <a:srgbClr val="FFFFFF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91083" y="1556324"/>
            <a:ext cx="8185577" cy="489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26"/>
              </a:lnSpc>
            </a:pPr>
            <a:r>
              <a:rPr lang="en-US" sz="2733" spc="336" dirty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САБАҚТЫҢ ТАҚЫРЫБЫ: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4966" y="4149527"/>
            <a:ext cx="12015317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buNone/>
            </a:pPr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мақсаты: </a:t>
            </a:r>
          </a:p>
          <a:p>
            <a:pPr algn="l"/>
            <a:r>
              <a:rPr lang="kk-KZ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--Нейрондық желілердің әрекет ету қағидаларын қарапайым мысалдар  арқылы түсінеді;                                                                                                                  -«Мұғаліммен оқыту» әдісінің жасанды интеллектіні дамытудағы рөлін сипаттайды;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35332" y="194836"/>
            <a:ext cx="17817335" cy="9756785"/>
            <a:chOff x="0" y="0"/>
            <a:chExt cx="2653552" cy="25205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CBC005B-3321-3C83-0EFD-C00CCA7A8FD9}"/>
              </a:ext>
            </a:extLst>
          </p:cNvPr>
          <p:cNvSpPr/>
          <p:nvPr/>
        </p:nvSpPr>
        <p:spPr>
          <a:xfrm>
            <a:off x="756055" y="335379"/>
            <a:ext cx="15621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kk-KZ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54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сабақты меңгеру</a:t>
            </a:r>
          </a:p>
          <a:p>
            <a:r>
              <a:rPr lang="en-US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Face App </a:t>
            </a:r>
            <a:r>
              <a:rPr lang="kk-KZ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сияқты бейнелерді танып-білу программасы қалай жұмыс істейтінін білесің бе? </a:t>
            </a:r>
          </a:p>
          <a:p>
            <a:r>
              <a:rPr lang="kk-KZ" sz="3600" b="0" cap="none" spc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суретте не бейнежазбада кім бейнеленгенін қалай біледі?</a:t>
            </a:r>
            <a:endParaRPr lang="kk-KZ" sz="54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F937BF-E12E-B995-57D5-6212926A4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135131"/>
            <a:ext cx="12649200" cy="64712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A6083-2B7E-A415-27BA-764C40637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03748ED-D0EF-2685-7191-5A79E1BC9511}"/>
              </a:ext>
            </a:extLst>
          </p:cNvPr>
          <p:cNvGrpSpPr/>
          <p:nvPr/>
        </p:nvGrpSpPr>
        <p:grpSpPr>
          <a:xfrm>
            <a:off x="371908" y="180209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B271D01-DD95-0FA1-B848-94D5293817F7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D6AB956-2846-E4FE-1C21-0D6C50D30213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B71785-99E5-76A9-B38C-50417A3D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27"/>
          <a:stretch>
            <a:fillRect/>
          </a:stretch>
        </p:blipFill>
        <p:spPr>
          <a:xfrm>
            <a:off x="685800" y="536516"/>
            <a:ext cx="9877926" cy="4810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6753E5-EDEB-3726-EA51-831A968C9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655" y="4305300"/>
            <a:ext cx="9343109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48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094BC-5C79-3D11-150E-23DA7B748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CF37A5-2F61-2EDF-9DEE-1515CED81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6" y="1751020"/>
            <a:ext cx="8305800" cy="62325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3315C57-2571-BE48-B249-843420FDF5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841"/>
          <a:stretch>
            <a:fillRect/>
          </a:stretch>
        </p:blipFill>
        <p:spPr>
          <a:xfrm>
            <a:off x="8726905" y="22058"/>
            <a:ext cx="9408695" cy="46005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8C469AE-D080-6B85-171B-D505B15C1C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5117432"/>
            <a:ext cx="855345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36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941EE-E4FC-9BB7-753E-E4E94C5C1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8330FFF-4540-2A9E-CBE1-FDD2DE09D3BA}"/>
              </a:ext>
            </a:extLst>
          </p:cNvPr>
          <p:cNvGrpSpPr/>
          <p:nvPr/>
        </p:nvGrpSpPr>
        <p:grpSpPr>
          <a:xfrm>
            <a:off x="220579" y="190500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7B1E09A-C57D-09BE-E989-CC0FA596F0C8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55DB8D-F065-F2BB-CE29-EFB894F01AE6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4A699E7-1F4B-31A7-E98C-2E9C8C0F66C7}"/>
              </a:ext>
            </a:extLst>
          </p:cNvPr>
          <p:cNvSpPr txBox="1"/>
          <p:nvPr/>
        </p:nvSpPr>
        <p:spPr>
          <a:xfrm>
            <a:off x="559576" y="358362"/>
            <a:ext cx="16940356" cy="8032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KZ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Негізгі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ұғымдар</a:t>
            </a:r>
            <a:endParaRPr lang="ru-KZ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 – нейрон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Синапс – синапс –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Салмақ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вес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нейронная сеть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circuit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искусственная нейронная сеть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networks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Жасанды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нейрон – искусственный нейрон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neuron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Кіру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входной слой –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inputlayer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Шығу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выходной слой –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outputlayer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Жасырын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скрытый слой –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hiddenlayer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Белсендіру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функциясы</a:t>
            </a:r>
            <a:r>
              <a:rPr lang="ru-KZ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активационная функция –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activation function </a:t>
            </a:r>
            <a:endParaRPr lang="ru-KZ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49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6218E-1616-085E-90A6-6F7667337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BA65ED6-6C71-95F5-B04C-B87851727B12}"/>
              </a:ext>
            </a:extLst>
          </p:cNvPr>
          <p:cNvGrpSpPr/>
          <p:nvPr/>
        </p:nvGrpSpPr>
        <p:grpSpPr>
          <a:xfrm>
            <a:off x="220579" y="190500"/>
            <a:ext cx="17511856" cy="9570275"/>
            <a:chOff x="0" y="0"/>
            <a:chExt cx="2653552" cy="252056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54F3F40-649F-46A4-C588-C12D2FE5717D}"/>
                </a:ext>
              </a:extLst>
            </p:cNvPr>
            <p:cNvSpPr/>
            <p:nvPr/>
          </p:nvSpPr>
          <p:spPr>
            <a:xfrm>
              <a:off x="0" y="0"/>
              <a:ext cx="2653552" cy="2520566"/>
            </a:xfrm>
            <a:custGeom>
              <a:avLst/>
              <a:gdLst/>
              <a:ahLst/>
              <a:cxnLst/>
              <a:rect l="l" t="t" r="r" b="b"/>
              <a:pathLst>
                <a:path w="2653552" h="2520566">
                  <a:moveTo>
                    <a:pt x="0" y="0"/>
                  </a:moveTo>
                  <a:lnTo>
                    <a:pt x="2653552" y="0"/>
                  </a:lnTo>
                  <a:lnTo>
                    <a:pt x="2653552" y="2520566"/>
                  </a:lnTo>
                  <a:lnTo>
                    <a:pt x="0" y="2520566"/>
                  </a:lnTo>
                  <a:close/>
                </a:path>
              </a:pathLst>
            </a:custGeom>
            <a:solidFill>
              <a:srgbClr val="1C75FF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3310C5-E2D5-025B-9DD2-0FCAAAE75300}"/>
                </a:ext>
              </a:extLst>
            </p:cNvPr>
            <p:cNvSpPr txBox="1"/>
            <p:nvPr/>
          </p:nvSpPr>
          <p:spPr>
            <a:xfrm>
              <a:off x="0" y="-47625"/>
              <a:ext cx="2653552" cy="25681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AC63DFC-9B46-9AEE-6C3D-401758796934}"/>
              </a:ext>
            </a:extLst>
          </p:cNvPr>
          <p:cNvSpPr txBox="1"/>
          <p:nvPr/>
        </p:nvSpPr>
        <p:spPr>
          <a:xfrm>
            <a:off x="567597" y="800100"/>
            <a:ext cx="16940356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KZ" sz="4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r>
              <a:rPr lang="ru-KZ" sz="4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1.Жасанды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табиғи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тілмен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ауыз-ша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жасағанда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қолдануға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2.Нейрондық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көпшілікке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мәлім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желілердің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артықшылықтары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бар?</a:t>
            </a:r>
          </a:p>
          <a:p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Нейрондық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желілерді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қолданғанда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неліктен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шектеу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қойылады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ойлайсың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нейрожелілер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іс-әрекеттерді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орындай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Топта талқылап, </a:t>
            </a:r>
            <a:r>
              <a:rPr lang="kk-KZ" sz="4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</a:t>
            </a:r>
            <a:r>
              <a:rPr lang="kk-KZ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жасап қорғайды</a:t>
            </a:r>
            <a:endParaRPr lang="ru-KZ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11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426</Words>
  <Application>Microsoft Office PowerPoint</Application>
  <PresentationFormat>Произвольный</PresentationFormat>
  <Paragraphs>67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Times New Roman</vt:lpstr>
      <vt:lpstr>Arimo</vt:lpstr>
      <vt:lpstr>Calibri</vt:lpstr>
      <vt:lpstr>Arial</vt:lpstr>
      <vt:lpstr>Arimo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щаблон</dc:title>
  <cp:lastModifiedBy>Arys JOBBM</cp:lastModifiedBy>
  <cp:revision>11</cp:revision>
  <dcterms:created xsi:type="dcterms:W3CDTF">2006-08-16T00:00:00Z</dcterms:created>
  <dcterms:modified xsi:type="dcterms:W3CDTF">2025-09-21T14:03:38Z</dcterms:modified>
  <dc:identifier>DAGzUa2tGjA</dc:identifier>
</cp:coreProperties>
</file>