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30" r:id="rId3"/>
    <p:sldId id="257" r:id="rId4"/>
    <p:sldId id="319" r:id="rId5"/>
    <p:sldId id="267" r:id="rId6"/>
    <p:sldId id="1061" r:id="rId7"/>
    <p:sldId id="268" r:id="rId8"/>
    <p:sldId id="269" r:id="rId9"/>
    <p:sldId id="270" r:id="rId10"/>
    <p:sldId id="271" r:id="rId11"/>
    <p:sldId id="327" r:id="rId12"/>
    <p:sldId id="273" r:id="rId13"/>
    <p:sldId id="260" r:id="rId14"/>
    <p:sldId id="328" r:id="rId15"/>
    <p:sldId id="259" r:id="rId16"/>
    <p:sldId id="322" r:id="rId17"/>
    <p:sldId id="323" r:id="rId18"/>
    <p:sldId id="262" r:id="rId19"/>
    <p:sldId id="263" r:id="rId20"/>
    <p:sldId id="266" r:id="rId21"/>
    <p:sldId id="274" r:id="rId22"/>
    <p:sldId id="265" r:id="rId23"/>
    <p:sldId id="324" r:id="rId24"/>
    <p:sldId id="326" r:id="rId25"/>
    <p:sldId id="329" r:id="rId26"/>
    <p:sldId id="27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87" d="100"/>
          <a:sy n="87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1B758-6B50-42D5-A48F-B5320B9C803B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341E7-B322-4989-A301-AA02A5DDF0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1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поставить или чувака,</a:t>
            </a:r>
            <a:r>
              <a:rPr lang="ru-RU" baseline="0" dirty="0"/>
              <a:t> или картинку по теме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7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86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73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2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5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60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31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77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3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51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3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33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12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30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03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74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3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4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4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0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4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4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97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Заголов цвета раздела. Важные части выделяем цветом раздела.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3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F4FF9-35EE-4E2A-9EC2-64F98BC09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84103A-B2F2-4D62-9246-B05663EE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83E19-F45A-475B-86DB-2FD00063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CE99D6-1917-445F-8074-055F2DEE7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04E03-718B-4D4E-8C79-34C2B4D17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7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2DE3-477B-49E3-8E99-C959DB63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27F660-CE54-4B74-80BE-4AC0BFE31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F19B5-7DDE-4C1E-BDC5-1A9D48D0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8C2C79-238F-4785-9D26-8B1CA10C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BDF8D-8D8B-4162-8256-258520C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9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65B016-8848-47F1-9137-4C7E8C201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4C9CF1-E54B-4957-B1A5-10D70DC84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0C144B-3D51-4E4D-80FA-12368E57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A62D2B-4F86-43E7-B60B-6380FD1C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32644-8A60-4DEF-BE32-7D601341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21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BEF2C-E3A8-436B-B6B8-29F149DC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1C0209-6C46-4FB8-9062-186BF9043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243704-B557-47DC-9CE2-F3399970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78A3D-79AF-4F35-8A9F-12C6243B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3151B-2D84-44D2-85CF-7E042E81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02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98DBA-2841-4FCF-BD8C-F355AAD5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B00E57-8287-4A41-889F-8CCB2EFB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9106A9-782D-4C4F-914D-0C1FF646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56ADD-8A7F-45E7-8B1B-6FB66DBF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C548DA-F91D-47CE-BCD6-DD646573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51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CC5F5-0944-43D4-9A28-BF51A468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F51C43-6715-4350-831D-3950FA336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06DD6-AB27-4EAB-A0FD-9450D3795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0BFEC9-9272-4726-ACCA-35DC89A0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68F521-FB76-4330-BBAD-108BC296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AB0317-BF1C-4350-AB3F-9EF1E29F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96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956E3-0E4F-4CEE-A7C2-29465BA6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475D95-271D-439E-B492-63B5032C3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E68733-93C4-4186-A9F2-A5C098356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EEC9FF-89FE-4254-BDB9-1683C51CE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BC7DE6-B2CF-4ADC-B7EF-1324D96D8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2331DF2-63E9-49D6-AF69-7F0300D0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4A6091-9562-45A9-B22C-A7938563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529107-07EE-4B4C-B911-1345B6F7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2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E9869-9941-4E59-9A7A-858C7F54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C55C9B-D41E-46AD-8C5A-CAC62231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86BDC9-5DE7-48A5-A5AA-5D5D7758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108F4B-2122-4984-864A-6EB65E81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2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C328B0F-E5E7-4103-90D5-A07D78FE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B06010-0550-44BD-A61B-2511BD839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F0ED8E-68EC-4BB3-8A33-82843C9C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7EE9E-B53A-4889-976B-6F4D1EE3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A6884-226C-44A1-AF51-174376D20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24E1A7-FDB5-4725-923D-7543C7B1D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213F79-3396-4771-8403-FF76E837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8082AC-96FD-43B3-9CCE-03FC81D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5A980F-71C6-4BDD-A379-DA71D408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0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E5561-7687-4125-992C-67328924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658B20-E862-4BFA-82C4-20DD9BC58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18C33E-4D6C-4735-83F3-57A5B7A3E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33810E-E9F7-4332-8643-DF83A95B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EFEA94-FE08-4A9C-9CE4-98B039D7C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6DB2E3-5346-4676-B9F9-D294E3C1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67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CB620-1246-4761-9B5E-0B56C600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307736-DB00-4579-835F-B11653D32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2168CE-33C4-4E1B-906D-AD2DBF27F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88D08-346F-4F60-8D3F-7ED25B400061}" type="datetimeFigureOut">
              <a:rPr lang="ru-RU" smtClean="0"/>
              <a:t>09.10.2025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CC4A55-C09D-4ED9-AFEE-C0CB36401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6582-9607-403F-943B-C33DBD3CC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E1B3D-ADC9-41AD-AC49-E0C23D4433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78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11" Type="http://schemas.openxmlformats.org/officeDocument/2006/relationships/image" Target="../media/image38.png"/><Relationship Id="rId5" Type="http://schemas.openxmlformats.org/officeDocument/2006/relationships/image" Target="../media/image320.png"/><Relationship Id="rId10" Type="http://schemas.openxmlformats.org/officeDocument/2006/relationships/image" Target="../media/image37.png"/><Relationship Id="rId4" Type="http://schemas.openxmlformats.org/officeDocument/2006/relationships/image" Target="../media/image310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43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19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9909" y="5945981"/>
            <a:ext cx="4914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kk-KZ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 ҚҰБЫЛЫСТАРЫ</a:t>
            </a:r>
            <a:endParaRPr lang="ru-RU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909" y="1626108"/>
            <a:ext cx="5375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4000" b="1" noProof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Қатты денелердің  балқуы мен қатаюы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33" y="1233488"/>
            <a:ext cx="4572000" cy="4391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92D7A4-7C7F-4F10-A95A-8D0D116AF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267" y="481132"/>
            <a:ext cx="27051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75959" y="4965172"/>
            <a:ext cx="7440083" cy="1404140"/>
          </a:xfrm>
          <a:prstGeom prst="rect">
            <a:avLst/>
          </a:prstGeom>
          <a:noFill/>
          <a:ln>
            <a:solidFill>
              <a:srgbClr val="77B14F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 algn="ctr" defTabSz="914377"/>
            <a:r>
              <a:rPr lang="kk-KZ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Балқу температурасы тұрмыстық және өндірістік құрылғыларды жасау кезінде ескерілуі керек.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Шарик, Электричество, Энергия, С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84" y="1649015"/>
            <a:ext cx="1669864" cy="26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1159">
            <a:off x="4217033" y="2224184"/>
            <a:ext cx="4042935" cy="1522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533552" y="1495004"/>
            <a:ext cx="1384865" cy="33116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температурасы</a:t>
            </a:r>
          </a:p>
        </p:txBody>
      </p:sp>
    </p:spTree>
    <p:extLst>
      <p:ext uri="{BB962C8B-B14F-4D97-AF65-F5344CB8AC3E}">
        <p14:creationId xmlns:p14="http://schemas.microsoft.com/office/powerpoint/2010/main" val="12440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37" y="1333499"/>
            <a:ext cx="3600400" cy="4976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14" y="3487572"/>
            <a:ext cx="1925021" cy="2552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0" r="39330"/>
          <a:stretch/>
        </p:blipFill>
        <p:spPr>
          <a:xfrm>
            <a:off x="8785535" y="1559764"/>
            <a:ext cx="450851" cy="4188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9010783" y="4620731"/>
            <a:ext cx="0" cy="7856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9009521" y="3582506"/>
            <a:ext cx="0" cy="747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9009521" y="4322281"/>
            <a:ext cx="0" cy="3028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10038" r="40903" b="87574"/>
          <a:stretch/>
        </p:blipFill>
        <p:spPr>
          <a:xfrm>
            <a:off x="8814110" y="3745193"/>
            <a:ext cx="390525" cy="60959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8153400" y="5139266"/>
            <a:ext cx="1752600" cy="821629"/>
          </a:xfrm>
          <a:custGeom>
            <a:avLst/>
            <a:gdLst>
              <a:gd name="connsiteX0" fmla="*/ 0 w 1252016"/>
              <a:gd name="connsiteY0" fmla="*/ 0 h 452702"/>
              <a:gd name="connsiteX1" fmla="*/ 33337 w 1252016"/>
              <a:gd name="connsiteY1" fmla="*/ 178594 h 452702"/>
              <a:gd name="connsiteX2" fmla="*/ 97631 w 1252016"/>
              <a:gd name="connsiteY2" fmla="*/ 335756 h 452702"/>
              <a:gd name="connsiteX3" fmla="*/ 190500 w 1252016"/>
              <a:gd name="connsiteY3" fmla="*/ 397669 h 452702"/>
              <a:gd name="connsiteX4" fmla="*/ 352425 w 1252016"/>
              <a:gd name="connsiteY4" fmla="*/ 435769 h 452702"/>
              <a:gd name="connsiteX5" fmla="*/ 600075 w 1252016"/>
              <a:gd name="connsiteY5" fmla="*/ 445294 h 452702"/>
              <a:gd name="connsiteX6" fmla="*/ 809625 w 1252016"/>
              <a:gd name="connsiteY6" fmla="*/ 452438 h 452702"/>
              <a:gd name="connsiteX7" fmla="*/ 988219 w 1252016"/>
              <a:gd name="connsiteY7" fmla="*/ 435769 h 452702"/>
              <a:gd name="connsiteX8" fmla="*/ 1083469 w 1252016"/>
              <a:gd name="connsiteY8" fmla="*/ 388144 h 452702"/>
              <a:gd name="connsiteX9" fmla="*/ 1185862 w 1252016"/>
              <a:gd name="connsiteY9" fmla="*/ 283369 h 452702"/>
              <a:gd name="connsiteX10" fmla="*/ 1233487 w 1252016"/>
              <a:gd name="connsiteY10" fmla="*/ 171450 h 452702"/>
              <a:gd name="connsiteX11" fmla="*/ 1247775 w 1252016"/>
              <a:gd name="connsiteY11" fmla="*/ 97631 h 452702"/>
              <a:gd name="connsiteX12" fmla="*/ 1162050 w 1252016"/>
              <a:gd name="connsiteY12" fmla="*/ 92869 h 452702"/>
              <a:gd name="connsiteX13" fmla="*/ 0 w 1252016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162050 w 1264963"/>
              <a:gd name="connsiteY12" fmla="*/ 92869 h 452702"/>
              <a:gd name="connsiteX13" fmla="*/ 0 w 1264963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040606 w 1264963"/>
              <a:gd name="connsiteY12" fmla="*/ 28575 h 452702"/>
              <a:gd name="connsiteX13" fmla="*/ 0 w 1264963"/>
              <a:gd name="connsiteY13" fmla="*/ 0 h 45270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57301"/>
              <a:gd name="connsiteY0" fmla="*/ 0 h 433652"/>
              <a:gd name="connsiteX1" fmla="*/ 28575 w 1257301"/>
              <a:gd name="connsiteY1" fmla="*/ 159544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  <a:gd name="connsiteX0" fmla="*/ 0 w 1257301"/>
              <a:gd name="connsiteY0" fmla="*/ 0 h 433652"/>
              <a:gd name="connsiteX1" fmla="*/ 43332 w 1257301"/>
              <a:gd name="connsiteY1" fmla="*/ 157307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78112 w 1242544"/>
              <a:gd name="connsiteY2" fmla="*/ 318943 h 435889"/>
              <a:gd name="connsiteX3" fmla="*/ 170981 w 1242544"/>
              <a:gd name="connsiteY3" fmla="*/ 380856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92870 w 1242544"/>
              <a:gd name="connsiteY2" fmla="*/ 318943 h 435889"/>
              <a:gd name="connsiteX3" fmla="*/ 170981 w 1242544"/>
              <a:gd name="connsiteY3" fmla="*/ 380856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92870 w 1242544"/>
              <a:gd name="connsiteY2" fmla="*/ 318943 h 435889"/>
              <a:gd name="connsiteX3" fmla="*/ 176884 w 1242544"/>
              <a:gd name="connsiteY3" fmla="*/ 387567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6230"/>
              <a:gd name="connsiteX1" fmla="*/ 28575 w 1242544"/>
              <a:gd name="connsiteY1" fmla="*/ 159544 h 436230"/>
              <a:gd name="connsiteX2" fmla="*/ 92870 w 1242544"/>
              <a:gd name="connsiteY2" fmla="*/ 318943 h 436230"/>
              <a:gd name="connsiteX3" fmla="*/ 176884 w 1242544"/>
              <a:gd name="connsiteY3" fmla="*/ 387567 h 436230"/>
              <a:gd name="connsiteX4" fmla="*/ 332906 w 1242544"/>
              <a:gd name="connsiteY4" fmla="*/ 418956 h 436230"/>
              <a:gd name="connsiteX5" fmla="*/ 580556 w 1242544"/>
              <a:gd name="connsiteY5" fmla="*/ 428481 h 436230"/>
              <a:gd name="connsiteX6" fmla="*/ 790106 w 1242544"/>
              <a:gd name="connsiteY6" fmla="*/ 435625 h 436230"/>
              <a:gd name="connsiteX7" fmla="*/ 965749 w 1242544"/>
              <a:gd name="connsiteY7" fmla="*/ 412245 h 436230"/>
              <a:gd name="connsiteX8" fmla="*/ 1063950 w 1242544"/>
              <a:gd name="connsiteY8" fmla="*/ 371331 h 436230"/>
              <a:gd name="connsiteX9" fmla="*/ 1166343 w 1242544"/>
              <a:gd name="connsiteY9" fmla="*/ 266556 h 436230"/>
              <a:gd name="connsiteX10" fmla="*/ 1213968 w 1242544"/>
              <a:gd name="connsiteY10" fmla="*/ 154637 h 436230"/>
              <a:gd name="connsiteX11" fmla="*/ 1242544 w 1242544"/>
              <a:gd name="connsiteY11" fmla="*/ 23668 h 436230"/>
              <a:gd name="connsiteX12" fmla="*/ 1021087 w 1242544"/>
              <a:gd name="connsiteY12" fmla="*/ 11762 h 436230"/>
              <a:gd name="connsiteX13" fmla="*/ 0 w 1242544"/>
              <a:gd name="connsiteY13" fmla="*/ 0 h 436230"/>
              <a:gd name="connsiteX0" fmla="*/ 0 w 1242544"/>
              <a:gd name="connsiteY0" fmla="*/ 0 h 432164"/>
              <a:gd name="connsiteX1" fmla="*/ 28575 w 1242544"/>
              <a:gd name="connsiteY1" fmla="*/ 159544 h 432164"/>
              <a:gd name="connsiteX2" fmla="*/ 92870 w 1242544"/>
              <a:gd name="connsiteY2" fmla="*/ 318943 h 432164"/>
              <a:gd name="connsiteX3" fmla="*/ 176884 w 1242544"/>
              <a:gd name="connsiteY3" fmla="*/ 387567 h 432164"/>
              <a:gd name="connsiteX4" fmla="*/ 332906 w 1242544"/>
              <a:gd name="connsiteY4" fmla="*/ 418956 h 432164"/>
              <a:gd name="connsiteX5" fmla="*/ 580556 w 1242544"/>
              <a:gd name="connsiteY5" fmla="*/ 428481 h 432164"/>
              <a:gd name="connsiteX6" fmla="*/ 790106 w 1242544"/>
              <a:gd name="connsiteY6" fmla="*/ 431151 h 432164"/>
              <a:gd name="connsiteX7" fmla="*/ 965749 w 1242544"/>
              <a:gd name="connsiteY7" fmla="*/ 412245 h 432164"/>
              <a:gd name="connsiteX8" fmla="*/ 1063950 w 1242544"/>
              <a:gd name="connsiteY8" fmla="*/ 371331 h 432164"/>
              <a:gd name="connsiteX9" fmla="*/ 1166343 w 1242544"/>
              <a:gd name="connsiteY9" fmla="*/ 266556 h 432164"/>
              <a:gd name="connsiteX10" fmla="*/ 1213968 w 1242544"/>
              <a:gd name="connsiteY10" fmla="*/ 154637 h 432164"/>
              <a:gd name="connsiteX11" fmla="*/ 1242544 w 1242544"/>
              <a:gd name="connsiteY11" fmla="*/ 23668 h 432164"/>
              <a:gd name="connsiteX12" fmla="*/ 1021087 w 1242544"/>
              <a:gd name="connsiteY12" fmla="*/ 11762 h 432164"/>
              <a:gd name="connsiteX13" fmla="*/ 0 w 1242544"/>
              <a:gd name="connsiteY13" fmla="*/ 0 h 432164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66343 w 1242544"/>
              <a:gd name="connsiteY9" fmla="*/ 266556 h 434192"/>
              <a:gd name="connsiteX10" fmla="*/ 121396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66343 w 1242544"/>
              <a:gd name="connsiteY9" fmla="*/ 266556 h 434192"/>
              <a:gd name="connsiteX10" fmla="*/ 119330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57489 w 1242544"/>
              <a:gd name="connsiteY9" fmla="*/ 266556 h 434192"/>
              <a:gd name="connsiteX10" fmla="*/ 119330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21884"/>
              <a:gd name="connsiteY0" fmla="*/ 0 h 434192"/>
              <a:gd name="connsiteX1" fmla="*/ 28575 w 1221884"/>
              <a:gd name="connsiteY1" fmla="*/ 159544 h 434192"/>
              <a:gd name="connsiteX2" fmla="*/ 92870 w 1221884"/>
              <a:gd name="connsiteY2" fmla="*/ 318943 h 434192"/>
              <a:gd name="connsiteX3" fmla="*/ 176884 w 1221884"/>
              <a:gd name="connsiteY3" fmla="*/ 387567 h 434192"/>
              <a:gd name="connsiteX4" fmla="*/ 332906 w 1221884"/>
              <a:gd name="connsiteY4" fmla="*/ 418956 h 434192"/>
              <a:gd name="connsiteX5" fmla="*/ 571702 w 1221884"/>
              <a:gd name="connsiteY5" fmla="*/ 432955 h 434192"/>
              <a:gd name="connsiteX6" fmla="*/ 790106 w 1221884"/>
              <a:gd name="connsiteY6" fmla="*/ 431151 h 434192"/>
              <a:gd name="connsiteX7" fmla="*/ 965749 w 1221884"/>
              <a:gd name="connsiteY7" fmla="*/ 412245 h 434192"/>
              <a:gd name="connsiteX8" fmla="*/ 1063950 w 1221884"/>
              <a:gd name="connsiteY8" fmla="*/ 371331 h 434192"/>
              <a:gd name="connsiteX9" fmla="*/ 1157489 w 1221884"/>
              <a:gd name="connsiteY9" fmla="*/ 266556 h 434192"/>
              <a:gd name="connsiteX10" fmla="*/ 1193308 w 1221884"/>
              <a:gd name="connsiteY10" fmla="*/ 154637 h 434192"/>
              <a:gd name="connsiteX11" fmla="*/ 1221884 w 1221884"/>
              <a:gd name="connsiteY11" fmla="*/ 19194 h 434192"/>
              <a:gd name="connsiteX12" fmla="*/ 1021087 w 1221884"/>
              <a:gd name="connsiteY12" fmla="*/ 11762 h 434192"/>
              <a:gd name="connsiteX13" fmla="*/ 0 w 1221884"/>
              <a:gd name="connsiteY13" fmla="*/ 0 h 434192"/>
              <a:gd name="connsiteX0" fmla="*/ 0 w 1221884"/>
              <a:gd name="connsiteY0" fmla="*/ 0 h 434192"/>
              <a:gd name="connsiteX1" fmla="*/ 28575 w 1221884"/>
              <a:gd name="connsiteY1" fmla="*/ 159544 h 434192"/>
              <a:gd name="connsiteX2" fmla="*/ 92870 w 1221884"/>
              <a:gd name="connsiteY2" fmla="*/ 318943 h 434192"/>
              <a:gd name="connsiteX3" fmla="*/ 176884 w 1221884"/>
              <a:gd name="connsiteY3" fmla="*/ 387567 h 434192"/>
              <a:gd name="connsiteX4" fmla="*/ 332906 w 1221884"/>
              <a:gd name="connsiteY4" fmla="*/ 418956 h 434192"/>
              <a:gd name="connsiteX5" fmla="*/ 571702 w 1221884"/>
              <a:gd name="connsiteY5" fmla="*/ 432955 h 434192"/>
              <a:gd name="connsiteX6" fmla="*/ 790106 w 1221884"/>
              <a:gd name="connsiteY6" fmla="*/ 431151 h 434192"/>
              <a:gd name="connsiteX7" fmla="*/ 965749 w 1221884"/>
              <a:gd name="connsiteY7" fmla="*/ 412245 h 434192"/>
              <a:gd name="connsiteX8" fmla="*/ 1063950 w 1221884"/>
              <a:gd name="connsiteY8" fmla="*/ 371331 h 434192"/>
              <a:gd name="connsiteX9" fmla="*/ 1157489 w 1221884"/>
              <a:gd name="connsiteY9" fmla="*/ 266556 h 434192"/>
              <a:gd name="connsiteX10" fmla="*/ 1193308 w 1221884"/>
              <a:gd name="connsiteY10" fmla="*/ 154637 h 434192"/>
              <a:gd name="connsiteX11" fmla="*/ 1221884 w 1221884"/>
              <a:gd name="connsiteY11" fmla="*/ 19194 h 434192"/>
              <a:gd name="connsiteX12" fmla="*/ 1021087 w 1221884"/>
              <a:gd name="connsiteY12" fmla="*/ 11762 h 434192"/>
              <a:gd name="connsiteX13" fmla="*/ 0 w 1221884"/>
              <a:gd name="connsiteY13" fmla="*/ 0 h 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884" h="434192">
                <a:moveTo>
                  <a:pt x="0" y="0"/>
                </a:moveTo>
                <a:cubicBezTo>
                  <a:pt x="8532" y="61317"/>
                  <a:pt x="13097" y="106387"/>
                  <a:pt x="28575" y="159544"/>
                </a:cubicBezTo>
                <a:cubicBezTo>
                  <a:pt x="44053" y="212701"/>
                  <a:pt x="68152" y="280939"/>
                  <a:pt x="92870" y="318943"/>
                </a:cubicBezTo>
                <a:cubicBezTo>
                  <a:pt x="117588" y="356947"/>
                  <a:pt x="136878" y="370898"/>
                  <a:pt x="176884" y="387567"/>
                </a:cubicBezTo>
                <a:cubicBezTo>
                  <a:pt x="216890" y="404236"/>
                  <a:pt x="267103" y="411391"/>
                  <a:pt x="332906" y="418956"/>
                </a:cubicBezTo>
                <a:cubicBezTo>
                  <a:pt x="398709" y="426521"/>
                  <a:pt x="495502" y="430923"/>
                  <a:pt x="571702" y="432955"/>
                </a:cubicBezTo>
                <a:cubicBezTo>
                  <a:pt x="647902" y="434988"/>
                  <a:pt x="724432" y="434603"/>
                  <a:pt x="790106" y="431151"/>
                </a:cubicBezTo>
                <a:cubicBezTo>
                  <a:pt x="855780" y="427699"/>
                  <a:pt x="920108" y="422215"/>
                  <a:pt x="965749" y="412245"/>
                </a:cubicBezTo>
                <a:cubicBezTo>
                  <a:pt x="1011390" y="402275"/>
                  <a:pt x="1031994" y="395612"/>
                  <a:pt x="1063950" y="371331"/>
                </a:cubicBezTo>
                <a:cubicBezTo>
                  <a:pt x="1095906" y="347050"/>
                  <a:pt x="1135929" y="302672"/>
                  <a:pt x="1157489" y="266556"/>
                </a:cubicBezTo>
                <a:cubicBezTo>
                  <a:pt x="1179049" y="230440"/>
                  <a:pt x="1182576" y="195864"/>
                  <a:pt x="1193308" y="154637"/>
                </a:cubicBezTo>
                <a:cubicBezTo>
                  <a:pt x="1204041" y="113410"/>
                  <a:pt x="1202935" y="100915"/>
                  <a:pt x="1221884" y="19194"/>
                </a:cubicBezTo>
                <a:cubicBezTo>
                  <a:pt x="1209978" y="6097"/>
                  <a:pt x="1021087" y="11762"/>
                  <a:pt x="1021087" y="11762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8153484" y="5121993"/>
            <a:ext cx="1752600" cy="844431"/>
            <a:chOff x="6115113" y="3841494"/>
            <a:chExt cx="1314450" cy="633323"/>
          </a:xfrm>
        </p:grpSpPr>
        <p:sp>
          <p:nvSpPr>
            <p:cNvPr id="22" name="Полилиния 21"/>
            <p:cNvSpPr/>
            <p:nvPr/>
          </p:nvSpPr>
          <p:spPr>
            <a:xfrm>
              <a:off x="6115113" y="3858595"/>
              <a:ext cx="1314450" cy="616222"/>
            </a:xfrm>
            <a:custGeom>
              <a:avLst/>
              <a:gdLst>
                <a:gd name="connsiteX0" fmla="*/ 0 w 1252016"/>
                <a:gd name="connsiteY0" fmla="*/ 0 h 452702"/>
                <a:gd name="connsiteX1" fmla="*/ 33337 w 1252016"/>
                <a:gd name="connsiteY1" fmla="*/ 178594 h 452702"/>
                <a:gd name="connsiteX2" fmla="*/ 97631 w 1252016"/>
                <a:gd name="connsiteY2" fmla="*/ 335756 h 452702"/>
                <a:gd name="connsiteX3" fmla="*/ 190500 w 1252016"/>
                <a:gd name="connsiteY3" fmla="*/ 397669 h 452702"/>
                <a:gd name="connsiteX4" fmla="*/ 352425 w 1252016"/>
                <a:gd name="connsiteY4" fmla="*/ 435769 h 452702"/>
                <a:gd name="connsiteX5" fmla="*/ 600075 w 1252016"/>
                <a:gd name="connsiteY5" fmla="*/ 445294 h 452702"/>
                <a:gd name="connsiteX6" fmla="*/ 809625 w 1252016"/>
                <a:gd name="connsiteY6" fmla="*/ 452438 h 452702"/>
                <a:gd name="connsiteX7" fmla="*/ 988219 w 1252016"/>
                <a:gd name="connsiteY7" fmla="*/ 435769 h 452702"/>
                <a:gd name="connsiteX8" fmla="*/ 1083469 w 1252016"/>
                <a:gd name="connsiteY8" fmla="*/ 388144 h 452702"/>
                <a:gd name="connsiteX9" fmla="*/ 1185862 w 1252016"/>
                <a:gd name="connsiteY9" fmla="*/ 283369 h 452702"/>
                <a:gd name="connsiteX10" fmla="*/ 1233487 w 1252016"/>
                <a:gd name="connsiteY10" fmla="*/ 171450 h 452702"/>
                <a:gd name="connsiteX11" fmla="*/ 1247775 w 1252016"/>
                <a:gd name="connsiteY11" fmla="*/ 97631 h 452702"/>
                <a:gd name="connsiteX12" fmla="*/ 1162050 w 1252016"/>
                <a:gd name="connsiteY12" fmla="*/ 92869 h 452702"/>
                <a:gd name="connsiteX13" fmla="*/ 0 w 1252016"/>
                <a:gd name="connsiteY13" fmla="*/ 0 h 452702"/>
                <a:gd name="connsiteX0" fmla="*/ 0 w 1264963"/>
                <a:gd name="connsiteY0" fmla="*/ 0 h 452702"/>
                <a:gd name="connsiteX1" fmla="*/ 33337 w 1264963"/>
                <a:gd name="connsiteY1" fmla="*/ 178594 h 452702"/>
                <a:gd name="connsiteX2" fmla="*/ 97631 w 1264963"/>
                <a:gd name="connsiteY2" fmla="*/ 335756 h 452702"/>
                <a:gd name="connsiteX3" fmla="*/ 190500 w 1264963"/>
                <a:gd name="connsiteY3" fmla="*/ 397669 h 452702"/>
                <a:gd name="connsiteX4" fmla="*/ 352425 w 1264963"/>
                <a:gd name="connsiteY4" fmla="*/ 435769 h 452702"/>
                <a:gd name="connsiteX5" fmla="*/ 600075 w 1264963"/>
                <a:gd name="connsiteY5" fmla="*/ 445294 h 452702"/>
                <a:gd name="connsiteX6" fmla="*/ 809625 w 1264963"/>
                <a:gd name="connsiteY6" fmla="*/ 452438 h 452702"/>
                <a:gd name="connsiteX7" fmla="*/ 988219 w 1264963"/>
                <a:gd name="connsiteY7" fmla="*/ 435769 h 452702"/>
                <a:gd name="connsiteX8" fmla="*/ 1083469 w 1264963"/>
                <a:gd name="connsiteY8" fmla="*/ 388144 h 452702"/>
                <a:gd name="connsiteX9" fmla="*/ 1185862 w 1264963"/>
                <a:gd name="connsiteY9" fmla="*/ 283369 h 452702"/>
                <a:gd name="connsiteX10" fmla="*/ 1233487 w 1264963"/>
                <a:gd name="connsiteY10" fmla="*/ 171450 h 452702"/>
                <a:gd name="connsiteX11" fmla="*/ 1262063 w 1264963"/>
                <a:gd name="connsiteY11" fmla="*/ 40481 h 452702"/>
                <a:gd name="connsiteX12" fmla="*/ 1162050 w 1264963"/>
                <a:gd name="connsiteY12" fmla="*/ 92869 h 452702"/>
                <a:gd name="connsiteX13" fmla="*/ 0 w 1264963"/>
                <a:gd name="connsiteY13" fmla="*/ 0 h 452702"/>
                <a:gd name="connsiteX0" fmla="*/ 0 w 1264963"/>
                <a:gd name="connsiteY0" fmla="*/ 0 h 452702"/>
                <a:gd name="connsiteX1" fmla="*/ 33337 w 1264963"/>
                <a:gd name="connsiteY1" fmla="*/ 178594 h 452702"/>
                <a:gd name="connsiteX2" fmla="*/ 97631 w 1264963"/>
                <a:gd name="connsiteY2" fmla="*/ 335756 h 452702"/>
                <a:gd name="connsiteX3" fmla="*/ 190500 w 1264963"/>
                <a:gd name="connsiteY3" fmla="*/ 397669 h 452702"/>
                <a:gd name="connsiteX4" fmla="*/ 352425 w 1264963"/>
                <a:gd name="connsiteY4" fmla="*/ 435769 h 452702"/>
                <a:gd name="connsiteX5" fmla="*/ 600075 w 1264963"/>
                <a:gd name="connsiteY5" fmla="*/ 445294 h 452702"/>
                <a:gd name="connsiteX6" fmla="*/ 809625 w 1264963"/>
                <a:gd name="connsiteY6" fmla="*/ 452438 h 452702"/>
                <a:gd name="connsiteX7" fmla="*/ 988219 w 1264963"/>
                <a:gd name="connsiteY7" fmla="*/ 435769 h 452702"/>
                <a:gd name="connsiteX8" fmla="*/ 1083469 w 1264963"/>
                <a:gd name="connsiteY8" fmla="*/ 388144 h 452702"/>
                <a:gd name="connsiteX9" fmla="*/ 1185862 w 1264963"/>
                <a:gd name="connsiteY9" fmla="*/ 283369 h 452702"/>
                <a:gd name="connsiteX10" fmla="*/ 1233487 w 1264963"/>
                <a:gd name="connsiteY10" fmla="*/ 171450 h 452702"/>
                <a:gd name="connsiteX11" fmla="*/ 1262063 w 1264963"/>
                <a:gd name="connsiteY11" fmla="*/ 40481 h 452702"/>
                <a:gd name="connsiteX12" fmla="*/ 1040606 w 1264963"/>
                <a:gd name="connsiteY12" fmla="*/ 28575 h 452702"/>
                <a:gd name="connsiteX13" fmla="*/ 0 w 1264963"/>
                <a:gd name="connsiteY13" fmla="*/ 0 h 452702"/>
                <a:gd name="connsiteX0" fmla="*/ 0 w 1260201"/>
                <a:gd name="connsiteY0" fmla="*/ 0 h 433652"/>
                <a:gd name="connsiteX1" fmla="*/ 28575 w 1260201"/>
                <a:gd name="connsiteY1" fmla="*/ 159544 h 433652"/>
                <a:gd name="connsiteX2" fmla="*/ 92869 w 1260201"/>
                <a:gd name="connsiteY2" fmla="*/ 316706 h 433652"/>
                <a:gd name="connsiteX3" fmla="*/ 185738 w 1260201"/>
                <a:gd name="connsiteY3" fmla="*/ 378619 h 433652"/>
                <a:gd name="connsiteX4" fmla="*/ 347663 w 1260201"/>
                <a:gd name="connsiteY4" fmla="*/ 416719 h 433652"/>
                <a:gd name="connsiteX5" fmla="*/ 595313 w 1260201"/>
                <a:gd name="connsiteY5" fmla="*/ 426244 h 433652"/>
                <a:gd name="connsiteX6" fmla="*/ 804863 w 1260201"/>
                <a:gd name="connsiteY6" fmla="*/ 433388 h 433652"/>
                <a:gd name="connsiteX7" fmla="*/ 983457 w 1260201"/>
                <a:gd name="connsiteY7" fmla="*/ 416719 h 433652"/>
                <a:gd name="connsiteX8" fmla="*/ 1078707 w 1260201"/>
                <a:gd name="connsiteY8" fmla="*/ 369094 h 433652"/>
                <a:gd name="connsiteX9" fmla="*/ 1181100 w 1260201"/>
                <a:gd name="connsiteY9" fmla="*/ 264319 h 433652"/>
                <a:gd name="connsiteX10" fmla="*/ 1228725 w 1260201"/>
                <a:gd name="connsiteY10" fmla="*/ 152400 h 433652"/>
                <a:gd name="connsiteX11" fmla="*/ 1257301 w 1260201"/>
                <a:gd name="connsiteY11" fmla="*/ 21431 h 433652"/>
                <a:gd name="connsiteX12" fmla="*/ 1035844 w 1260201"/>
                <a:gd name="connsiteY12" fmla="*/ 9525 h 433652"/>
                <a:gd name="connsiteX13" fmla="*/ 0 w 1260201"/>
                <a:gd name="connsiteY13" fmla="*/ 0 h 433652"/>
                <a:gd name="connsiteX0" fmla="*/ 0 w 1260201"/>
                <a:gd name="connsiteY0" fmla="*/ 0 h 433652"/>
                <a:gd name="connsiteX1" fmla="*/ 28575 w 1260201"/>
                <a:gd name="connsiteY1" fmla="*/ 159544 h 433652"/>
                <a:gd name="connsiteX2" fmla="*/ 92869 w 1260201"/>
                <a:gd name="connsiteY2" fmla="*/ 316706 h 433652"/>
                <a:gd name="connsiteX3" fmla="*/ 185738 w 1260201"/>
                <a:gd name="connsiteY3" fmla="*/ 378619 h 433652"/>
                <a:gd name="connsiteX4" fmla="*/ 347663 w 1260201"/>
                <a:gd name="connsiteY4" fmla="*/ 416719 h 433652"/>
                <a:gd name="connsiteX5" fmla="*/ 595313 w 1260201"/>
                <a:gd name="connsiteY5" fmla="*/ 426244 h 433652"/>
                <a:gd name="connsiteX6" fmla="*/ 804863 w 1260201"/>
                <a:gd name="connsiteY6" fmla="*/ 433388 h 433652"/>
                <a:gd name="connsiteX7" fmla="*/ 983457 w 1260201"/>
                <a:gd name="connsiteY7" fmla="*/ 416719 h 433652"/>
                <a:gd name="connsiteX8" fmla="*/ 1078707 w 1260201"/>
                <a:gd name="connsiteY8" fmla="*/ 369094 h 433652"/>
                <a:gd name="connsiteX9" fmla="*/ 1181100 w 1260201"/>
                <a:gd name="connsiteY9" fmla="*/ 264319 h 433652"/>
                <a:gd name="connsiteX10" fmla="*/ 1228725 w 1260201"/>
                <a:gd name="connsiteY10" fmla="*/ 152400 h 433652"/>
                <a:gd name="connsiteX11" fmla="*/ 1257301 w 1260201"/>
                <a:gd name="connsiteY11" fmla="*/ 21431 h 433652"/>
                <a:gd name="connsiteX12" fmla="*/ 1035844 w 1260201"/>
                <a:gd name="connsiteY12" fmla="*/ 9525 h 433652"/>
                <a:gd name="connsiteX13" fmla="*/ 0 w 1260201"/>
                <a:gd name="connsiteY13" fmla="*/ 0 h 433652"/>
                <a:gd name="connsiteX0" fmla="*/ 0 w 1257301"/>
                <a:gd name="connsiteY0" fmla="*/ 0 h 433652"/>
                <a:gd name="connsiteX1" fmla="*/ 28575 w 1257301"/>
                <a:gd name="connsiteY1" fmla="*/ 159544 h 433652"/>
                <a:gd name="connsiteX2" fmla="*/ 92869 w 1257301"/>
                <a:gd name="connsiteY2" fmla="*/ 316706 h 433652"/>
                <a:gd name="connsiteX3" fmla="*/ 185738 w 1257301"/>
                <a:gd name="connsiteY3" fmla="*/ 378619 h 433652"/>
                <a:gd name="connsiteX4" fmla="*/ 347663 w 1257301"/>
                <a:gd name="connsiteY4" fmla="*/ 416719 h 433652"/>
                <a:gd name="connsiteX5" fmla="*/ 595313 w 1257301"/>
                <a:gd name="connsiteY5" fmla="*/ 426244 h 433652"/>
                <a:gd name="connsiteX6" fmla="*/ 804863 w 1257301"/>
                <a:gd name="connsiteY6" fmla="*/ 433388 h 433652"/>
                <a:gd name="connsiteX7" fmla="*/ 983457 w 1257301"/>
                <a:gd name="connsiteY7" fmla="*/ 416719 h 433652"/>
                <a:gd name="connsiteX8" fmla="*/ 1078707 w 1257301"/>
                <a:gd name="connsiteY8" fmla="*/ 369094 h 433652"/>
                <a:gd name="connsiteX9" fmla="*/ 1181100 w 1257301"/>
                <a:gd name="connsiteY9" fmla="*/ 264319 h 433652"/>
                <a:gd name="connsiteX10" fmla="*/ 1228725 w 1257301"/>
                <a:gd name="connsiteY10" fmla="*/ 152400 h 433652"/>
                <a:gd name="connsiteX11" fmla="*/ 1257301 w 1257301"/>
                <a:gd name="connsiteY11" fmla="*/ 21431 h 433652"/>
                <a:gd name="connsiteX12" fmla="*/ 1035844 w 1257301"/>
                <a:gd name="connsiteY12" fmla="*/ 9525 h 433652"/>
                <a:gd name="connsiteX13" fmla="*/ 0 w 1257301"/>
                <a:gd name="connsiteY13" fmla="*/ 0 h 433652"/>
                <a:gd name="connsiteX0" fmla="*/ 0 w 1257301"/>
                <a:gd name="connsiteY0" fmla="*/ 0 h 433652"/>
                <a:gd name="connsiteX1" fmla="*/ 43332 w 1257301"/>
                <a:gd name="connsiteY1" fmla="*/ 157307 h 433652"/>
                <a:gd name="connsiteX2" fmla="*/ 92869 w 1257301"/>
                <a:gd name="connsiteY2" fmla="*/ 316706 h 433652"/>
                <a:gd name="connsiteX3" fmla="*/ 185738 w 1257301"/>
                <a:gd name="connsiteY3" fmla="*/ 378619 h 433652"/>
                <a:gd name="connsiteX4" fmla="*/ 347663 w 1257301"/>
                <a:gd name="connsiteY4" fmla="*/ 416719 h 433652"/>
                <a:gd name="connsiteX5" fmla="*/ 595313 w 1257301"/>
                <a:gd name="connsiteY5" fmla="*/ 426244 h 433652"/>
                <a:gd name="connsiteX6" fmla="*/ 804863 w 1257301"/>
                <a:gd name="connsiteY6" fmla="*/ 433388 h 433652"/>
                <a:gd name="connsiteX7" fmla="*/ 983457 w 1257301"/>
                <a:gd name="connsiteY7" fmla="*/ 416719 h 433652"/>
                <a:gd name="connsiteX8" fmla="*/ 1078707 w 1257301"/>
                <a:gd name="connsiteY8" fmla="*/ 369094 h 433652"/>
                <a:gd name="connsiteX9" fmla="*/ 1181100 w 1257301"/>
                <a:gd name="connsiteY9" fmla="*/ 264319 h 433652"/>
                <a:gd name="connsiteX10" fmla="*/ 1228725 w 1257301"/>
                <a:gd name="connsiteY10" fmla="*/ 152400 h 433652"/>
                <a:gd name="connsiteX11" fmla="*/ 1257301 w 1257301"/>
                <a:gd name="connsiteY11" fmla="*/ 21431 h 433652"/>
                <a:gd name="connsiteX12" fmla="*/ 1035844 w 1257301"/>
                <a:gd name="connsiteY12" fmla="*/ 9525 h 433652"/>
                <a:gd name="connsiteX13" fmla="*/ 0 w 1257301"/>
                <a:gd name="connsiteY13" fmla="*/ 0 h 433652"/>
                <a:gd name="connsiteX0" fmla="*/ 0 w 1242544"/>
                <a:gd name="connsiteY0" fmla="*/ 0 h 435889"/>
                <a:gd name="connsiteX1" fmla="*/ 28575 w 1242544"/>
                <a:gd name="connsiteY1" fmla="*/ 159544 h 435889"/>
                <a:gd name="connsiteX2" fmla="*/ 78112 w 1242544"/>
                <a:gd name="connsiteY2" fmla="*/ 318943 h 435889"/>
                <a:gd name="connsiteX3" fmla="*/ 170981 w 1242544"/>
                <a:gd name="connsiteY3" fmla="*/ 380856 h 435889"/>
                <a:gd name="connsiteX4" fmla="*/ 332906 w 1242544"/>
                <a:gd name="connsiteY4" fmla="*/ 418956 h 435889"/>
                <a:gd name="connsiteX5" fmla="*/ 580556 w 1242544"/>
                <a:gd name="connsiteY5" fmla="*/ 428481 h 435889"/>
                <a:gd name="connsiteX6" fmla="*/ 790106 w 1242544"/>
                <a:gd name="connsiteY6" fmla="*/ 435625 h 435889"/>
                <a:gd name="connsiteX7" fmla="*/ 968700 w 1242544"/>
                <a:gd name="connsiteY7" fmla="*/ 418956 h 435889"/>
                <a:gd name="connsiteX8" fmla="*/ 1063950 w 1242544"/>
                <a:gd name="connsiteY8" fmla="*/ 371331 h 435889"/>
                <a:gd name="connsiteX9" fmla="*/ 1166343 w 1242544"/>
                <a:gd name="connsiteY9" fmla="*/ 266556 h 435889"/>
                <a:gd name="connsiteX10" fmla="*/ 1213968 w 1242544"/>
                <a:gd name="connsiteY10" fmla="*/ 154637 h 435889"/>
                <a:gd name="connsiteX11" fmla="*/ 1242544 w 1242544"/>
                <a:gd name="connsiteY11" fmla="*/ 23668 h 435889"/>
                <a:gd name="connsiteX12" fmla="*/ 1021087 w 1242544"/>
                <a:gd name="connsiteY12" fmla="*/ 11762 h 435889"/>
                <a:gd name="connsiteX13" fmla="*/ 0 w 1242544"/>
                <a:gd name="connsiteY13" fmla="*/ 0 h 435889"/>
                <a:gd name="connsiteX0" fmla="*/ 0 w 1242544"/>
                <a:gd name="connsiteY0" fmla="*/ 0 h 435889"/>
                <a:gd name="connsiteX1" fmla="*/ 28575 w 1242544"/>
                <a:gd name="connsiteY1" fmla="*/ 159544 h 435889"/>
                <a:gd name="connsiteX2" fmla="*/ 92870 w 1242544"/>
                <a:gd name="connsiteY2" fmla="*/ 318943 h 435889"/>
                <a:gd name="connsiteX3" fmla="*/ 170981 w 1242544"/>
                <a:gd name="connsiteY3" fmla="*/ 380856 h 435889"/>
                <a:gd name="connsiteX4" fmla="*/ 332906 w 1242544"/>
                <a:gd name="connsiteY4" fmla="*/ 418956 h 435889"/>
                <a:gd name="connsiteX5" fmla="*/ 580556 w 1242544"/>
                <a:gd name="connsiteY5" fmla="*/ 428481 h 435889"/>
                <a:gd name="connsiteX6" fmla="*/ 790106 w 1242544"/>
                <a:gd name="connsiteY6" fmla="*/ 435625 h 435889"/>
                <a:gd name="connsiteX7" fmla="*/ 968700 w 1242544"/>
                <a:gd name="connsiteY7" fmla="*/ 418956 h 435889"/>
                <a:gd name="connsiteX8" fmla="*/ 1063950 w 1242544"/>
                <a:gd name="connsiteY8" fmla="*/ 371331 h 435889"/>
                <a:gd name="connsiteX9" fmla="*/ 1166343 w 1242544"/>
                <a:gd name="connsiteY9" fmla="*/ 266556 h 435889"/>
                <a:gd name="connsiteX10" fmla="*/ 1213968 w 1242544"/>
                <a:gd name="connsiteY10" fmla="*/ 154637 h 435889"/>
                <a:gd name="connsiteX11" fmla="*/ 1242544 w 1242544"/>
                <a:gd name="connsiteY11" fmla="*/ 23668 h 435889"/>
                <a:gd name="connsiteX12" fmla="*/ 1021087 w 1242544"/>
                <a:gd name="connsiteY12" fmla="*/ 11762 h 435889"/>
                <a:gd name="connsiteX13" fmla="*/ 0 w 1242544"/>
                <a:gd name="connsiteY13" fmla="*/ 0 h 435889"/>
                <a:gd name="connsiteX0" fmla="*/ 0 w 1242544"/>
                <a:gd name="connsiteY0" fmla="*/ 0 h 435889"/>
                <a:gd name="connsiteX1" fmla="*/ 28575 w 1242544"/>
                <a:gd name="connsiteY1" fmla="*/ 159544 h 435889"/>
                <a:gd name="connsiteX2" fmla="*/ 92870 w 1242544"/>
                <a:gd name="connsiteY2" fmla="*/ 318943 h 435889"/>
                <a:gd name="connsiteX3" fmla="*/ 176884 w 1242544"/>
                <a:gd name="connsiteY3" fmla="*/ 387567 h 435889"/>
                <a:gd name="connsiteX4" fmla="*/ 332906 w 1242544"/>
                <a:gd name="connsiteY4" fmla="*/ 418956 h 435889"/>
                <a:gd name="connsiteX5" fmla="*/ 580556 w 1242544"/>
                <a:gd name="connsiteY5" fmla="*/ 428481 h 435889"/>
                <a:gd name="connsiteX6" fmla="*/ 790106 w 1242544"/>
                <a:gd name="connsiteY6" fmla="*/ 435625 h 435889"/>
                <a:gd name="connsiteX7" fmla="*/ 968700 w 1242544"/>
                <a:gd name="connsiteY7" fmla="*/ 418956 h 435889"/>
                <a:gd name="connsiteX8" fmla="*/ 1063950 w 1242544"/>
                <a:gd name="connsiteY8" fmla="*/ 371331 h 435889"/>
                <a:gd name="connsiteX9" fmla="*/ 1166343 w 1242544"/>
                <a:gd name="connsiteY9" fmla="*/ 266556 h 435889"/>
                <a:gd name="connsiteX10" fmla="*/ 1213968 w 1242544"/>
                <a:gd name="connsiteY10" fmla="*/ 154637 h 435889"/>
                <a:gd name="connsiteX11" fmla="*/ 1242544 w 1242544"/>
                <a:gd name="connsiteY11" fmla="*/ 23668 h 435889"/>
                <a:gd name="connsiteX12" fmla="*/ 1021087 w 1242544"/>
                <a:gd name="connsiteY12" fmla="*/ 11762 h 435889"/>
                <a:gd name="connsiteX13" fmla="*/ 0 w 1242544"/>
                <a:gd name="connsiteY13" fmla="*/ 0 h 435889"/>
                <a:gd name="connsiteX0" fmla="*/ 0 w 1242544"/>
                <a:gd name="connsiteY0" fmla="*/ 0 h 436230"/>
                <a:gd name="connsiteX1" fmla="*/ 28575 w 1242544"/>
                <a:gd name="connsiteY1" fmla="*/ 159544 h 436230"/>
                <a:gd name="connsiteX2" fmla="*/ 92870 w 1242544"/>
                <a:gd name="connsiteY2" fmla="*/ 318943 h 436230"/>
                <a:gd name="connsiteX3" fmla="*/ 176884 w 1242544"/>
                <a:gd name="connsiteY3" fmla="*/ 387567 h 436230"/>
                <a:gd name="connsiteX4" fmla="*/ 332906 w 1242544"/>
                <a:gd name="connsiteY4" fmla="*/ 418956 h 436230"/>
                <a:gd name="connsiteX5" fmla="*/ 580556 w 1242544"/>
                <a:gd name="connsiteY5" fmla="*/ 428481 h 436230"/>
                <a:gd name="connsiteX6" fmla="*/ 790106 w 1242544"/>
                <a:gd name="connsiteY6" fmla="*/ 435625 h 436230"/>
                <a:gd name="connsiteX7" fmla="*/ 965749 w 1242544"/>
                <a:gd name="connsiteY7" fmla="*/ 412245 h 436230"/>
                <a:gd name="connsiteX8" fmla="*/ 1063950 w 1242544"/>
                <a:gd name="connsiteY8" fmla="*/ 371331 h 436230"/>
                <a:gd name="connsiteX9" fmla="*/ 1166343 w 1242544"/>
                <a:gd name="connsiteY9" fmla="*/ 266556 h 436230"/>
                <a:gd name="connsiteX10" fmla="*/ 1213968 w 1242544"/>
                <a:gd name="connsiteY10" fmla="*/ 154637 h 436230"/>
                <a:gd name="connsiteX11" fmla="*/ 1242544 w 1242544"/>
                <a:gd name="connsiteY11" fmla="*/ 23668 h 436230"/>
                <a:gd name="connsiteX12" fmla="*/ 1021087 w 1242544"/>
                <a:gd name="connsiteY12" fmla="*/ 11762 h 436230"/>
                <a:gd name="connsiteX13" fmla="*/ 0 w 1242544"/>
                <a:gd name="connsiteY13" fmla="*/ 0 h 436230"/>
                <a:gd name="connsiteX0" fmla="*/ 0 w 1242544"/>
                <a:gd name="connsiteY0" fmla="*/ 0 h 432164"/>
                <a:gd name="connsiteX1" fmla="*/ 28575 w 1242544"/>
                <a:gd name="connsiteY1" fmla="*/ 159544 h 432164"/>
                <a:gd name="connsiteX2" fmla="*/ 92870 w 1242544"/>
                <a:gd name="connsiteY2" fmla="*/ 318943 h 432164"/>
                <a:gd name="connsiteX3" fmla="*/ 176884 w 1242544"/>
                <a:gd name="connsiteY3" fmla="*/ 387567 h 432164"/>
                <a:gd name="connsiteX4" fmla="*/ 332906 w 1242544"/>
                <a:gd name="connsiteY4" fmla="*/ 418956 h 432164"/>
                <a:gd name="connsiteX5" fmla="*/ 580556 w 1242544"/>
                <a:gd name="connsiteY5" fmla="*/ 428481 h 432164"/>
                <a:gd name="connsiteX6" fmla="*/ 790106 w 1242544"/>
                <a:gd name="connsiteY6" fmla="*/ 431151 h 432164"/>
                <a:gd name="connsiteX7" fmla="*/ 965749 w 1242544"/>
                <a:gd name="connsiteY7" fmla="*/ 412245 h 432164"/>
                <a:gd name="connsiteX8" fmla="*/ 1063950 w 1242544"/>
                <a:gd name="connsiteY8" fmla="*/ 371331 h 432164"/>
                <a:gd name="connsiteX9" fmla="*/ 1166343 w 1242544"/>
                <a:gd name="connsiteY9" fmla="*/ 266556 h 432164"/>
                <a:gd name="connsiteX10" fmla="*/ 1213968 w 1242544"/>
                <a:gd name="connsiteY10" fmla="*/ 154637 h 432164"/>
                <a:gd name="connsiteX11" fmla="*/ 1242544 w 1242544"/>
                <a:gd name="connsiteY11" fmla="*/ 23668 h 432164"/>
                <a:gd name="connsiteX12" fmla="*/ 1021087 w 1242544"/>
                <a:gd name="connsiteY12" fmla="*/ 11762 h 432164"/>
                <a:gd name="connsiteX13" fmla="*/ 0 w 1242544"/>
                <a:gd name="connsiteY13" fmla="*/ 0 h 432164"/>
                <a:gd name="connsiteX0" fmla="*/ 0 w 1242544"/>
                <a:gd name="connsiteY0" fmla="*/ 0 h 434192"/>
                <a:gd name="connsiteX1" fmla="*/ 28575 w 1242544"/>
                <a:gd name="connsiteY1" fmla="*/ 159544 h 434192"/>
                <a:gd name="connsiteX2" fmla="*/ 92870 w 1242544"/>
                <a:gd name="connsiteY2" fmla="*/ 318943 h 434192"/>
                <a:gd name="connsiteX3" fmla="*/ 176884 w 1242544"/>
                <a:gd name="connsiteY3" fmla="*/ 387567 h 434192"/>
                <a:gd name="connsiteX4" fmla="*/ 332906 w 1242544"/>
                <a:gd name="connsiteY4" fmla="*/ 418956 h 434192"/>
                <a:gd name="connsiteX5" fmla="*/ 571702 w 1242544"/>
                <a:gd name="connsiteY5" fmla="*/ 432955 h 434192"/>
                <a:gd name="connsiteX6" fmla="*/ 790106 w 1242544"/>
                <a:gd name="connsiteY6" fmla="*/ 431151 h 434192"/>
                <a:gd name="connsiteX7" fmla="*/ 965749 w 1242544"/>
                <a:gd name="connsiteY7" fmla="*/ 412245 h 434192"/>
                <a:gd name="connsiteX8" fmla="*/ 1063950 w 1242544"/>
                <a:gd name="connsiteY8" fmla="*/ 371331 h 434192"/>
                <a:gd name="connsiteX9" fmla="*/ 1166343 w 1242544"/>
                <a:gd name="connsiteY9" fmla="*/ 266556 h 434192"/>
                <a:gd name="connsiteX10" fmla="*/ 1213968 w 1242544"/>
                <a:gd name="connsiteY10" fmla="*/ 154637 h 434192"/>
                <a:gd name="connsiteX11" fmla="*/ 1242544 w 1242544"/>
                <a:gd name="connsiteY11" fmla="*/ 23668 h 434192"/>
                <a:gd name="connsiteX12" fmla="*/ 1021087 w 1242544"/>
                <a:gd name="connsiteY12" fmla="*/ 11762 h 434192"/>
                <a:gd name="connsiteX13" fmla="*/ 0 w 1242544"/>
                <a:gd name="connsiteY13" fmla="*/ 0 h 434192"/>
                <a:gd name="connsiteX0" fmla="*/ 0 w 1242544"/>
                <a:gd name="connsiteY0" fmla="*/ 0 h 434192"/>
                <a:gd name="connsiteX1" fmla="*/ 28575 w 1242544"/>
                <a:gd name="connsiteY1" fmla="*/ 159544 h 434192"/>
                <a:gd name="connsiteX2" fmla="*/ 92870 w 1242544"/>
                <a:gd name="connsiteY2" fmla="*/ 318943 h 434192"/>
                <a:gd name="connsiteX3" fmla="*/ 176884 w 1242544"/>
                <a:gd name="connsiteY3" fmla="*/ 387567 h 434192"/>
                <a:gd name="connsiteX4" fmla="*/ 332906 w 1242544"/>
                <a:gd name="connsiteY4" fmla="*/ 418956 h 434192"/>
                <a:gd name="connsiteX5" fmla="*/ 571702 w 1242544"/>
                <a:gd name="connsiteY5" fmla="*/ 432955 h 434192"/>
                <a:gd name="connsiteX6" fmla="*/ 790106 w 1242544"/>
                <a:gd name="connsiteY6" fmla="*/ 431151 h 434192"/>
                <a:gd name="connsiteX7" fmla="*/ 965749 w 1242544"/>
                <a:gd name="connsiteY7" fmla="*/ 412245 h 434192"/>
                <a:gd name="connsiteX8" fmla="*/ 1063950 w 1242544"/>
                <a:gd name="connsiteY8" fmla="*/ 371331 h 434192"/>
                <a:gd name="connsiteX9" fmla="*/ 1166343 w 1242544"/>
                <a:gd name="connsiteY9" fmla="*/ 266556 h 434192"/>
                <a:gd name="connsiteX10" fmla="*/ 1193308 w 1242544"/>
                <a:gd name="connsiteY10" fmla="*/ 154637 h 434192"/>
                <a:gd name="connsiteX11" fmla="*/ 1242544 w 1242544"/>
                <a:gd name="connsiteY11" fmla="*/ 23668 h 434192"/>
                <a:gd name="connsiteX12" fmla="*/ 1021087 w 1242544"/>
                <a:gd name="connsiteY12" fmla="*/ 11762 h 434192"/>
                <a:gd name="connsiteX13" fmla="*/ 0 w 1242544"/>
                <a:gd name="connsiteY13" fmla="*/ 0 h 434192"/>
                <a:gd name="connsiteX0" fmla="*/ 0 w 1242544"/>
                <a:gd name="connsiteY0" fmla="*/ 0 h 434192"/>
                <a:gd name="connsiteX1" fmla="*/ 28575 w 1242544"/>
                <a:gd name="connsiteY1" fmla="*/ 159544 h 434192"/>
                <a:gd name="connsiteX2" fmla="*/ 92870 w 1242544"/>
                <a:gd name="connsiteY2" fmla="*/ 318943 h 434192"/>
                <a:gd name="connsiteX3" fmla="*/ 176884 w 1242544"/>
                <a:gd name="connsiteY3" fmla="*/ 387567 h 434192"/>
                <a:gd name="connsiteX4" fmla="*/ 332906 w 1242544"/>
                <a:gd name="connsiteY4" fmla="*/ 418956 h 434192"/>
                <a:gd name="connsiteX5" fmla="*/ 571702 w 1242544"/>
                <a:gd name="connsiteY5" fmla="*/ 432955 h 434192"/>
                <a:gd name="connsiteX6" fmla="*/ 790106 w 1242544"/>
                <a:gd name="connsiteY6" fmla="*/ 431151 h 434192"/>
                <a:gd name="connsiteX7" fmla="*/ 965749 w 1242544"/>
                <a:gd name="connsiteY7" fmla="*/ 412245 h 434192"/>
                <a:gd name="connsiteX8" fmla="*/ 1063950 w 1242544"/>
                <a:gd name="connsiteY8" fmla="*/ 371331 h 434192"/>
                <a:gd name="connsiteX9" fmla="*/ 1157489 w 1242544"/>
                <a:gd name="connsiteY9" fmla="*/ 266556 h 434192"/>
                <a:gd name="connsiteX10" fmla="*/ 1193308 w 1242544"/>
                <a:gd name="connsiteY10" fmla="*/ 154637 h 434192"/>
                <a:gd name="connsiteX11" fmla="*/ 1242544 w 1242544"/>
                <a:gd name="connsiteY11" fmla="*/ 23668 h 434192"/>
                <a:gd name="connsiteX12" fmla="*/ 1021087 w 1242544"/>
                <a:gd name="connsiteY12" fmla="*/ 11762 h 434192"/>
                <a:gd name="connsiteX13" fmla="*/ 0 w 1242544"/>
                <a:gd name="connsiteY13" fmla="*/ 0 h 434192"/>
                <a:gd name="connsiteX0" fmla="*/ 0 w 1221884"/>
                <a:gd name="connsiteY0" fmla="*/ 0 h 434192"/>
                <a:gd name="connsiteX1" fmla="*/ 28575 w 1221884"/>
                <a:gd name="connsiteY1" fmla="*/ 159544 h 434192"/>
                <a:gd name="connsiteX2" fmla="*/ 92870 w 1221884"/>
                <a:gd name="connsiteY2" fmla="*/ 318943 h 434192"/>
                <a:gd name="connsiteX3" fmla="*/ 176884 w 1221884"/>
                <a:gd name="connsiteY3" fmla="*/ 387567 h 434192"/>
                <a:gd name="connsiteX4" fmla="*/ 332906 w 1221884"/>
                <a:gd name="connsiteY4" fmla="*/ 418956 h 434192"/>
                <a:gd name="connsiteX5" fmla="*/ 571702 w 1221884"/>
                <a:gd name="connsiteY5" fmla="*/ 432955 h 434192"/>
                <a:gd name="connsiteX6" fmla="*/ 790106 w 1221884"/>
                <a:gd name="connsiteY6" fmla="*/ 431151 h 434192"/>
                <a:gd name="connsiteX7" fmla="*/ 965749 w 1221884"/>
                <a:gd name="connsiteY7" fmla="*/ 412245 h 434192"/>
                <a:gd name="connsiteX8" fmla="*/ 1063950 w 1221884"/>
                <a:gd name="connsiteY8" fmla="*/ 371331 h 434192"/>
                <a:gd name="connsiteX9" fmla="*/ 1157489 w 1221884"/>
                <a:gd name="connsiteY9" fmla="*/ 266556 h 434192"/>
                <a:gd name="connsiteX10" fmla="*/ 1193308 w 1221884"/>
                <a:gd name="connsiteY10" fmla="*/ 154637 h 434192"/>
                <a:gd name="connsiteX11" fmla="*/ 1221884 w 1221884"/>
                <a:gd name="connsiteY11" fmla="*/ 19194 h 434192"/>
                <a:gd name="connsiteX12" fmla="*/ 1021087 w 1221884"/>
                <a:gd name="connsiteY12" fmla="*/ 11762 h 434192"/>
                <a:gd name="connsiteX13" fmla="*/ 0 w 1221884"/>
                <a:gd name="connsiteY13" fmla="*/ 0 h 434192"/>
                <a:gd name="connsiteX0" fmla="*/ 0 w 1221884"/>
                <a:gd name="connsiteY0" fmla="*/ 0 h 434192"/>
                <a:gd name="connsiteX1" fmla="*/ 28575 w 1221884"/>
                <a:gd name="connsiteY1" fmla="*/ 159544 h 434192"/>
                <a:gd name="connsiteX2" fmla="*/ 92870 w 1221884"/>
                <a:gd name="connsiteY2" fmla="*/ 318943 h 434192"/>
                <a:gd name="connsiteX3" fmla="*/ 176884 w 1221884"/>
                <a:gd name="connsiteY3" fmla="*/ 387567 h 434192"/>
                <a:gd name="connsiteX4" fmla="*/ 332906 w 1221884"/>
                <a:gd name="connsiteY4" fmla="*/ 418956 h 434192"/>
                <a:gd name="connsiteX5" fmla="*/ 571702 w 1221884"/>
                <a:gd name="connsiteY5" fmla="*/ 432955 h 434192"/>
                <a:gd name="connsiteX6" fmla="*/ 790106 w 1221884"/>
                <a:gd name="connsiteY6" fmla="*/ 431151 h 434192"/>
                <a:gd name="connsiteX7" fmla="*/ 965749 w 1221884"/>
                <a:gd name="connsiteY7" fmla="*/ 412245 h 434192"/>
                <a:gd name="connsiteX8" fmla="*/ 1063950 w 1221884"/>
                <a:gd name="connsiteY8" fmla="*/ 371331 h 434192"/>
                <a:gd name="connsiteX9" fmla="*/ 1157489 w 1221884"/>
                <a:gd name="connsiteY9" fmla="*/ 266556 h 434192"/>
                <a:gd name="connsiteX10" fmla="*/ 1193308 w 1221884"/>
                <a:gd name="connsiteY10" fmla="*/ 154637 h 434192"/>
                <a:gd name="connsiteX11" fmla="*/ 1221884 w 1221884"/>
                <a:gd name="connsiteY11" fmla="*/ 19194 h 434192"/>
                <a:gd name="connsiteX12" fmla="*/ 1021087 w 1221884"/>
                <a:gd name="connsiteY12" fmla="*/ 11762 h 434192"/>
                <a:gd name="connsiteX13" fmla="*/ 0 w 1221884"/>
                <a:gd name="connsiteY13" fmla="*/ 0 h 43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1884" h="434192">
                  <a:moveTo>
                    <a:pt x="0" y="0"/>
                  </a:moveTo>
                  <a:cubicBezTo>
                    <a:pt x="8532" y="61317"/>
                    <a:pt x="13097" y="106387"/>
                    <a:pt x="28575" y="159544"/>
                  </a:cubicBezTo>
                  <a:cubicBezTo>
                    <a:pt x="44053" y="212701"/>
                    <a:pt x="68152" y="280939"/>
                    <a:pt x="92870" y="318943"/>
                  </a:cubicBezTo>
                  <a:cubicBezTo>
                    <a:pt x="117588" y="356947"/>
                    <a:pt x="136878" y="370898"/>
                    <a:pt x="176884" y="387567"/>
                  </a:cubicBezTo>
                  <a:cubicBezTo>
                    <a:pt x="216890" y="404236"/>
                    <a:pt x="267103" y="411391"/>
                    <a:pt x="332906" y="418956"/>
                  </a:cubicBezTo>
                  <a:cubicBezTo>
                    <a:pt x="398709" y="426521"/>
                    <a:pt x="495502" y="430923"/>
                    <a:pt x="571702" y="432955"/>
                  </a:cubicBezTo>
                  <a:cubicBezTo>
                    <a:pt x="647902" y="434988"/>
                    <a:pt x="724432" y="434603"/>
                    <a:pt x="790106" y="431151"/>
                  </a:cubicBezTo>
                  <a:cubicBezTo>
                    <a:pt x="855780" y="427699"/>
                    <a:pt x="920108" y="422215"/>
                    <a:pt x="965749" y="412245"/>
                  </a:cubicBezTo>
                  <a:cubicBezTo>
                    <a:pt x="1011390" y="402275"/>
                    <a:pt x="1031994" y="395612"/>
                    <a:pt x="1063950" y="371331"/>
                  </a:cubicBezTo>
                  <a:cubicBezTo>
                    <a:pt x="1095906" y="347050"/>
                    <a:pt x="1135929" y="302672"/>
                    <a:pt x="1157489" y="266556"/>
                  </a:cubicBezTo>
                  <a:cubicBezTo>
                    <a:pt x="1179049" y="230440"/>
                    <a:pt x="1182576" y="195864"/>
                    <a:pt x="1193308" y="154637"/>
                  </a:cubicBezTo>
                  <a:cubicBezTo>
                    <a:pt x="1204041" y="113410"/>
                    <a:pt x="1202935" y="100915"/>
                    <a:pt x="1221884" y="19194"/>
                  </a:cubicBezTo>
                  <a:cubicBezTo>
                    <a:pt x="1209978" y="6097"/>
                    <a:pt x="1021087" y="11762"/>
                    <a:pt x="1021087" y="117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074" name="Picture 2" descr="http://1.bp.blogspot.com/-hyGZbytTDUQ/UeJr-EpTjPI/AAAAAAAAuk0/rdURlQvlfI4/s1600/Vei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26019">
              <a:off x="6237010" y="3882462"/>
              <a:ext cx="546786" cy="455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://1.bp.blogspot.com/-hyGZbytTDUQ/UeJr-EpTjPI/AAAAAAAAuk0/rdURlQvlfI4/s1600/Vei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033204">
              <a:off x="6427509" y="3946755"/>
              <a:ext cx="546786" cy="455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1.bp.blogspot.com/-hyGZbytTDUQ/UeJr-EpTjPI/AAAAAAAAuk0/rdURlQvlfI4/s1600/Vei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164381">
              <a:off x="6753741" y="3922942"/>
              <a:ext cx="546786" cy="455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://1.bp.blogspot.com/-hyGZbytTDUQ/UeJr-EpTjPI/AAAAAAAAuk0/rdURlQvlfI4/s1600/Vein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7" t="18231"/>
            <a:stretch/>
          </p:blipFill>
          <p:spPr bwMode="auto">
            <a:xfrm rot="9134661">
              <a:off x="7043130" y="3841494"/>
              <a:ext cx="354607" cy="37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http://1.bp.blogspot.com/-hyGZbytTDUQ/UeJr-EpTjPI/AAAAAAAAuk0/rdURlQvlfI4/s1600/Vein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7" t="18231"/>
            <a:stretch/>
          </p:blipFill>
          <p:spPr bwMode="auto">
            <a:xfrm rot="738268">
              <a:off x="6166829" y="3870071"/>
              <a:ext cx="354607" cy="37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80150-5455-42F7-A888-E1F8C1BDD2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5" y="2597718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2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6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2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4631" y="1644474"/>
            <a:ext cx="537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Қатаю (кристалдану)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бұл заттың сұйықтан қатты күйге ауысуы.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94631" y="3234849"/>
            <a:ext cx="537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Қатаю процесі заттың </a:t>
            </a:r>
            <a:r>
              <a:rPr lang="ru-RU" sz="20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ішкі энергиясының кемуімен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жүреді.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4631" y="4825224"/>
            <a:ext cx="537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Қатаю температурасы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бұл заттың қатайған (кристалданған) кездегі температурасы.</a:t>
            </a:r>
            <a:endParaRPr lang="ru-RU" sz="2000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192011" y="2438400"/>
            <a:ext cx="3120347" cy="1229784"/>
          </a:xfrm>
          <a:prstGeom prst="wedgeRoundRectCallout">
            <a:avLst>
              <a:gd name="adj1" fmla="val 56739"/>
              <a:gd name="adj2" fmla="val 6923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0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Қатаю процесінде </a:t>
            </a:r>
          </a:p>
          <a:p>
            <a:pPr algn="ctr" defTabSz="914377"/>
            <a:r>
              <a:rPr lang="ru-RU" sz="20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заттың температурасы </a:t>
            </a:r>
          </a:p>
          <a:p>
            <a:pPr algn="ctr" defTabSz="914377"/>
            <a:r>
              <a:rPr lang="ru-RU" sz="20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өзгеріссіз қалады.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ая прямоугольная выноска 61"/>
          <p:cNvSpPr/>
          <p:nvPr/>
        </p:nvSpPr>
        <p:spPr>
          <a:xfrm>
            <a:off x="6080878" y="2449338"/>
            <a:ext cx="3244561" cy="1229784"/>
          </a:xfrm>
          <a:prstGeom prst="wedgeRoundRectCallout">
            <a:avLst>
              <a:gd name="adj1" fmla="val 56638"/>
              <a:gd name="adj2" fmla="val 6731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Қатты денелер үшін </a:t>
            </a:r>
          </a:p>
          <a:p>
            <a:pPr algn="ctr" defTabSz="914377"/>
            <a:r>
              <a:rPr lang="ru-RU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қатаю температурасы балқу температурасына тең.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13A80-CE3B-4797-A8C7-CC4942F8F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05" y="2359593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5" grpId="0" animBg="1"/>
      <p:bldP spid="5" grpId="1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373851" y="2288776"/>
            <a:ext cx="3688737" cy="1396639"/>
          </a:xfrm>
          <a:prstGeom prst="wedgeRoundRectCallout">
            <a:avLst>
              <a:gd name="adj1" fmla="val -61314"/>
              <a:gd name="adj2" fmla="val 8575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Заттардың балқуы мен қатаю процестерін графикте  </a:t>
            </a:r>
          </a:p>
          <a:p>
            <a:pPr algn="ctr" defTabSz="914377"/>
            <a:r>
              <a:rPr lang="ru-RU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кескіндей білу пайдалы.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78" y="5064760"/>
            <a:ext cx="1442063" cy="12750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25" y="4185921"/>
            <a:ext cx="930336" cy="1399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1" y="2712635"/>
            <a:ext cx="1723571" cy="2285397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8864942" y="1289867"/>
            <a:ext cx="403669" cy="3533439"/>
            <a:chOff x="6826260" y="967400"/>
            <a:chExt cx="302752" cy="265007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40" r="39330"/>
            <a:stretch/>
          </p:blipFill>
          <p:spPr>
            <a:xfrm>
              <a:off x="6826260" y="967400"/>
              <a:ext cx="302752" cy="2650079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6980399" y="2624138"/>
              <a:ext cx="1" cy="7734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Серебра, Бар, Металл, Блестящий, Металлический, Стал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939">
            <a:off x="8485853" y="4244832"/>
            <a:ext cx="999183" cy="9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лилиния 19"/>
          <p:cNvSpPr/>
          <p:nvPr/>
        </p:nvSpPr>
        <p:spPr>
          <a:xfrm>
            <a:off x="8284680" y="4441372"/>
            <a:ext cx="1500968" cy="480680"/>
          </a:xfrm>
          <a:custGeom>
            <a:avLst/>
            <a:gdLst>
              <a:gd name="connsiteX0" fmla="*/ 0 w 1252016"/>
              <a:gd name="connsiteY0" fmla="*/ 0 h 452702"/>
              <a:gd name="connsiteX1" fmla="*/ 33337 w 1252016"/>
              <a:gd name="connsiteY1" fmla="*/ 178594 h 452702"/>
              <a:gd name="connsiteX2" fmla="*/ 97631 w 1252016"/>
              <a:gd name="connsiteY2" fmla="*/ 335756 h 452702"/>
              <a:gd name="connsiteX3" fmla="*/ 190500 w 1252016"/>
              <a:gd name="connsiteY3" fmla="*/ 397669 h 452702"/>
              <a:gd name="connsiteX4" fmla="*/ 352425 w 1252016"/>
              <a:gd name="connsiteY4" fmla="*/ 435769 h 452702"/>
              <a:gd name="connsiteX5" fmla="*/ 600075 w 1252016"/>
              <a:gd name="connsiteY5" fmla="*/ 445294 h 452702"/>
              <a:gd name="connsiteX6" fmla="*/ 809625 w 1252016"/>
              <a:gd name="connsiteY6" fmla="*/ 452438 h 452702"/>
              <a:gd name="connsiteX7" fmla="*/ 988219 w 1252016"/>
              <a:gd name="connsiteY7" fmla="*/ 435769 h 452702"/>
              <a:gd name="connsiteX8" fmla="*/ 1083469 w 1252016"/>
              <a:gd name="connsiteY8" fmla="*/ 388144 h 452702"/>
              <a:gd name="connsiteX9" fmla="*/ 1185862 w 1252016"/>
              <a:gd name="connsiteY9" fmla="*/ 283369 h 452702"/>
              <a:gd name="connsiteX10" fmla="*/ 1233487 w 1252016"/>
              <a:gd name="connsiteY10" fmla="*/ 171450 h 452702"/>
              <a:gd name="connsiteX11" fmla="*/ 1247775 w 1252016"/>
              <a:gd name="connsiteY11" fmla="*/ 97631 h 452702"/>
              <a:gd name="connsiteX12" fmla="*/ 1162050 w 1252016"/>
              <a:gd name="connsiteY12" fmla="*/ 92869 h 452702"/>
              <a:gd name="connsiteX13" fmla="*/ 0 w 1252016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162050 w 1264963"/>
              <a:gd name="connsiteY12" fmla="*/ 92869 h 452702"/>
              <a:gd name="connsiteX13" fmla="*/ 0 w 1264963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040606 w 1264963"/>
              <a:gd name="connsiteY12" fmla="*/ 28575 h 452702"/>
              <a:gd name="connsiteX13" fmla="*/ 0 w 1264963"/>
              <a:gd name="connsiteY13" fmla="*/ 0 h 45270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57301"/>
              <a:gd name="connsiteY0" fmla="*/ 0 h 433652"/>
              <a:gd name="connsiteX1" fmla="*/ 28575 w 1257301"/>
              <a:gd name="connsiteY1" fmla="*/ 159544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7301" h="433652">
                <a:moveTo>
                  <a:pt x="0" y="0"/>
                </a:moveTo>
                <a:cubicBezTo>
                  <a:pt x="8532" y="61317"/>
                  <a:pt x="13097" y="106760"/>
                  <a:pt x="28575" y="159544"/>
                </a:cubicBezTo>
                <a:cubicBezTo>
                  <a:pt x="44053" y="212328"/>
                  <a:pt x="66675" y="280194"/>
                  <a:pt x="92869" y="316706"/>
                </a:cubicBezTo>
                <a:cubicBezTo>
                  <a:pt x="119063" y="353218"/>
                  <a:pt x="143272" y="361950"/>
                  <a:pt x="185738" y="378619"/>
                </a:cubicBezTo>
                <a:cubicBezTo>
                  <a:pt x="228204" y="395288"/>
                  <a:pt x="279401" y="408782"/>
                  <a:pt x="347663" y="416719"/>
                </a:cubicBezTo>
                <a:cubicBezTo>
                  <a:pt x="415926" y="424657"/>
                  <a:pt x="595313" y="426244"/>
                  <a:pt x="595313" y="426244"/>
                </a:cubicBezTo>
                <a:cubicBezTo>
                  <a:pt x="671513" y="429022"/>
                  <a:pt x="740172" y="434976"/>
                  <a:pt x="804863" y="433388"/>
                </a:cubicBezTo>
                <a:cubicBezTo>
                  <a:pt x="869554" y="431801"/>
                  <a:pt x="937816" y="427435"/>
                  <a:pt x="983457" y="416719"/>
                </a:cubicBezTo>
                <a:cubicBezTo>
                  <a:pt x="1029098" y="406003"/>
                  <a:pt x="1045767" y="394494"/>
                  <a:pt x="1078707" y="369094"/>
                </a:cubicBezTo>
                <a:cubicBezTo>
                  <a:pt x="1111647" y="343694"/>
                  <a:pt x="1156097" y="300435"/>
                  <a:pt x="1181100" y="264319"/>
                </a:cubicBezTo>
                <a:cubicBezTo>
                  <a:pt x="1206103" y="228203"/>
                  <a:pt x="1216025" y="192881"/>
                  <a:pt x="1228725" y="152400"/>
                </a:cubicBezTo>
                <a:cubicBezTo>
                  <a:pt x="1241425" y="111919"/>
                  <a:pt x="1250157" y="96441"/>
                  <a:pt x="1257301" y="21431"/>
                </a:cubicBezTo>
                <a:cubicBezTo>
                  <a:pt x="1245395" y="8334"/>
                  <a:pt x="1035844" y="9525"/>
                  <a:pt x="1035844" y="9525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89000"/>
                  <a:alpha val="9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9069189" y="2882900"/>
            <a:ext cx="1" cy="6241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10038" r="40903" b="87574"/>
          <a:stretch/>
        </p:blipFill>
        <p:spPr>
          <a:xfrm>
            <a:off x="8893933" y="2942597"/>
            <a:ext cx="307507" cy="48000"/>
          </a:xfrm>
          <a:prstGeom prst="rect">
            <a:avLst/>
          </a:prstGeom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3373851" y="2288775"/>
            <a:ext cx="3688737" cy="1396639"/>
          </a:xfrm>
          <a:prstGeom prst="wedgeRoundRectCallout">
            <a:avLst>
              <a:gd name="adj1" fmla="val -61314"/>
              <a:gd name="adj2" fmla="val 8575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Графикте заттардың агрегаттық ауысуының барлық </a:t>
            </a:r>
          </a:p>
          <a:p>
            <a:pPr algn="ctr" defTabSz="914377"/>
            <a:r>
              <a:rPr lang="kk-KZ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кезеңдері көрсетілген.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0413B-EEC2-4B05-AE2A-A822FF8F6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5" y="2607243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0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 стрелкой 56"/>
          <p:cNvCxnSpPr/>
          <p:nvPr/>
        </p:nvCxnSpPr>
        <p:spPr>
          <a:xfrm>
            <a:off x="1161143" y="5853652"/>
            <a:ext cx="5703208" cy="0"/>
          </a:xfrm>
          <a:prstGeom prst="straightConnector1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268941" y="1506942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мұзды қыздыру;</a:t>
            </a:r>
            <a:endParaRPr lang="ru-RU" sz="1733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68941" y="2499462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мұзды балқыту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33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268941" y="2003202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1733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кезіндегі мұз;</a:t>
            </a:r>
            <a:endParaRPr lang="ru-RU" sz="1733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68941" y="2995722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1733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кезіндегі су;</a:t>
            </a:r>
            <a:endParaRPr lang="ru-RU" sz="1733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68941" y="3491982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 қыздыру;</a:t>
            </a:r>
            <a:endParaRPr lang="ru-RU" sz="1733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268940" y="3988242"/>
            <a:ext cx="374497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судың сууы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33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268941" y="4980762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судың қатаюы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33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68941" y="5973283"/>
            <a:ext cx="3648967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мұздың салқындауы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33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268940" y="4484502"/>
            <a:ext cx="374497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ru-RU" sz="1733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кезіндегі су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733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268940" y="5477022"/>
            <a:ext cx="374497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7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533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33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ru-RU" sz="1733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733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кезіндегі мұз;</a:t>
            </a:r>
            <a:endParaRPr lang="ru-RU" sz="1733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161144" y="4322033"/>
            <a:ext cx="6397897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1160724" y="1872345"/>
            <a:ext cx="0" cy="430348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8847" y="1767219"/>
                <a:ext cx="686215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,℃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47" y="1767219"/>
                <a:ext cx="686215" cy="379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48659" y="4110887"/>
                <a:ext cx="38183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59" y="4110887"/>
                <a:ext cx="381835" cy="379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819254" y="4326787"/>
                <a:ext cx="894924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мин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254" y="4326787"/>
                <a:ext cx="894924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48659" y="3724365"/>
                <a:ext cx="38183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59" y="3724365"/>
                <a:ext cx="381835" cy="379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2134" y="3348445"/>
                <a:ext cx="51488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4" y="3348445"/>
                <a:ext cx="514885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82134" y="2962365"/>
                <a:ext cx="51488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4" y="2962365"/>
                <a:ext cx="514885" cy="3796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2134" y="2576285"/>
                <a:ext cx="51488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4" y="2576285"/>
                <a:ext cx="514885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82134" y="2180045"/>
                <a:ext cx="51488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4" y="2180045"/>
                <a:ext cx="514885" cy="3796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7609" y="4496525"/>
                <a:ext cx="56137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09" y="4496525"/>
                <a:ext cx="561372" cy="3796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11086" y="4872445"/>
                <a:ext cx="69442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−10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86" y="4872445"/>
                <a:ext cx="694421" cy="3796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11086" y="5248365"/>
                <a:ext cx="69442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−15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86" y="5248365"/>
                <a:ext cx="694421" cy="3796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11086" y="5644605"/>
                <a:ext cx="69442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86" y="5644605"/>
                <a:ext cx="694421" cy="3796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единительная линия 8"/>
          <p:cNvCxnSpPr/>
          <p:nvPr/>
        </p:nvCxnSpPr>
        <p:spPr>
          <a:xfrm>
            <a:off x="1126171" y="5852675"/>
            <a:ext cx="688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26171" y="5468500"/>
            <a:ext cx="688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126171" y="5083265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126171" y="4699091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126171" y="3933916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126171" y="3550799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126171" y="3162391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26171" y="2780333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1126171" y="2392983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164565" y="4315279"/>
            <a:ext cx="792039" cy="1538747"/>
          </a:xfrm>
          <a:prstGeom prst="line">
            <a:avLst/>
          </a:prstGeom>
          <a:ln w="1905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 flipV="1">
            <a:off x="6079120" y="4315279"/>
            <a:ext cx="787137" cy="1529221"/>
          </a:xfrm>
          <a:prstGeom prst="line">
            <a:avLst/>
          </a:prstGeom>
          <a:ln w="1905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946275" y="4321629"/>
            <a:ext cx="1287992" cy="0"/>
          </a:xfrm>
          <a:prstGeom prst="line">
            <a:avLst/>
          </a:prstGeom>
          <a:ln w="1905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4806949" y="4317395"/>
            <a:ext cx="1289051" cy="0"/>
          </a:xfrm>
          <a:prstGeom prst="line">
            <a:avLst/>
          </a:prstGeom>
          <a:ln w="1905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1161144" y="2391633"/>
            <a:ext cx="2872377" cy="0"/>
          </a:xfrm>
          <a:prstGeom prst="straightConnector1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73512" y="578926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82596" y="393506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54476" y="3975705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38303" y="2016519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67943" y="398247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929569" y="394183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76236" y="5789265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6836101" y="5809527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1922201" y="4286268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1123160" y="5820888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6042349" y="4280528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V="1">
            <a:off x="3234664" y="2394403"/>
            <a:ext cx="783419" cy="1935623"/>
          </a:xfrm>
          <a:prstGeom prst="line">
            <a:avLst/>
          </a:prstGeom>
          <a:ln w="1905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4020976" y="2391228"/>
            <a:ext cx="784704" cy="1938797"/>
          </a:xfrm>
          <a:prstGeom prst="line">
            <a:avLst/>
          </a:prstGeom>
          <a:ln w="1905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3199131" y="4276743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4762693" y="4274329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3987139" y="2362279"/>
            <a:ext cx="72000" cy="72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3CA9E-AE10-4B7F-925E-2B8A0423FB3E}"/>
              </a:ext>
            </a:extLst>
          </p:cNvPr>
          <p:cNvSpPr txBox="1"/>
          <p:nvPr/>
        </p:nvSpPr>
        <p:spPr>
          <a:xfrm>
            <a:off x="490089" y="349251"/>
            <a:ext cx="11223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2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Қатты дененің температурасы мен оны қыздыру уақытының арасындағы тәуелділік графигі</a:t>
            </a:r>
          </a:p>
        </p:txBody>
      </p:sp>
    </p:spTree>
    <p:extLst>
      <p:ext uri="{BB962C8B-B14F-4D97-AF65-F5344CB8AC3E}">
        <p14:creationId xmlns:p14="http://schemas.microsoft.com/office/powerpoint/2010/main" val="58578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29938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29938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29938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6B3E7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29938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6B3E7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29938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6B3E7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92" grpId="0"/>
      <p:bldP spid="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C30C8-6277-4E0C-BCA9-F3F8C9B43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0" y="2397693"/>
            <a:ext cx="3121652" cy="31216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93972" y="850006"/>
            <a:ext cx="1596980" cy="7984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2907127" y="2044301"/>
            <a:ext cx="3325091" cy="1363120"/>
          </a:xfrm>
          <a:prstGeom prst="wedgeRoundRectCallout">
            <a:avLst>
              <a:gd name="adj1" fmla="val -53883"/>
              <a:gd name="adj2" fmla="val 9442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Балқу процесі кезінде жанып жатқан отыннан</a:t>
            </a:r>
          </a:p>
          <a:p>
            <a:pPr algn="ctr" defTabSz="914377"/>
            <a:r>
              <a:rPr lang="ru-RU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зат энергия алады.</a:t>
            </a:r>
            <a:endParaRPr lang="ru-RU" sz="20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907127" y="2044301"/>
            <a:ext cx="3325091" cy="1363120"/>
          </a:xfrm>
          <a:prstGeom prst="wedgeRoundRectCallout">
            <a:avLst>
              <a:gd name="adj1" fmla="val -53883"/>
              <a:gd name="adj2" fmla="val 9442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процесі кезінде </a:t>
            </a:r>
          </a:p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отын энергиясы </a:t>
            </a:r>
          </a:p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неге жұмсалады?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 rot="5400000">
                <a:off x="7531208" y="259810"/>
                <a:ext cx="841128" cy="2843279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33" i="1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33" i="1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133" i="1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133" i="1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33" i="1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ru-RU" sz="2133" i="1">
                              <a:ln w="0"/>
                              <a:solidFill>
                                <a:prstClr val="black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п</m:t>
                          </m:r>
                        </m:sub>
                      </m:sSub>
                      <m:r>
                        <a:rPr lang="ru-RU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ru-RU" sz="2133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33" i="1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ru-RU" sz="2133" i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531208" y="259810"/>
                <a:ext cx="841128" cy="28432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024C9-4F44-4795-A48B-080F1E85C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28" y="5064760"/>
            <a:ext cx="1442063" cy="12750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1F5824B-1B12-44F5-B752-5D5B9EDD0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575" y="4185921"/>
            <a:ext cx="930336" cy="139969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E5E96F-F245-419A-A746-BD8F3D6D5F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951" y="2712635"/>
            <a:ext cx="1723571" cy="2285397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32578CB-C5F4-4F4F-A1D9-760B5F1E79B1}"/>
              </a:ext>
            </a:extLst>
          </p:cNvPr>
          <p:cNvGrpSpPr/>
          <p:nvPr/>
        </p:nvGrpSpPr>
        <p:grpSpPr>
          <a:xfrm>
            <a:off x="10026992" y="1289867"/>
            <a:ext cx="403669" cy="3533439"/>
            <a:chOff x="6826260" y="967400"/>
            <a:chExt cx="302752" cy="265007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7B346C0-A4A5-4CED-83E4-195817768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40" r="39330"/>
            <a:stretch/>
          </p:blipFill>
          <p:spPr>
            <a:xfrm>
              <a:off x="6826260" y="967400"/>
              <a:ext cx="302752" cy="2650079"/>
            </a:xfrm>
            <a:prstGeom prst="rect">
              <a:avLst/>
            </a:prstGeom>
          </p:spPr>
        </p:pic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A8C5CF0-27AB-4319-8761-50A2AADB3F55}"/>
                </a:ext>
              </a:extLst>
            </p:cNvPr>
            <p:cNvCxnSpPr/>
            <p:nvPr/>
          </p:nvCxnSpPr>
          <p:spPr>
            <a:xfrm flipH="1" flipV="1">
              <a:off x="6980399" y="2624138"/>
              <a:ext cx="1" cy="7734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Серебра, Бар, Металл, Блестящий, Металлический, Стали">
            <a:extLst>
              <a:ext uri="{FF2B5EF4-FFF2-40B4-BE49-F238E27FC236}">
                <a16:creationId xmlns:a16="http://schemas.microsoft.com/office/drawing/2014/main" id="{904891C7-3B6E-419D-A51F-1657C8542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939">
            <a:off x="9647903" y="4244832"/>
            <a:ext cx="999183" cy="9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лилиния 19">
            <a:extLst>
              <a:ext uri="{FF2B5EF4-FFF2-40B4-BE49-F238E27FC236}">
                <a16:creationId xmlns:a16="http://schemas.microsoft.com/office/drawing/2014/main" id="{EA43AAEE-A081-40A4-90B8-BB1BED6E8FF5}"/>
              </a:ext>
            </a:extLst>
          </p:cNvPr>
          <p:cNvSpPr/>
          <p:nvPr/>
        </p:nvSpPr>
        <p:spPr>
          <a:xfrm>
            <a:off x="9446730" y="4441372"/>
            <a:ext cx="1500968" cy="480680"/>
          </a:xfrm>
          <a:custGeom>
            <a:avLst/>
            <a:gdLst>
              <a:gd name="connsiteX0" fmla="*/ 0 w 1252016"/>
              <a:gd name="connsiteY0" fmla="*/ 0 h 452702"/>
              <a:gd name="connsiteX1" fmla="*/ 33337 w 1252016"/>
              <a:gd name="connsiteY1" fmla="*/ 178594 h 452702"/>
              <a:gd name="connsiteX2" fmla="*/ 97631 w 1252016"/>
              <a:gd name="connsiteY2" fmla="*/ 335756 h 452702"/>
              <a:gd name="connsiteX3" fmla="*/ 190500 w 1252016"/>
              <a:gd name="connsiteY3" fmla="*/ 397669 h 452702"/>
              <a:gd name="connsiteX4" fmla="*/ 352425 w 1252016"/>
              <a:gd name="connsiteY4" fmla="*/ 435769 h 452702"/>
              <a:gd name="connsiteX5" fmla="*/ 600075 w 1252016"/>
              <a:gd name="connsiteY5" fmla="*/ 445294 h 452702"/>
              <a:gd name="connsiteX6" fmla="*/ 809625 w 1252016"/>
              <a:gd name="connsiteY6" fmla="*/ 452438 h 452702"/>
              <a:gd name="connsiteX7" fmla="*/ 988219 w 1252016"/>
              <a:gd name="connsiteY7" fmla="*/ 435769 h 452702"/>
              <a:gd name="connsiteX8" fmla="*/ 1083469 w 1252016"/>
              <a:gd name="connsiteY8" fmla="*/ 388144 h 452702"/>
              <a:gd name="connsiteX9" fmla="*/ 1185862 w 1252016"/>
              <a:gd name="connsiteY9" fmla="*/ 283369 h 452702"/>
              <a:gd name="connsiteX10" fmla="*/ 1233487 w 1252016"/>
              <a:gd name="connsiteY10" fmla="*/ 171450 h 452702"/>
              <a:gd name="connsiteX11" fmla="*/ 1247775 w 1252016"/>
              <a:gd name="connsiteY11" fmla="*/ 97631 h 452702"/>
              <a:gd name="connsiteX12" fmla="*/ 1162050 w 1252016"/>
              <a:gd name="connsiteY12" fmla="*/ 92869 h 452702"/>
              <a:gd name="connsiteX13" fmla="*/ 0 w 1252016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162050 w 1264963"/>
              <a:gd name="connsiteY12" fmla="*/ 92869 h 452702"/>
              <a:gd name="connsiteX13" fmla="*/ 0 w 1264963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040606 w 1264963"/>
              <a:gd name="connsiteY12" fmla="*/ 28575 h 452702"/>
              <a:gd name="connsiteX13" fmla="*/ 0 w 1264963"/>
              <a:gd name="connsiteY13" fmla="*/ 0 h 45270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57301"/>
              <a:gd name="connsiteY0" fmla="*/ 0 h 433652"/>
              <a:gd name="connsiteX1" fmla="*/ 28575 w 1257301"/>
              <a:gd name="connsiteY1" fmla="*/ 159544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7301" h="433652">
                <a:moveTo>
                  <a:pt x="0" y="0"/>
                </a:moveTo>
                <a:cubicBezTo>
                  <a:pt x="8532" y="61317"/>
                  <a:pt x="13097" y="106760"/>
                  <a:pt x="28575" y="159544"/>
                </a:cubicBezTo>
                <a:cubicBezTo>
                  <a:pt x="44053" y="212328"/>
                  <a:pt x="66675" y="280194"/>
                  <a:pt x="92869" y="316706"/>
                </a:cubicBezTo>
                <a:cubicBezTo>
                  <a:pt x="119063" y="353218"/>
                  <a:pt x="143272" y="361950"/>
                  <a:pt x="185738" y="378619"/>
                </a:cubicBezTo>
                <a:cubicBezTo>
                  <a:pt x="228204" y="395288"/>
                  <a:pt x="279401" y="408782"/>
                  <a:pt x="347663" y="416719"/>
                </a:cubicBezTo>
                <a:cubicBezTo>
                  <a:pt x="415926" y="424657"/>
                  <a:pt x="595313" y="426244"/>
                  <a:pt x="595313" y="426244"/>
                </a:cubicBezTo>
                <a:cubicBezTo>
                  <a:pt x="671513" y="429022"/>
                  <a:pt x="740172" y="434976"/>
                  <a:pt x="804863" y="433388"/>
                </a:cubicBezTo>
                <a:cubicBezTo>
                  <a:pt x="869554" y="431801"/>
                  <a:pt x="937816" y="427435"/>
                  <a:pt x="983457" y="416719"/>
                </a:cubicBezTo>
                <a:cubicBezTo>
                  <a:pt x="1029098" y="406003"/>
                  <a:pt x="1045767" y="394494"/>
                  <a:pt x="1078707" y="369094"/>
                </a:cubicBezTo>
                <a:cubicBezTo>
                  <a:pt x="1111647" y="343694"/>
                  <a:pt x="1156097" y="300435"/>
                  <a:pt x="1181100" y="264319"/>
                </a:cubicBezTo>
                <a:cubicBezTo>
                  <a:pt x="1206103" y="228203"/>
                  <a:pt x="1216025" y="192881"/>
                  <a:pt x="1228725" y="152400"/>
                </a:cubicBezTo>
                <a:cubicBezTo>
                  <a:pt x="1241425" y="111919"/>
                  <a:pt x="1250157" y="96441"/>
                  <a:pt x="1257301" y="21431"/>
                </a:cubicBezTo>
                <a:cubicBezTo>
                  <a:pt x="1245395" y="8334"/>
                  <a:pt x="1035844" y="9525"/>
                  <a:pt x="1035844" y="9525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89000"/>
                  <a:alpha val="9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7F2A802B-638D-42E7-8D76-7DA1AF24B33D}"/>
              </a:ext>
            </a:extLst>
          </p:cNvPr>
          <p:cNvCxnSpPr/>
          <p:nvPr/>
        </p:nvCxnSpPr>
        <p:spPr>
          <a:xfrm flipH="1" flipV="1">
            <a:off x="10231239" y="2882900"/>
            <a:ext cx="1" cy="6241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E0D2C31-611D-496B-8444-3F96FA67E1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10038" r="40903" b="87574"/>
          <a:stretch/>
        </p:blipFill>
        <p:spPr>
          <a:xfrm>
            <a:off x="10055983" y="2942597"/>
            <a:ext cx="307507" cy="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  <p:bldP spid="19" grpId="0" animBg="1"/>
      <p:bldP spid="22" grpId="0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Прямая соединительная линия 92"/>
          <p:cNvCxnSpPr/>
          <p:nvPr/>
        </p:nvCxnSpPr>
        <p:spPr>
          <a:xfrm>
            <a:off x="7088821" y="5966976"/>
            <a:ext cx="688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ая прямоугольная выноска 20"/>
          <p:cNvSpPr/>
          <p:nvPr/>
        </p:nvSpPr>
        <p:spPr>
          <a:xfrm>
            <a:off x="2879643" y="2132856"/>
            <a:ext cx="3552395" cy="1255515"/>
          </a:xfrm>
          <a:prstGeom prst="wedgeRoundRectCallout">
            <a:avLst>
              <a:gd name="adj1" fmla="val -52118"/>
              <a:gd name="adj2" fmla="val 9948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Осы уақытта берілген жылу заттың кристалды құрылымын бұзу үшін жұмсалады.</a:t>
            </a:r>
            <a:endParaRPr lang="ru-RU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kk-KZ" sz="3600" b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  <a:endParaRPr lang="ru-RU" sz="3600" b="1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130144" y="3265393"/>
            <a:ext cx="4604657" cy="0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7129724" y="1973945"/>
            <a:ext cx="0" cy="4303484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477847" y="1868819"/>
                <a:ext cx="686215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,℃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847" y="1868819"/>
                <a:ext cx="686215" cy="379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551689" y="3433553"/>
                <a:ext cx="56137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689" y="3433553"/>
                <a:ext cx="561372" cy="379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975071" y="3242029"/>
                <a:ext cx="894924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мин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071" y="3242029"/>
                <a:ext cx="894924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717659" y="3047032"/>
                <a:ext cx="38183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659" y="3047032"/>
                <a:ext cx="381835" cy="379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46609" y="3819192"/>
                <a:ext cx="56137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609" y="3819192"/>
                <a:ext cx="561372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546609" y="4195112"/>
                <a:ext cx="56137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609" y="4195112"/>
                <a:ext cx="561372" cy="3796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546609" y="4571032"/>
                <a:ext cx="56137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609" y="4571032"/>
                <a:ext cx="561372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480086" y="4967272"/>
                <a:ext cx="69442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086" y="4967272"/>
                <a:ext cx="694421" cy="3796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Прямая соединительная линия 47"/>
          <p:cNvCxnSpPr/>
          <p:nvPr/>
        </p:nvCxnSpPr>
        <p:spPr>
          <a:xfrm>
            <a:off x="7095171" y="5570100"/>
            <a:ext cx="6889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095171" y="5184865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7095171" y="4800691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095171" y="4035516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7095171" y="3652399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095171" y="3263991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7095171" y="2881933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7095171" y="2494583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7133565" y="3268134"/>
            <a:ext cx="1333103" cy="2687492"/>
          </a:xfrm>
          <a:prstGeom prst="line">
            <a:avLst/>
          </a:prstGeom>
          <a:ln w="2540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8458201" y="3251956"/>
            <a:ext cx="2343151" cy="0"/>
          </a:xfrm>
          <a:prstGeom prst="line">
            <a:avLst/>
          </a:prstGeom>
          <a:ln w="25400">
            <a:solidFill>
              <a:srgbClr val="529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8424603" y="3216293"/>
            <a:ext cx="96000" cy="96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085811" y="5919313"/>
            <a:ext cx="96000" cy="96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10790555" y="3216295"/>
            <a:ext cx="96000" cy="96000"/>
          </a:xfrm>
          <a:prstGeom prst="ellipse">
            <a:avLst/>
          </a:prstGeom>
          <a:ln w="19050">
            <a:solidFill>
              <a:srgbClr val="52993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7095171" y="4394291"/>
            <a:ext cx="71863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480086" y="5356739"/>
                <a:ext cx="69442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086" y="5356739"/>
                <a:ext cx="694421" cy="3796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6480086" y="5746205"/>
                <a:ext cx="694421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14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086" y="5746205"/>
                <a:ext cx="694421" cy="3796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6717659" y="2666032"/>
                <a:ext cx="38183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659" y="2666032"/>
                <a:ext cx="381835" cy="3796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6717659" y="2285032"/>
                <a:ext cx="38183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659" y="2285032"/>
                <a:ext cx="381835" cy="3796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0B062D-0A9A-4659-8E98-8D89E176B2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0" y="2464368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9" grpId="0" animBg="1"/>
      <p:bldP spid="70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Группа 58"/>
          <p:cNvGrpSpPr/>
          <p:nvPr/>
        </p:nvGrpSpPr>
        <p:grpSpPr>
          <a:xfrm>
            <a:off x="7973900" y="3923849"/>
            <a:ext cx="3301176" cy="2660559"/>
            <a:chOff x="5878316" y="2713996"/>
            <a:chExt cx="2680219" cy="216010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316" y="2713996"/>
              <a:ext cx="2680219" cy="1908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788659" y="4549251"/>
              <a:ext cx="792754" cy="32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Графит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108171" y="1043185"/>
            <a:ext cx="2570671" cy="2804326"/>
            <a:chOff x="824485" y="307259"/>
            <a:chExt cx="2087123" cy="227682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7" t="9027" r="4712" b="6878"/>
            <a:stretch/>
          </p:blipFill>
          <p:spPr>
            <a:xfrm>
              <a:off x="824485" y="307259"/>
              <a:ext cx="2087123" cy="196977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479934" y="2259238"/>
              <a:ext cx="709460" cy="32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Алмаз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108171" y="3907002"/>
            <a:ext cx="2321556" cy="2695725"/>
            <a:chOff x="923182" y="2670576"/>
            <a:chExt cx="1884868" cy="218865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82" y="2670576"/>
              <a:ext cx="1884868" cy="1908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63849" y="4534382"/>
              <a:ext cx="1552661" cy="32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Натрий </a:t>
              </a:r>
              <a:r>
                <a:rPr lang="ru-RU" sz="2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хлориді</a:t>
              </a:r>
              <a:endPara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8508591" y="1127524"/>
            <a:ext cx="2375765" cy="2719988"/>
            <a:chOff x="6390636" y="375733"/>
            <a:chExt cx="1928880" cy="220835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636" y="375733"/>
              <a:ext cx="1928880" cy="183854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006262" y="2259238"/>
              <a:ext cx="567704" cy="32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Мыс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851275" y="1098774"/>
            <a:ext cx="2254048" cy="2748739"/>
            <a:chOff x="3736093" y="352391"/>
            <a:chExt cx="1830058" cy="223169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093" y="352391"/>
              <a:ext cx="1830058" cy="1908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198113" y="2259239"/>
              <a:ext cx="848823" cy="32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Магний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621567" y="3890723"/>
            <a:ext cx="2519079" cy="2693686"/>
            <a:chOff x="3547151" y="2687102"/>
            <a:chExt cx="2045236" cy="218699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151" y="2687102"/>
              <a:ext cx="2045236" cy="204523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36984" y="4549252"/>
              <a:ext cx="1024366" cy="324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Футболен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90089" y="349251"/>
            <a:ext cx="11223544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467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Кейбір заттардың кристалдық торлары</a:t>
            </a:r>
          </a:p>
        </p:txBody>
      </p:sp>
    </p:spTree>
    <p:extLst>
      <p:ext uri="{BB962C8B-B14F-4D97-AF65-F5344CB8AC3E}">
        <p14:creationId xmlns:p14="http://schemas.microsoft.com/office/powerpoint/2010/main" val="494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kk-KZ" sz="3200" b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  <a:endParaRPr lang="ru-RU" sz="3200" b="1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630" y="1408334"/>
            <a:ext cx="56013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Меншікті балқу жылуы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бұл массасы 1 кг қатты денені балқу температурасында толығымен сұйыққа айналдыру үшін, қандай жылу мөлшері қажет болатынын көрсететін физикалық шама.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4632" y="3924033"/>
            <a:ext cx="5601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l-GR" sz="2000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kk-KZ" sz="2000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(«лямбда» грек әрпі)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меншікті балқу жылуы.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94632" y="4829131"/>
                <a:ext cx="5506118" cy="680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 xmlns:m="http://schemas.openxmlformats.org/officeDocument/2006/math">
                    <m:f>
                      <m:fPr>
                        <m:ctrlPr>
                          <a:rPr lang="ru-RU" sz="2667" i="1">
                            <a:solidFill>
                              <a:srgbClr val="52993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667" i="1">
                            <a:solidFill>
                              <a:srgbClr val="529938"/>
                            </a:solidFill>
                            <a:latin typeface="Cambria Math" panose="02040503050406030204" pitchFamily="18" charset="0"/>
                          </a:rPr>
                          <m:t>Дж</m:t>
                        </m:r>
                      </m:num>
                      <m:den>
                        <m:r>
                          <a:rPr lang="ru-RU" sz="2667" i="1">
                            <a:solidFill>
                              <a:srgbClr val="529938"/>
                            </a:solidFill>
                            <a:latin typeface="Cambria Math" panose="02040503050406030204" pitchFamily="18" charset="0"/>
                          </a:rPr>
                          <m:t>кг</m:t>
                        </m:r>
                      </m:den>
                    </m:f>
                  </m:oMath>
                </a14:m>
                <a:r>
                  <a:rPr lang="ru-RU" sz="1867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— </a:t>
                </a:r>
                <a:r>
                  <a:rPr lang="ru-RU" sz="20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меншікті балқу жылуының өлшем бірлігі.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32" y="4829131"/>
                <a:ext cx="5506118" cy="680956"/>
              </a:xfrm>
              <a:prstGeom prst="rect">
                <a:avLst/>
              </a:prstGeom>
              <a:blipFill>
                <a:blip r:embed="rId3"/>
                <a:stretch>
                  <a:fillRect r="-3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Скругленная прямоугольная выноска 10"/>
          <p:cNvSpPr/>
          <p:nvPr/>
        </p:nvSpPr>
        <p:spPr>
          <a:xfrm>
            <a:off x="6323105" y="2498570"/>
            <a:ext cx="2557204" cy="1220327"/>
          </a:xfrm>
          <a:prstGeom prst="wedgeRoundRectCallout">
            <a:avLst>
              <a:gd name="adj1" fmla="val 62957"/>
              <a:gd name="adj2" fmla="val 8600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 заттар </a:t>
            </a:r>
          </a:p>
          <a:p>
            <a:pPr algn="ctr" defTabSz="914377"/>
            <a:r>
              <a:rPr lang="ru-RU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 меншікті балқу жылуына 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3A1E1E-A6CB-436B-BFAA-4700EABA0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21" y="2581850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9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89" y="349251"/>
            <a:ext cx="903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Кейбір заттардың меншікті балқу жылуы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4394100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5307368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497255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3455432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8368" y="1940835"/>
            <a:ext cx="1506393" cy="4317269"/>
            <a:chOff x="358775" y="1455626"/>
            <a:chExt cx="1129795" cy="3237952"/>
          </a:xfrm>
        </p:grpSpPr>
        <p:sp>
          <p:nvSpPr>
            <p:cNvPr id="29" name="TextBox 28"/>
            <p:cNvSpPr txBox="1"/>
            <p:nvPr/>
          </p:nvSpPr>
          <p:spPr>
            <a:xfrm>
              <a:off x="358775" y="1455626"/>
              <a:ext cx="112979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1867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58776" y="1826447"/>
              <a:ext cx="1129794" cy="2867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Вольфрам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Платина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Темір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Болат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Мыс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Алтын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Күміс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Алюминий</a:t>
              </a:r>
            </a:p>
          </p:txBody>
        </p:sp>
      </p:grpSp>
      <p:cxnSp>
        <p:nvCxnSpPr>
          <p:cNvPr id="35" name="Прямая соединительная линия 34"/>
          <p:cNvCxnSpPr/>
          <p:nvPr/>
        </p:nvCxnSpPr>
        <p:spPr>
          <a:xfrm flipV="1">
            <a:off x="6099824" y="2023350"/>
            <a:ext cx="0" cy="42508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2699943" y="1944478"/>
            <a:ext cx="1053428" cy="4375951"/>
            <a:chOff x="1556058" y="1458358"/>
            <a:chExt cx="790071" cy="328196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559233" y="1826447"/>
              <a:ext cx="780519" cy="2913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3387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1772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1539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1500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1085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1064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962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660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56058" y="1458358"/>
              <a:ext cx="79007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ru-RU" sz="1867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</a:t>
              </a:r>
              <a:r>
                <a:rPr lang="ru-RU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867" baseline="30000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1867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endParaRPr lang="ru-RU" sz="1867" i="1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468553" y="1944478"/>
            <a:ext cx="1292607" cy="4375952"/>
            <a:chOff x="3265737" y="1458358"/>
            <a:chExt cx="969455" cy="3281964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273090" y="1826447"/>
              <a:ext cx="957734" cy="2913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1,84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1,13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2,7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0,84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2,1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0,67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0,87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3,9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65737" y="1458358"/>
              <a:ext cx="96945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l-GR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ru-RU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Дж/кг</a:t>
              </a:r>
              <a:endParaRPr lang="ru-RU" sz="1867" i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347261" y="1940835"/>
            <a:ext cx="1506393" cy="4379594"/>
            <a:chOff x="358775" y="1455626"/>
            <a:chExt cx="1129795" cy="3284695"/>
          </a:xfrm>
        </p:grpSpPr>
        <p:sp>
          <p:nvSpPr>
            <p:cNvPr id="33" name="TextBox 32"/>
            <p:cNvSpPr txBox="1"/>
            <p:nvPr/>
          </p:nvSpPr>
          <p:spPr>
            <a:xfrm>
              <a:off x="358775" y="1455626"/>
              <a:ext cx="112979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kk-KZ" sz="1867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358776" y="1826447"/>
              <a:ext cx="1129794" cy="2913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Қорғасын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Қалайы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Мұз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Сынап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Спирт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Азот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Оттегі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Сутегі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568837" y="1944478"/>
            <a:ext cx="1053428" cy="4375951"/>
            <a:chOff x="1556058" y="1458358"/>
            <a:chExt cx="790071" cy="328196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1559233" y="1826447"/>
              <a:ext cx="780519" cy="2913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327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232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−39</a:t>
              </a:r>
              <a:endParaRPr lang="en-US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114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210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219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−</a:t>
              </a:r>
              <a:r>
                <a:rPr lang="en-US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259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556058" y="1458358"/>
              <a:ext cx="79007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ru-RU" sz="1867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</a:t>
              </a:r>
              <a:r>
                <a:rPr lang="ru-RU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867" baseline="30000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1867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endParaRPr lang="ru-RU" sz="1867" i="1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0337446" y="1944478"/>
            <a:ext cx="1292607" cy="4375952"/>
            <a:chOff x="3265737" y="1458358"/>
            <a:chExt cx="969455" cy="328196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3273090" y="1826447"/>
              <a:ext cx="957734" cy="2913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0,25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0,59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3,4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0,12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1,1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0,26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0,14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0,59 ∙ 10</a:t>
              </a:r>
              <a:r>
                <a:rPr lang="ru-RU" sz="1867" baseline="30000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  <a:endPara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65737" y="1458358"/>
              <a:ext cx="96945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l-GR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ru-RU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Дж/кг</a:t>
              </a:r>
              <a:endParaRPr lang="ru-RU" sz="1867" i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45A928B-501E-4F43-B78C-0E6E129C1EEA}"/>
              </a:ext>
            </a:extLst>
          </p:cNvPr>
          <p:cNvSpPr/>
          <p:nvPr/>
        </p:nvSpPr>
        <p:spPr>
          <a:xfrm>
            <a:off x="6118106" y="3451034"/>
            <a:ext cx="6073894" cy="472431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>
            <a:extLst>
              <a:ext uri="{FF2B5EF4-FFF2-40B4-BE49-F238E27FC236}">
                <a16:creationId xmlns:a16="http://schemas.microsoft.com/office/drawing/2014/main" id="{22C7857D-E6DC-40FB-AF2E-22DD1575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DF228415-1518-4393-AFFC-3EAD8898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8" y="1520825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</a:t>
            </a:r>
            <a:r>
              <a:rPr lang="en-US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en-US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ж.</a:t>
            </a:r>
            <a:endParaRPr lang="en-US" alt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Рисунок 12" descr="Изображение выглядит как человек, женщина, держ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B35405D-305D-4B6D-82C1-88764A9E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104775"/>
            <a:ext cx="8683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14" descr="Изображение выглядит как мужчина, смотрит, фотография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A22E256-1CAF-4A40-9C10-07181C8D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104775"/>
            <a:ext cx="8683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Солнце, Солнечный, Погода, Солнечный Свет, Желтый">
            <a:extLst>
              <a:ext uri="{FF2B5EF4-FFF2-40B4-BE49-F238E27FC236}">
                <a16:creationId xmlns:a16="http://schemas.microsoft.com/office/drawing/2014/main" id="{A2864FA6-7976-44BD-BB3C-9D84F1AD4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751" y="260806"/>
            <a:ext cx="604489" cy="60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7E7CF8-1D13-4923-9D39-81F763D9D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2025" y="1328737"/>
            <a:ext cx="932911" cy="110331"/>
          </a:xfrm>
          <a:prstGeom prst="rect">
            <a:avLst/>
          </a:prstGeom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DF228415-1518-4393-AFFC-3EAD8898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970073"/>
            <a:ext cx="4343400" cy="225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buNone/>
            </a:pPr>
            <a:r>
              <a:rPr lang="kk-KZ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тарау. Заттың агрегаттық күйлерінің өзгеруі</a:t>
            </a:r>
          </a:p>
          <a:p>
            <a:pPr defTabSz="914377">
              <a:buNone/>
            </a:pPr>
            <a:r>
              <a:rPr lang="kk-KZ" alt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§10. </a:t>
            </a:r>
            <a:r>
              <a:rPr lang="ru-RU" sz="2400" noProof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Заттың агрегаттық күйлері. Қатты денелердің  балқуы мен қатаюы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kk-KZ" alt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0a058728737c">
            <a:extLst>
              <a:ext uri="{FF2B5EF4-FFF2-40B4-BE49-F238E27FC236}">
                <a16:creationId xmlns:a16="http://schemas.microsoft.com/office/drawing/2014/main" id="{7D254B22-1E4F-4A3D-BBD9-1CF843504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1201" y="1617662"/>
            <a:ext cx="3302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C5D2798C-9B95-4E1A-B587-1C6F3B02A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1839913"/>
            <a:ext cx="1441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Үйге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тапсырма:</a:t>
            </a:r>
            <a:endParaRPr lang="ru-RU" alt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kk-KZ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§10</a:t>
            </a:r>
          </a:p>
        </p:txBody>
      </p:sp>
    </p:spTree>
    <p:extLst>
      <p:ext uri="{BB962C8B-B14F-4D97-AF65-F5344CB8AC3E}">
        <p14:creationId xmlns:p14="http://schemas.microsoft.com/office/powerpoint/2010/main" val="42820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kk-KZ" sz="3600" b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  <a:endParaRPr lang="ru-RU" sz="3600" b="1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630" y="1768875"/>
            <a:ext cx="53621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Меншікті балқу жылуы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бұл массасы 1 кг қатты денені балқу температурасында толығымен сұйыққа айналдыру үшін, қандай жылу мөлшері қажет болатынын көрсететін физикалық шама.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207" y="4501680"/>
            <a:ext cx="5370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000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</a:t>
            </a:r>
            <a:r>
              <a:rPr lang="el-GR" sz="2000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i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kk-KZ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температурасында алынған, денені балқытуға қажет жылу мөлшері.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60299" y="2013740"/>
            <a:ext cx="3674119" cy="1355594"/>
            <a:chOff x="4545224" y="1510305"/>
            <a:chExt cx="2755589" cy="1016696"/>
          </a:xfrm>
        </p:grpSpPr>
        <p:sp>
          <p:nvSpPr>
            <p:cNvPr id="5" name="Скругленная прямоугольная выноска 4"/>
            <p:cNvSpPr/>
            <p:nvPr/>
          </p:nvSpPr>
          <p:spPr>
            <a:xfrm>
              <a:off x="4561113" y="1510305"/>
              <a:ext cx="2739700" cy="1004334"/>
            </a:xfrm>
            <a:prstGeom prst="wedgeRoundRectCallout">
              <a:avLst>
                <a:gd name="adj1" fmla="val 40840"/>
                <a:gd name="adj2" fmla="val 114662"/>
                <a:gd name="adj3" fmla="val 16667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545224" y="1534421"/>
              <a:ext cx="2755589" cy="992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Осы формула дене қатайған кезінде бөлініп шығатын жылу мөлшерін есептеу үшін </a:t>
              </a:r>
            </a:p>
            <a:p>
              <a:pPr algn="ctr"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 қолданылады.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FC5213-A046-493F-ABC7-D3105FBC7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71" y="3134300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8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495300" y="822900"/>
            <a:ext cx="11054899" cy="0"/>
          </a:xfrm>
          <a:prstGeom prst="line">
            <a:avLst/>
          </a:prstGeom>
          <a:ln w="9525" cap="rnd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91065" y="393779"/>
            <a:ext cx="11222569" cy="41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533"/>
              </a:lnSpc>
            </a:pPr>
            <a:r>
              <a:rPr lang="ru-RU" altLang="ru-RU" sz="1867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мысал.</a:t>
            </a:r>
            <a:r>
              <a:rPr lang="ru-RU" alt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Мырыштан жасалған ыдыста алтынды балқытуға болады ма?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87735" y="1113155"/>
            <a:ext cx="1479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667"/>
              </a:lnSpc>
            </a:pPr>
            <a:r>
              <a:rPr lang="kk-KZ" altLang="ru-RU" sz="1600" b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Шешуі</a:t>
            </a:r>
            <a:endParaRPr lang="ru-RU" altLang="ru-RU" sz="1600" b="1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636001" y="2585931"/>
            <a:ext cx="2911276" cy="3079069"/>
            <a:chOff x="5861733" y="2554796"/>
            <a:chExt cx="1719797" cy="181891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733" y="2752964"/>
              <a:ext cx="1719797" cy="1620751"/>
            </a:xfrm>
            <a:prstGeom prst="rect">
              <a:avLst/>
            </a:prstGeom>
          </p:spPr>
        </p:pic>
        <p:pic>
          <p:nvPicPr>
            <p:cNvPr id="4098" name="Picture 2" descr="Пепельница, Сигарета, Курение, Табак, Дым, Зола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047" y="2554796"/>
              <a:ext cx="1034367" cy="644324"/>
            </a:xfrm>
            <a:prstGeom prst="rect">
              <a:avLst/>
            </a:prstGeom>
            <a:noFill/>
            <a:scene3d>
              <a:camera prst="orthographicFront">
                <a:rot lat="300000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Консервы, Может, Цилиндр, Золото, Металл, Олово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200" y="2667000"/>
              <a:ext cx="514349" cy="24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483596" y="1715934"/>
            <a:ext cx="7819293" cy="3905490"/>
            <a:chOff x="362697" y="1455626"/>
            <a:chExt cx="5864470" cy="2929118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71474" y="3295575"/>
              <a:ext cx="585569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71474" y="3980526"/>
              <a:ext cx="585569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71474" y="1872941"/>
              <a:ext cx="585569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71474" y="2591574"/>
              <a:ext cx="585569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2697" y="1455626"/>
              <a:ext cx="1281389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kk-KZ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</a:t>
              </a:r>
              <a:endParaRPr lang="ru-RU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62698" y="1826447"/>
              <a:ext cx="1129794" cy="25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Натрий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Қалайы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Қорғасын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Янтарь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Мырыш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Алюминий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Күміс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1915580" y="1826447"/>
              <a:ext cx="1116013" cy="25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98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232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327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360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420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660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962</a:t>
              </a:r>
            </a:p>
          </p:txBody>
        </p:sp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3108579" y="1499757"/>
              <a:ext cx="0" cy="2832546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1832505" y="1458358"/>
              <a:ext cx="112967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ru-RU" sz="1867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</a:t>
              </a:r>
              <a:r>
                <a:rPr lang="ru-RU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867" baseline="30000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1867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endParaRPr lang="ru-RU" sz="1867" i="1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318961" y="1455626"/>
              <a:ext cx="1281389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kk-KZ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</a:t>
              </a:r>
              <a:endParaRPr lang="ru-RU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3318962" y="1826447"/>
              <a:ext cx="1129794" cy="25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Алтын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Мыс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Шойын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Болат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Темір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Платина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Осмий</a:t>
              </a: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4871844" y="1826447"/>
              <a:ext cx="1116013" cy="2558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1064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1085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1200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1500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1539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1772</a:t>
              </a:r>
            </a:p>
            <a:p>
              <a:pPr defTabSz="914377">
                <a:lnSpc>
                  <a:spcPct val="165000"/>
                </a:lnSpc>
              </a:pPr>
              <a:r>
                <a: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3045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88769" y="1458358"/>
              <a:ext cx="112967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ru-RU" sz="1867" baseline="-25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</a:t>
              </a:r>
              <a:r>
                <a:rPr lang="ru-RU" sz="1867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867" baseline="30000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1867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endParaRPr lang="ru-RU" sz="1867" i="1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45A928B-501E-4F43-B78C-0E6E129C1EEA}"/>
              </a:ext>
            </a:extLst>
          </p:cNvPr>
          <p:cNvSpPr/>
          <p:nvPr/>
        </p:nvSpPr>
        <p:spPr>
          <a:xfrm>
            <a:off x="4156474" y="2270767"/>
            <a:ext cx="4146409" cy="4724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7C0EA47-9ACD-42FE-8BCB-15E4B16C13B2}"/>
              </a:ext>
            </a:extLst>
          </p:cNvPr>
          <p:cNvSpPr/>
          <p:nvPr/>
        </p:nvSpPr>
        <p:spPr>
          <a:xfrm>
            <a:off x="497291" y="4161586"/>
            <a:ext cx="3647481" cy="4724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6D465B3E-27F6-4459-A41C-04B9274F2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848" y="5844236"/>
            <a:ext cx="8074127" cy="43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667"/>
              </a:lnSpc>
            </a:pPr>
            <a:r>
              <a:rPr lang="ru-RU" altLang="ru-RU" sz="1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ЖАУАБЫ: </a:t>
            </a:r>
            <a:r>
              <a:rPr lang="ru-RU" alt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жоқ, өйткені бірінші мырыштан жасалған ыдыс балқып кетеді.</a:t>
            </a:r>
            <a:endParaRPr lang="ru-RU" altLang="ru-RU" sz="1867" b="1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4" grpId="0" animBg="1"/>
      <p:bldP spid="26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91065" y="393779"/>
            <a:ext cx="11394009" cy="42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533"/>
              </a:lnSpc>
            </a:pPr>
            <a:r>
              <a:rPr lang="ru-RU" alt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мысал.</a:t>
            </a:r>
            <a:r>
              <a:rPr lang="ru-RU" alt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Бұл затты балқыту қанша уақытқа созылды және оның қатаюы қанша уақытты алды?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95301" y="811513"/>
            <a:ext cx="11223777" cy="0"/>
          </a:xfrm>
          <a:prstGeom prst="line">
            <a:avLst/>
          </a:prstGeom>
          <a:ln w="9525" cap="rnd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90261" y="392744"/>
            <a:ext cx="11228816" cy="388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33"/>
              </a:lnSpc>
            </a:pPr>
            <a:r>
              <a:rPr lang="ru-RU" altLang="ru-RU" sz="1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00480" y="1663337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1300480" y="2139587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1300480" y="2622187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1290321" y="3104787"/>
            <a:ext cx="91617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1300480" y="3583153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1300480" y="4063637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1300480" y="4539888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1300480" y="5022488"/>
            <a:ext cx="915585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1300481" y="5505088"/>
            <a:ext cx="91600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>
            <a:off x="372448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420285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>
            <a:off x="468545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>
            <a:off x="5163820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5646420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/>
          <p:nvPr/>
        </p:nvCxnSpPr>
        <p:spPr>
          <a:xfrm>
            <a:off x="612478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>
            <a:off x="660315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>
            <a:off x="708575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7564120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/>
          <p:nvPr/>
        </p:nvCxnSpPr>
        <p:spPr>
          <a:xfrm>
            <a:off x="804248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/>
          <p:nvPr/>
        </p:nvCxnSpPr>
        <p:spPr>
          <a:xfrm>
            <a:off x="852508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>
            <a:off x="900345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>
            <a:off x="9481820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>
            <a:off x="9964420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>
            <a:off x="1045548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1299856" y="1402565"/>
            <a:ext cx="0" cy="4605383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>
            <a:off x="1300480" y="5998092"/>
            <a:ext cx="9858587" cy="0"/>
          </a:xfrm>
          <a:prstGeom prst="straightConnector1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225288" y="598799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806744" y="574318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335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806744" y="338531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806743" y="244118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370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806744" y="197382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/>
              <p:nvPr/>
            </p:nvSpPr>
            <p:spPr>
              <a:xfrm>
                <a:off x="726792" y="1394702"/>
                <a:ext cx="5893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℃</m:t>
                      </m:r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792" y="1394702"/>
                <a:ext cx="589327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TextBox 157"/>
          <p:cNvSpPr txBox="1"/>
          <p:nvPr/>
        </p:nvSpPr>
        <p:spPr>
          <a:xfrm>
            <a:off x="2167224" y="5964040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76" name="Прямая соединительная линия 175"/>
          <p:cNvCxnSpPr/>
          <p:nvPr/>
        </p:nvCxnSpPr>
        <p:spPr>
          <a:xfrm>
            <a:off x="3242733" y="3576621"/>
            <a:ext cx="965200" cy="0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H="1" flipV="1">
            <a:off x="8045845" y="3585932"/>
            <a:ext cx="970215" cy="493121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 flipV="1">
            <a:off x="4196836" y="2139951"/>
            <a:ext cx="972065" cy="1441267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flipH="1" flipV="1">
            <a:off x="5169324" y="2140858"/>
            <a:ext cx="958427" cy="1440543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V="1">
            <a:off x="6133923" y="3584425"/>
            <a:ext cx="1925075" cy="1604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132424" y="5964040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092273" y="596404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067633" y="596404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945752" y="5964040"/>
            <a:ext cx="394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905601" y="596404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880961" y="596404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229192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277029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3252893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1814407" y="1658652"/>
            <a:ext cx="0" cy="4326072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8866300" y="5964040"/>
            <a:ext cx="386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796030" y="5964040"/>
            <a:ext cx="388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/>
              <p:cNvSpPr txBox="1"/>
              <p:nvPr/>
            </p:nvSpPr>
            <p:spPr>
              <a:xfrm>
                <a:off x="10493467" y="5990408"/>
                <a:ext cx="7955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ru-RU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мин</m:t>
                      </m:r>
                    </m:oMath>
                  </m:oMathPara>
                </a14:m>
                <a:endPara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3" name="TextBox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467" y="5990408"/>
                <a:ext cx="795539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2" name="Прямая соединительная линия 171"/>
          <p:cNvCxnSpPr/>
          <p:nvPr/>
        </p:nvCxnSpPr>
        <p:spPr>
          <a:xfrm flipV="1">
            <a:off x="1322401" y="3572933"/>
            <a:ext cx="1941500" cy="1924336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H="1" flipV="1">
            <a:off x="9004301" y="4070351"/>
            <a:ext cx="486833" cy="169700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 flipH="1" flipV="1">
            <a:off x="9477376" y="4235451"/>
            <a:ext cx="504825" cy="311151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/>
          <p:cNvCxnSpPr/>
          <p:nvPr/>
        </p:nvCxnSpPr>
        <p:spPr>
          <a:xfrm flipH="1" flipV="1">
            <a:off x="9964421" y="4547442"/>
            <a:ext cx="491913" cy="473292"/>
          </a:xfrm>
          <a:prstGeom prst="line">
            <a:avLst/>
          </a:prstGeom>
          <a:ln w="25400">
            <a:solidFill>
              <a:srgbClr val="77B1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Овал 186"/>
          <p:cNvSpPr/>
          <p:nvPr/>
        </p:nvSpPr>
        <p:spPr>
          <a:xfrm>
            <a:off x="7054052" y="3543840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8974020" y="4033028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9933927" y="4509279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Овал 184"/>
          <p:cNvSpPr/>
          <p:nvPr/>
        </p:nvSpPr>
        <p:spPr>
          <a:xfrm>
            <a:off x="1266028" y="5474239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Овал 177"/>
          <p:cNvSpPr/>
          <p:nvPr/>
        </p:nvSpPr>
        <p:spPr>
          <a:xfrm>
            <a:off x="10416527" y="4985529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Овал 180"/>
          <p:cNvSpPr/>
          <p:nvPr/>
        </p:nvSpPr>
        <p:spPr>
          <a:xfrm>
            <a:off x="9447095" y="4204479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Овал 191"/>
          <p:cNvSpPr/>
          <p:nvPr/>
        </p:nvSpPr>
        <p:spPr>
          <a:xfrm>
            <a:off x="8493537" y="380019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Овал 192"/>
          <p:cNvSpPr/>
          <p:nvPr/>
        </p:nvSpPr>
        <p:spPr>
          <a:xfrm>
            <a:off x="7530453" y="354619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Овал 193"/>
          <p:cNvSpPr/>
          <p:nvPr/>
        </p:nvSpPr>
        <p:spPr>
          <a:xfrm>
            <a:off x="6573720" y="354619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Овал 194"/>
          <p:cNvSpPr/>
          <p:nvPr/>
        </p:nvSpPr>
        <p:spPr>
          <a:xfrm>
            <a:off x="5611693" y="2832879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Овал 195"/>
          <p:cNvSpPr/>
          <p:nvPr/>
        </p:nvSpPr>
        <p:spPr>
          <a:xfrm>
            <a:off x="4652844" y="2826528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Овал 197"/>
          <p:cNvSpPr/>
          <p:nvPr/>
        </p:nvSpPr>
        <p:spPr>
          <a:xfrm>
            <a:off x="3698164" y="3540664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Овал 198"/>
          <p:cNvSpPr/>
          <p:nvPr/>
        </p:nvSpPr>
        <p:spPr>
          <a:xfrm>
            <a:off x="2732964" y="402961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Овал 199"/>
          <p:cNvSpPr/>
          <p:nvPr/>
        </p:nvSpPr>
        <p:spPr>
          <a:xfrm>
            <a:off x="2263064" y="449951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Овал 200"/>
          <p:cNvSpPr/>
          <p:nvPr/>
        </p:nvSpPr>
        <p:spPr>
          <a:xfrm>
            <a:off x="1786813" y="497576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806743" y="389331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806743" y="436067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806744" y="483819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806744" y="530555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806744" y="291870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</a:t>
            </a:r>
          </a:p>
        </p:txBody>
      </p:sp>
      <p:sp>
        <p:nvSpPr>
          <p:cNvPr id="188" name="Овал 187"/>
          <p:cNvSpPr/>
          <p:nvPr/>
        </p:nvSpPr>
        <p:spPr>
          <a:xfrm>
            <a:off x="5135444" y="2115328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V="1">
            <a:off x="3255432" y="3594102"/>
            <a:ext cx="0" cy="239712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4207933" y="3594102"/>
            <a:ext cx="0" cy="23939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Овал 183"/>
          <p:cNvSpPr/>
          <p:nvPr/>
        </p:nvSpPr>
        <p:spPr>
          <a:xfrm>
            <a:off x="3221915" y="354701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Овал 196"/>
          <p:cNvSpPr/>
          <p:nvPr/>
        </p:nvSpPr>
        <p:spPr>
          <a:xfrm>
            <a:off x="4170244" y="3533919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V="1">
            <a:off x="6121400" y="3594101"/>
            <a:ext cx="0" cy="240029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V="1">
            <a:off x="8043333" y="3594101"/>
            <a:ext cx="0" cy="240029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Овал 185"/>
          <p:cNvSpPr/>
          <p:nvPr/>
        </p:nvSpPr>
        <p:spPr>
          <a:xfrm>
            <a:off x="6095203" y="354066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 rot="16200000" flipV="1">
            <a:off x="3651792" y="5432253"/>
            <a:ext cx="154489" cy="949324"/>
          </a:xfrm>
          <a:prstGeom prst="rightBrace">
            <a:avLst>
              <a:gd name="adj1" fmla="val 4943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Овал 190"/>
          <p:cNvSpPr/>
          <p:nvPr/>
        </p:nvSpPr>
        <p:spPr>
          <a:xfrm>
            <a:off x="8004587" y="3546195"/>
            <a:ext cx="72000" cy="72000"/>
          </a:xfrm>
          <a:prstGeom prst="ellipse">
            <a:avLst/>
          </a:prstGeom>
          <a:ln w="19050">
            <a:solidFill>
              <a:srgbClr val="77B14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617634" y="5552503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8" name="Правая фигурная скобка 97"/>
          <p:cNvSpPr/>
          <p:nvPr/>
        </p:nvSpPr>
        <p:spPr>
          <a:xfrm rot="16200000" flipV="1">
            <a:off x="7006178" y="4952297"/>
            <a:ext cx="154489" cy="1917703"/>
          </a:xfrm>
          <a:prstGeom prst="rightBrace">
            <a:avLst>
              <a:gd name="adj1" fmla="val 4943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966201" y="5478420"/>
            <a:ext cx="292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77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946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7" grpId="0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495300" y="1178007"/>
            <a:ext cx="11217728" cy="0"/>
          </a:xfrm>
          <a:prstGeom prst="line">
            <a:avLst/>
          </a:prstGeom>
          <a:ln w="9525" cap="rnd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91065" y="679529"/>
            <a:ext cx="11319934" cy="42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533"/>
              </a:lnSpc>
            </a:pPr>
            <a:r>
              <a:rPr lang="ru-RU" alt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 мысал.</a:t>
            </a:r>
            <a:r>
              <a:rPr lang="ru-RU" alt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Температурасы 0 </a:t>
            </a:r>
            <a:r>
              <a:rPr lang="ru-RU" altLang="ru-RU" sz="2000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массасы 5 кг мұзды еріту үшін қанша жылу мөлшерін жұмсау керек?  </a:t>
            </a:r>
          </a:p>
        </p:txBody>
      </p:sp>
      <p:pic>
        <p:nvPicPr>
          <p:cNvPr id="2" name="Мұздың еруі-02">
            <a:hlinkClick r:id="" action="ppaction://media"/>
            <a:extLst>
              <a:ext uri="{FF2B5EF4-FFF2-40B4-BE49-F238E27FC236}">
                <a16:creationId xmlns:a16="http://schemas.microsoft.com/office/drawing/2014/main" id="{4DA525D8-8C58-4D76-A4BB-4008D084AB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5970" y="1252844"/>
            <a:ext cx="4946454" cy="547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AE709-21C8-40FA-8D77-18AE3B95C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2753" y="3674378"/>
            <a:ext cx="2272717" cy="2005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EB8BCA-0C48-40FC-8156-5DBAEE412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641" y="3057023"/>
            <a:ext cx="1802934" cy="1234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5BBC1D-02C5-48C2-A481-DC6A57996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838" y="1252844"/>
            <a:ext cx="2272717" cy="5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Группа 72"/>
          <p:cNvGrpSpPr/>
          <p:nvPr/>
        </p:nvGrpSpPr>
        <p:grpSpPr>
          <a:xfrm>
            <a:off x="6341534" y="1964740"/>
            <a:ext cx="5374388" cy="4379595"/>
            <a:chOff x="4756150" y="1455626"/>
            <a:chExt cx="4030791" cy="3284696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4757738" y="3295575"/>
              <a:ext cx="402920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4757738" y="3980526"/>
              <a:ext cx="402920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4756150" y="1872941"/>
              <a:ext cx="403066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4757738" y="2591574"/>
              <a:ext cx="4029203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8" name="Группа 77"/>
            <p:cNvGrpSpPr/>
            <p:nvPr/>
          </p:nvGrpSpPr>
          <p:grpSpPr>
            <a:xfrm>
              <a:off x="4760445" y="1455626"/>
              <a:ext cx="1129795" cy="3284695"/>
              <a:chOff x="358775" y="1455626"/>
              <a:chExt cx="1129795" cy="3284695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358775" y="1455626"/>
                <a:ext cx="1129795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kk-KZ" sz="1867" noProof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Зат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358776" y="1826447"/>
                <a:ext cx="1129794" cy="291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Қорғасын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Қалайы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Мұз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Сынап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Спирт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Азот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Оттегі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Сутегі</a:t>
                </a:r>
              </a:p>
            </p:txBody>
          </p:sp>
        </p:grpSp>
        <p:grpSp>
          <p:nvGrpSpPr>
            <p:cNvPr id="79" name="Группа 78"/>
            <p:cNvGrpSpPr/>
            <p:nvPr/>
          </p:nvGrpSpPr>
          <p:grpSpPr>
            <a:xfrm>
              <a:off x="6426627" y="1458358"/>
              <a:ext cx="790071" cy="3281963"/>
              <a:chOff x="1556058" y="1458358"/>
              <a:chExt cx="790071" cy="3281963"/>
            </a:xfrm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1559233" y="1826447"/>
                <a:ext cx="780519" cy="2913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327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232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</a:t>
                </a: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−39</a:t>
                </a:r>
                <a:endParaRPr lang="en-US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−</a:t>
                </a:r>
                <a:r>
                  <a:rPr lang="en-US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114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−</a:t>
                </a:r>
                <a:r>
                  <a:rPr lang="en-US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210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−</a:t>
                </a:r>
                <a:r>
                  <a:rPr lang="en-US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219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−</a:t>
                </a:r>
                <a:r>
                  <a:rPr lang="en-US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259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556058" y="1458358"/>
                <a:ext cx="790071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867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ru-RU" sz="1867" baseline="-250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бал</a:t>
                </a:r>
                <a:r>
                  <a:rPr lang="ru-RU" sz="1867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1867" baseline="30000" noProof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</a:t>
                </a:r>
                <a:r>
                  <a:rPr lang="ru-RU" sz="1867" noProof="1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endParaRPr lang="ru-RU" sz="1867" i="1" baseline="30000" noProof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0" name="Группа 79"/>
            <p:cNvGrpSpPr/>
            <p:nvPr/>
          </p:nvGrpSpPr>
          <p:grpSpPr>
            <a:xfrm>
              <a:off x="7753084" y="1458358"/>
              <a:ext cx="969455" cy="3281964"/>
              <a:chOff x="3265737" y="1458358"/>
              <a:chExt cx="969455" cy="3281964"/>
            </a:xfrm>
          </p:grpSpPr>
          <p:sp>
            <p:nvSpPr>
              <p:cNvPr id="82" name="Прямоугольник 81"/>
              <p:cNvSpPr/>
              <p:nvPr/>
            </p:nvSpPr>
            <p:spPr>
              <a:xfrm>
                <a:off x="3273090" y="1826447"/>
                <a:ext cx="957734" cy="2913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0,25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0,59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3,4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0,12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1,1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0,26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0,14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defTabSz="914377">
                  <a:lnSpc>
                    <a:spcPct val="165000"/>
                  </a:lnSpc>
                </a:pPr>
                <a:r>
                  <a:rPr lang="ru-RU" sz="1867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0,59 ∙ 10</a:t>
                </a:r>
                <a:r>
                  <a:rPr lang="ru-RU" sz="1867" baseline="30000" dirty="0">
                    <a:solidFill>
                      <a:srgbClr val="529938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5</a:t>
                </a:r>
                <a:endParaRPr lang="ru-RU" sz="1867" dirty="0">
                  <a:solidFill>
                    <a:srgbClr val="529938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3265737" y="1458358"/>
                <a:ext cx="969455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l-GR" sz="1867" i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ru-RU" sz="1867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Дж/кг</a:t>
                </a:r>
                <a:endParaRPr lang="ru-RU" sz="1867" i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1" name="Прямая соединительная линия 10"/>
          <p:cNvCxnSpPr/>
          <p:nvPr/>
        </p:nvCxnSpPr>
        <p:spPr>
          <a:xfrm>
            <a:off x="495300" y="1178007"/>
            <a:ext cx="11217728" cy="0"/>
          </a:xfrm>
          <a:prstGeom prst="line">
            <a:avLst/>
          </a:prstGeom>
          <a:ln w="9525" cap="rnd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91065" y="679529"/>
            <a:ext cx="11319934" cy="42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533"/>
              </a:lnSpc>
            </a:pPr>
            <a:r>
              <a:rPr lang="ru-RU" alt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 мысал.</a:t>
            </a:r>
            <a:r>
              <a:rPr lang="ru-RU" alt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Температурасы 0 </a:t>
            </a:r>
            <a:r>
              <a:rPr lang="ru-RU" altLang="ru-RU" sz="2000" baseline="30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массасы 5 кг мұзды еріту үшін қанша жылу мөлшерін жұмсау керек?  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2570542" y="1849637"/>
            <a:ext cx="163754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667"/>
              </a:lnSpc>
            </a:pPr>
            <a:r>
              <a:rPr lang="ru-RU" altLang="ru-RU" sz="1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Шешуі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544" y="2467664"/>
            <a:ext cx="3525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Мұзды ерітуге қажет </a:t>
            </a:r>
          </a:p>
          <a:p>
            <a:pPr defTabSz="914377"/>
            <a:r>
              <a:rPr lang="ru-RU" sz="2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жылу мөлшері: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570543" y="3705259"/>
                <a:ext cx="11731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543" y="3705259"/>
                <a:ext cx="1173196" cy="400110"/>
              </a:xfrm>
              <a:prstGeom prst="rect">
                <a:avLst/>
              </a:prstGeom>
              <a:blipFill>
                <a:blip r:embed="rId3"/>
                <a:stretch>
                  <a:fillRect l="-1563" b="-10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495300" y="1849637"/>
            <a:ext cx="1219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667"/>
              </a:lnSpc>
            </a:pPr>
            <a:r>
              <a:rPr lang="kk-KZ" altLang="ru-RU" sz="1600" b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Берілгені</a:t>
            </a:r>
            <a:endParaRPr lang="ru-RU" altLang="ru-RU" sz="1600" b="1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91875" y="3935468"/>
            <a:ext cx="206717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560404" y="2288702"/>
            <a:ext cx="0" cy="20915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91066" y="3940349"/>
                <a:ext cx="20679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6" y="3940349"/>
                <a:ext cx="2067985" cy="400110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91067" y="2308581"/>
                <a:ext cx="15244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7" y="2308581"/>
                <a:ext cx="152448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91066" y="3218769"/>
                <a:ext cx="2209687" cy="666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=3,4∙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Дж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кг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6" y="3218769"/>
                <a:ext cx="2209687" cy="666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91067" y="2763675"/>
                <a:ext cx="13868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kk-KZ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ба</m:t>
                          </m:r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л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67" y="2763675"/>
                <a:ext cx="1386885" cy="40011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2554799" y="4336280"/>
                <a:ext cx="2869127" cy="666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,4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Дж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кг</m:t>
                          </m:r>
                        </m:den>
                      </m:f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5 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799" y="4336280"/>
                <a:ext cx="2869127" cy="6665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4270175" y="689054"/>
                <a:ext cx="15244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5 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175" y="689054"/>
                <a:ext cx="152448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9850579" y="3361263"/>
                <a:ext cx="2209687" cy="666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=3,4∙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Дж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кг</m:t>
                          </m:r>
                        </m:den>
                      </m:f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0579" y="3361263"/>
                <a:ext cx="2209687" cy="6665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2561017" y="690626"/>
                <a:ext cx="13868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kk-KZ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ба</m:t>
                          </m:r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л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17" y="690626"/>
                <a:ext cx="1386885" cy="400110"/>
              </a:xfrm>
              <a:prstGeom prst="rect">
                <a:avLst/>
              </a:prstGeom>
              <a:blipFill>
                <a:blip r:embed="rId11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7942605" y="715275"/>
                <a:ext cx="20679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605" y="715275"/>
                <a:ext cx="2067985" cy="400110"/>
              </a:xfrm>
              <a:prstGeom prst="rect">
                <a:avLst/>
              </a:prstGeom>
              <a:blipFill>
                <a:blip r:embed="rId12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2C9ACD7-4395-49D3-98E7-436D77193F6D}"/>
              </a:ext>
            </a:extLst>
          </p:cNvPr>
          <p:cNvCxnSpPr>
            <a:cxnSpLocks/>
          </p:cNvCxnSpPr>
          <p:nvPr/>
        </p:nvCxnSpPr>
        <p:spPr>
          <a:xfrm>
            <a:off x="4195766" y="4803251"/>
            <a:ext cx="287711" cy="189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9FEF644-97A9-439F-BD69-A04A2F1455FC}"/>
              </a:ext>
            </a:extLst>
          </p:cNvPr>
          <p:cNvCxnSpPr>
            <a:cxnSpLocks/>
          </p:cNvCxnSpPr>
          <p:nvPr/>
        </p:nvCxnSpPr>
        <p:spPr>
          <a:xfrm>
            <a:off x="4879361" y="4613742"/>
            <a:ext cx="287711" cy="1895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FABF51-4462-49D7-96F6-6D693E8AC5AF}"/>
                  </a:ext>
                </a:extLst>
              </p:cNvPr>
              <p:cNvSpPr txBox="1"/>
              <p:nvPr/>
            </p:nvSpPr>
            <p:spPr>
              <a:xfrm>
                <a:off x="2527301" y="5224807"/>
                <a:ext cx="2011036" cy="403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17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Дж.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FABF51-4462-49D7-96F6-6D693E8AC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7301" y="5224807"/>
                <a:ext cx="2011036" cy="403637"/>
              </a:xfrm>
              <a:prstGeom prst="rect">
                <a:avLst/>
              </a:prstGeom>
              <a:blipFill>
                <a:blip r:embed="rId1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89F39E2-5291-4A62-89C4-A0BE9CED5BF1}"/>
                  </a:ext>
                </a:extLst>
              </p:cNvPr>
              <p:cNvSpPr txBox="1"/>
              <p:nvPr/>
            </p:nvSpPr>
            <p:spPr>
              <a:xfrm>
                <a:off x="5153036" y="4488897"/>
                <a:ext cx="471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89F39E2-5291-4A62-89C4-A0BE9CED5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036" y="4488897"/>
                <a:ext cx="471200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">
            <a:extLst>
              <a:ext uri="{FF2B5EF4-FFF2-40B4-BE49-F238E27FC236}">
                <a16:creationId xmlns:a16="http://schemas.microsoft.com/office/drawing/2014/main" id="{908D5786-FA01-4FD6-A409-99AC0EBE9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893" y="5850355"/>
            <a:ext cx="2773116" cy="43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667"/>
              </a:lnSpc>
            </a:pPr>
            <a:r>
              <a:rPr lang="ru-RU" altLang="ru-RU" sz="1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Жауабы:</a:t>
            </a:r>
            <a:r>
              <a:rPr lang="ru-RU" altLang="ru-RU" sz="1600" b="1" dirty="0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67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altLang="ru-RU" sz="1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1,7 </a:t>
            </a:r>
            <a:r>
              <a:rPr lang="ru-RU" altLang="ru-RU" sz="18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МДж.</a:t>
            </a:r>
            <a:endParaRPr lang="ru-RU" altLang="ru-RU" sz="1867" b="1" dirty="0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3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185 L -0.31172 0.2361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1.11111E-6 L -0.16862 0.30579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76719 -0.0213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68" y="-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4.81481E-6 L -0.6112 0.47153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8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  <p:bldP spid="43" grpId="0"/>
      <p:bldP spid="44" grpId="0"/>
      <p:bldP spid="48" grpId="0"/>
      <p:bldP spid="49" grpId="0"/>
      <p:bldP spid="50" grpId="0"/>
      <p:bldP spid="31" grpId="0"/>
      <p:bldP spid="65" grpId="0"/>
      <p:bldP spid="89" grpId="0"/>
      <p:bldP spid="89" grpId="1"/>
      <p:bldP spid="89" grpId="2"/>
      <p:bldP spid="90" grpId="0"/>
      <p:bldP spid="90" grpId="1"/>
      <p:bldP spid="90" grpId="2"/>
      <p:bldP spid="91" grpId="0"/>
      <p:bldP spid="91" grpId="1"/>
      <p:bldP spid="91" grpId="2"/>
      <p:bldP spid="92" grpId="0"/>
      <p:bldP spid="92" grpId="1"/>
      <p:bldP spid="92" grpId="2"/>
      <p:bldP spid="40" grpId="0"/>
      <p:bldP spid="41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E9FC4D-0545-4C01-AEF8-560EC3932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4" y="2307812"/>
            <a:ext cx="3121652" cy="3121652"/>
          </a:xfrm>
          <a:prstGeom prst="rect">
            <a:avLst/>
          </a:prstGeom>
        </p:spPr>
      </p:pic>
      <p:pic>
        <p:nvPicPr>
          <p:cNvPr id="3" name="bandicam 2020-08-18 20-01-11-491">
            <a:hlinkClick r:id="" action="ppaction://media"/>
            <a:extLst>
              <a:ext uri="{FF2B5EF4-FFF2-40B4-BE49-F238E27FC236}">
                <a16:creationId xmlns:a16="http://schemas.microsoft.com/office/drawing/2014/main" id="{8F6AD6F7-4186-4FD6-8C58-FFD4893994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9096" y="19255"/>
            <a:ext cx="6156000" cy="68100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4822D0-762F-469A-BE3D-88EAE0135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5235" y="8725"/>
            <a:ext cx="4248150" cy="1485900"/>
          </a:xfrm>
          <a:prstGeom prst="rect">
            <a:avLst/>
          </a:prstGeom>
        </p:spPr>
      </p:pic>
      <p:sp>
        <p:nvSpPr>
          <p:cNvPr id="22" name="Скругленная прямоугольная выноска 20">
            <a:extLst>
              <a:ext uri="{FF2B5EF4-FFF2-40B4-BE49-F238E27FC236}">
                <a16:creationId xmlns:a16="http://schemas.microsoft.com/office/drawing/2014/main" id="{02A6CA2A-A59F-446F-8B8F-E597D012C7FF}"/>
              </a:ext>
            </a:extLst>
          </p:cNvPr>
          <p:cNvSpPr/>
          <p:nvPr/>
        </p:nvSpPr>
        <p:spPr>
          <a:xfrm>
            <a:off x="2950391" y="2399246"/>
            <a:ext cx="2983684" cy="1188821"/>
          </a:xfrm>
          <a:prstGeom prst="wedgeRoundRectCallout">
            <a:avLst>
              <a:gd name="adj1" fmla="val -68397"/>
              <a:gd name="adj2" fmla="val 7952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 мұздың қатты </a:t>
            </a:r>
          </a:p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күйден сұйық күйге ауысуын бақыладық.</a:t>
            </a:r>
          </a:p>
        </p:txBody>
      </p:sp>
    </p:spTree>
    <p:extLst>
      <p:ext uri="{BB962C8B-B14F-4D97-AF65-F5344CB8AC3E}">
        <p14:creationId xmlns:p14="http://schemas.microsoft.com/office/powerpoint/2010/main" val="27749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20092-3FF3-499E-BE7B-960DDD182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5" y="2597718"/>
            <a:ext cx="3121652" cy="3121652"/>
          </a:xfrm>
          <a:prstGeom prst="rect">
            <a:avLst/>
          </a:prstGeom>
        </p:spPr>
      </p:pic>
      <p:pic>
        <p:nvPicPr>
          <p:cNvPr id="2" name="Мұздың қатаюы">
            <a:hlinkClick r:id="" action="ppaction://media"/>
            <a:extLst>
              <a:ext uri="{FF2B5EF4-FFF2-40B4-BE49-F238E27FC236}">
                <a16:creationId xmlns:a16="http://schemas.microsoft.com/office/drawing/2014/main" id="{54694E58-744C-40B2-BB86-1361BD15D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2771" y="142875"/>
            <a:ext cx="7761797" cy="532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C2E8BA-7D0A-4ECA-965B-6500A10CE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380" y="45721"/>
            <a:ext cx="466531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367" y="349251"/>
            <a:ext cx="1123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сабақта: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91100" y="1337279"/>
            <a:ext cx="7692841" cy="400110"/>
            <a:chOff x="368324" y="1002943"/>
            <a:chExt cx="5769631" cy="300078"/>
          </a:xfrm>
        </p:grpSpPr>
        <p:sp>
          <p:nvSpPr>
            <p:cNvPr id="10" name="Овал 9"/>
            <p:cNvSpPr/>
            <p:nvPr/>
          </p:nvSpPr>
          <p:spPr>
            <a:xfrm>
              <a:off x="368324" y="1014891"/>
              <a:ext cx="288000" cy="288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ru-RU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29765" y="1002943"/>
              <a:ext cx="5508190" cy="30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заттың қандай агрегаттық күйлерде болатынын еске түсіреміз;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91100" y="2210945"/>
            <a:ext cx="7692841" cy="400111"/>
            <a:chOff x="368324" y="1658172"/>
            <a:chExt cx="5769631" cy="300078"/>
          </a:xfrm>
        </p:grpSpPr>
        <p:sp>
          <p:nvSpPr>
            <p:cNvPr id="12" name="Овал 11"/>
            <p:cNvSpPr/>
            <p:nvPr/>
          </p:nvSpPr>
          <p:spPr>
            <a:xfrm>
              <a:off x="368324" y="1666642"/>
              <a:ext cx="288000" cy="288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ru-RU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765" y="1658172"/>
              <a:ext cx="5508190" cy="300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балқу және қатаю процестерімен танысамыз;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91100" y="2958189"/>
            <a:ext cx="7692841" cy="707886"/>
            <a:chOff x="368324" y="2218640"/>
            <a:chExt cx="5769631" cy="530915"/>
          </a:xfrm>
        </p:grpSpPr>
        <p:sp>
          <p:nvSpPr>
            <p:cNvPr id="14" name="Овал 13"/>
            <p:cNvSpPr/>
            <p:nvPr/>
          </p:nvSpPr>
          <p:spPr>
            <a:xfrm>
              <a:off x="368324" y="2335581"/>
              <a:ext cx="288000" cy="288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ru-RU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9764" y="2218640"/>
              <a:ext cx="550819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зат балқыған және қатайған кездегі температураны қалай атайтынын білеміз. 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91100" y="4290422"/>
            <a:ext cx="7692841" cy="400115"/>
            <a:chOff x="368324" y="3217768"/>
            <a:chExt cx="5769631" cy="300082"/>
          </a:xfrm>
        </p:grpSpPr>
        <p:sp>
          <p:nvSpPr>
            <p:cNvPr id="16" name="Овал 15"/>
            <p:cNvSpPr/>
            <p:nvPr/>
          </p:nvSpPr>
          <p:spPr>
            <a:xfrm>
              <a:off x="368324" y="3225242"/>
              <a:ext cx="288000" cy="288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ru-RU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9764" y="3217768"/>
              <a:ext cx="55081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kk-KZ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қатты денелердің балқу және қатаю графиктерімен танысамыз; </a:t>
              </a:r>
              <a:endPara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91100" y="4868712"/>
            <a:ext cx="7692841" cy="707886"/>
            <a:chOff x="368324" y="3651540"/>
            <a:chExt cx="5769631" cy="530916"/>
          </a:xfrm>
        </p:grpSpPr>
        <p:sp>
          <p:nvSpPr>
            <p:cNvPr id="20" name="Овал 19"/>
            <p:cNvSpPr/>
            <p:nvPr/>
          </p:nvSpPr>
          <p:spPr>
            <a:xfrm>
              <a:off x="368324" y="3770423"/>
              <a:ext cx="288000" cy="288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ru-RU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764" y="3651540"/>
              <a:ext cx="5508191" cy="530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қатты денені балқытуға қажетті жылу мөлшерін есептеуді үйренеміз; 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91100" y="5623695"/>
            <a:ext cx="7692841" cy="707885"/>
            <a:chOff x="368324" y="4532106"/>
            <a:chExt cx="5769631" cy="530915"/>
          </a:xfrm>
        </p:grpSpPr>
        <p:sp>
          <p:nvSpPr>
            <p:cNvPr id="23" name="Овал 22"/>
            <p:cNvSpPr/>
            <p:nvPr/>
          </p:nvSpPr>
          <p:spPr>
            <a:xfrm>
              <a:off x="368324" y="4644224"/>
              <a:ext cx="288000" cy="28800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ru-RU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9764" y="4532106"/>
              <a:ext cx="550819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меншікті балқу жылуы деп нені айтады және ол қандай бірлікпен өлшенетінін білеміз. </a:t>
              </a:r>
            </a:p>
          </p:txBody>
        </p:sp>
      </p:grp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9207CE7D-7A46-4F8D-9405-FB15EB0B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1946275"/>
            <a:ext cx="3433762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4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Скругленный прямоугольник 59"/>
          <p:cNvSpPr/>
          <p:nvPr/>
        </p:nvSpPr>
        <p:spPr>
          <a:xfrm>
            <a:off x="3359696" y="836713"/>
            <a:ext cx="5472608" cy="1141721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32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Заттың </a:t>
            </a:r>
          </a:p>
          <a:p>
            <a:pPr algn="ctr" defTabSz="914377"/>
            <a:r>
              <a:rPr lang="ru-RU" sz="3200" b="1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агрегаттық күйлері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2597" y="2511667"/>
            <a:ext cx="3405720" cy="933301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Қатты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4394201" y="2511666"/>
            <a:ext cx="3407833" cy="933301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Сұйық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394201" y="4103914"/>
            <a:ext cx="3407833" cy="226422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1" name="Скругленная соединительная линия 70"/>
          <p:cNvCxnSpPr>
            <a:stCxn id="60" idx="2"/>
            <a:endCxn id="65" idx="0"/>
          </p:cNvCxnSpPr>
          <p:nvPr/>
        </p:nvCxnSpPr>
        <p:spPr>
          <a:xfrm rot="5400000">
            <a:off x="3874114" y="289779"/>
            <a:ext cx="533233" cy="3910543"/>
          </a:xfrm>
          <a:prstGeom prst="curvedConnector3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кругленная соединительная линия 72"/>
          <p:cNvCxnSpPr>
            <a:stCxn id="60" idx="2"/>
            <a:endCxn id="68" idx="0"/>
          </p:cNvCxnSpPr>
          <p:nvPr/>
        </p:nvCxnSpPr>
        <p:spPr>
          <a:xfrm rot="16200000" flipH="1">
            <a:off x="5830443" y="2243991"/>
            <a:ext cx="533232" cy="2117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кругленная соединительная линия 73"/>
          <p:cNvCxnSpPr>
            <a:cxnSpLocks/>
            <a:stCxn id="65" idx="2"/>
          </p:cNvCxnSpPr>
          <p:nvPr/>
        </p:nvCxnSpPr>
        <p:spPr>
          <a:xfrm rot="16200000" flipH="1">
            <a:off x="1855986" y="3774440"/>
            <a:ext cx="658945" cy="1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Скругленный прямоугольник 77"/>
          <p:cNvSpPr/>
          <p:nvPr/>
        </p:nvSpPr>
        <p:spPr>
          <a:xfrm>
            <a:off x="8307833" y="2511666"/>
            <a:ext cx="3407833" cy="933301"/>
          </a:xfrm>
          <a:prstGeom prst="round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 тәрізді</a:t>
            </a:r>
          </a:p>
        </p:txBody>
      </p:sp>
      <p:cxnSp>
        <p:nvCxnSpPr>
          <p:cNvPr id="79" name="Скругленная соединительная линия 78"/>
          <p:cNvCxnSpPr>
            <a:stCxn id="60" idx="2"/>
            <a:endCxn id="78" idx="0"/>
          </p:cNvCxnSpPr>
          <p:nvPr/>
        </p:nvCxnSpPr>
        <p:spPr>
          <a:xfrm rot="16200000" flipH="1">
            <a:off x="7787259" y="287175"/>
            <a:ext cx="533232" cy="3915749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73">
            <a:extLst>
              <a:ext uri="{FF2B5EF4-FFF2-40B4-BE49-F238E27FC236}">
                <a16:creationId xmlns:a16="http://schemas.microsoft.com/office/drawing/2014/main" id="{4102AE24-1568-446C-A629-60E15552DA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64412" y="3777067"/>
            <a:ext cx="658945" cy="1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73">
            <a:extLst>
              <a:ext uri="{FF2B5EF4-FFF2-40B4-BE49-F238E27FC236}">
                <a16:creationId xmlns:a16="http://schemas.microsoft.com/office/drawing/2014/main" id="{DF50BA34-601E-4BAE-9A0F-F06E0D0EE0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1304" y="3776123"/>
            <a:ext cx="658945" cy="1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C415AA6-FC46-4EC5-B2A2-B0F56893D57A}"/>
              </a:ext>
            </a:extLst>
          </p:cNvPr>
          <p:cNvSpPr/>
          <p:nvPr/>
        </p:nvSpPr>
        <p:spPr>
          <a:xfrm>
            <a:off x="4394201" y="4103914"/>
            <a:ext cx="3407833" cy="226422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24936B4-E7A2-4673-899D-588D5DC3B320}"/>
              </a:ext>
            </a:extLst>
          </p:cNvPr>
          <p:cNvSpPr/>
          <p:nvPr/>
        </p:nvSpPr>
        <p:spPr>
          <a:xfrm>
            <a:off x="482599" y="4103914"/>
            <a:ext cx="3405719" cy="226422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FE3DAED-CA33-4801-B827-E5857B650891}"/>
              </a:ext>
            </a:extLst>
          </p:cNvPr>
          <p:cNvSpPr/>
          <p:nvPr/>
        </p:nvSpPr>
        <p:spPr>
          <a:xfrm>
            <a:off x="8314268" y="4103914"/>
            <a:ext cx="3407833" cy="2264228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http://pngimg.com/upload/cloud_PNG16.png">
            <a:extLst>
              <a:ext uri="{FF2B5EF4-FFF2-40B4-BE49-F238E27FC236}">
                <a16:creationId xmlns:a16="http://schemas.microsoft.com/office/drawing/2014/main" id="{7118DB6A-7EE5-4449-B76E-FBD8EBC0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28" y="3632200"/>
            <a:ext cx="3822033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img-fotki.yandex.ru/get/9307/981986.89/0_8fb5a_468e42ab_orig">
            <a:extLst>
              <a:ext uri="{FF2B5EF4-FFF2-40B4-BE49-F238E27FC236}">
                <a16:creationId xmlns:a16="http://schemas.microsoft.com/office/drawing/2014/main" id="{89468F59-00BD-4879-B2ED-61B90067F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99" y="4198979"/>
            <a:ext cx="2857500" cy="203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://pngimg.com/upload/ice_PNG9326.png">
            <a:extLst>
              <a:ext uri="{FF2B5EF4-FFF2-40B4-BE49-F238E27FC236}">
                <a16:creationId xmlns:a16="http://schemas.microsoft.com/office/drawing/2014/main" id="{1F6A3600-5103-4871-9C1B-336695FE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7" y="4241801"/>
            <a:ext cx="3101277" cy="18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8" grpId="0" animBg="1"/>
      <p:bldP spid="78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346" y="3269188"/>
            <a:ext cx="2136676" cy="2833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3487572"/>
            <a:ext cx="1925021" cy="25525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0" r="39330"/>
          <a:stretch/>
        </p:blipFill>
        <p:spPr>
          <a:xfrm>
            <a:off x="8734735" y="1559764"/>
            <a:ext cx="450851" cy="41881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8959983" y="4620731"/>
            <a:ext cx="0" cy="7856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://pngimg.com/upload/ice_PNG93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365" y="4917166"/>
            <a:ext cx="1302047" cy="78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pngimg.com/upload/ice_PNG93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3525" y="4978401"/>
            <a:ext cx="1452220" cy="8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8958721" y="3582506"/>
            <a:ext cx="0" cy="747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8958721" y="4322281"/>
            <a:ext cx="0" cy="3028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10038" r="40903" b="87574"/>
          <a:stretch/>
        </p:blipFill>
        <p:spPr>
          <a:xfrm>
            <a:off x="8763310" y="3745193"/>
            <a:ext cx="390525" cy="60959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8102600" y="5139266"/>
            <a:ext cx="1752600" cy="821629"/>
          </a:xfrm>
          <a:custGeom>
            <a:avLst/>
            <a:gdLst>
              <a:gd name="connsiteX0" fmla="*/ 0 w 1252016"/>
              <a:gd name="connsiteY0" fmla="*/ 0 h 452702"/>
              <a:gd name="connsiteX1" fmla="*/ 33337 w 1252016"/>
              <a:gd name="connsiteY1" fmla="*/ 178594 h 452702"/>
              <a:gd name="connsiteX2" fmla="*/ 97631 w 1252016"/>
              <a:gd name="connsiteY2" fmla="*/ 335756 h 452702"/>
              <a:gd name="connsiteX3" fmla="*/ 190500 w 1252016"/>
              <a:gd name="connsiteY3" fmla="*/ 397669 h 452702"/>
              <a:gd name="connsiteX4" fmla="*/ 352425 w 1252016"/>
              <a:gd name="connsiteY4" fmla="*/ 435769 h 452702"/>
              <a:gd name="connsiteX5" fmla="*/ 600075 w 1252016"/>
              <a:gd name="connsiteY5" fmla="*/ 445294 h 452702"/>
              <a:gd name="connsiteX6" fmla="*/ 809625 w 1252016"/>
              <a:gd name="connsiteY6" fmla="*/ 452438 h 452702"/>
              <a:gd name="connsiteX7" fmla="*/ 988219 w 1252016"/>
              <a:gd name="connsiteY7" fmla="*/ 435769 h 452702"/>
              <a:gd name="connsiteX8" fmla="*/ 1083469 w 1252016"/>
              <a:gd name="connsiteY8" fmla="*/ 388144 h 452702"/>
              <a:gd name="connsiteX9" fmla="*/ 1185862 w 1252016"/>
              <a:gd name="connsiteY9" fmla="*/ 283369 h 452702"/>
              <a:gd name="connsiteX10" fmla="*/ 1233487 w 1252016"/>
              <a:gd name="connsiteY10" fmla="*/ 171450 h 452702"/>
              <a:gd name="connsiteX11" fmla="*/ 1247775 w 1252016"/>
              <a:gd name="connsiteY11" fmla="*/ 97631 h 452702"/>
              <a:gd name="connsiteX12" fmla="*/ 1162050 w 1252016"/>
              <a:gd name="connsiteY12" fmla="*/ 92869 h 452702"/>
              <a:gd name="connsiteX13" fmla="*/ 0 w 1252016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162050 w 1264963"/>
              <a:gd name="connsiteY12" fmla="*/ 92869 h 452702"/>
              <a:gd name="connsiteX13" fmla="*/ 0 w 1264963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040606 w 1264963"/>
              <a:gd name="connsiteY12" fmla="*/ 28575 h 452702"/>
              <a:gd name="connsiteX13" fmla="*/ 0 w 1264963"/>
              <a:gd name="connsiteY13" fmla="*/ 0 h 45270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57301"/>
              <a:gd name="connsiteY0" fmla="*/ 0 h 433652"/>
              <a:gd name="connsiteX1" fmla="*/ 28575 w 1257301"/>
              <a:gd name="connsiteY1" fmla="*/ 159544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  <a:gd name="connsiteX0" fmla="*/ 0 w 1257301"/>
              <a:gd name="connsiteY0" fmla="*/ 0 h 433652"/>
              <a:gd name="connsiteX1" fmla="*/ 43332 w 1257301"/>
              <a:gd name="connsiteY1" fmla="*/ 157307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78112 w 1242544"/>
              <a:gd name="connsiteY2" fmla="*/ 318943 h 435889"/>
              <a:gd name="connsiteX3" fmla="*/ 170981 w 1242544"/>
              <a:gd name="connsiteY3" fmla="*/ 380856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92870 w 1242544"/>
              <a:gd name="connsiteY2" fmla="*/ 318943 h 435889"/>
              <a:gd name="connsiteX3" fmla="*/ 170981 w 1242544"/>
              <a:gd name="connsiteY3" fmla="*/ 380856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92870 w 1242544"/>
              <a:gd name="connsiteY2" fmla="*/ 318943 h 435889"/>
              <a:gd name="connsiteX3" fmla="*/ 176884 w 1242544"/>
              <a:gd name="connsiteY3" fmla="*/ 387567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6230"/>
              <a:gd name="connsiteX1" fmla="*/ 28575 w 1242544"/>
              <a:gd name="connsiteY1" fmla="*/ 159544 h 436230"/>
              <a:gd name="connsiteX2" fmla="*/ 92870 w 1242544"/>
              <a:gd name="connsiteY2" fmla="*/ 318943 h 436230"/>
              <a:gd name="connsiteX3" fmla="*/ 176884 w 1242544"/>
              <a:gd name="connsiteY3" fmla="*/ 387567 h 436230"/>
              <a:gd name="connsiteX4" fmla="*/ 332906 w 1242544"/>
              <a:gd name="connsiteY4" fmla="*/ 418956 h 436230"/>
              <a:gd name="connsiteX5" fmla="*/ 580556 w 1242544"/>
              <a:gd name="connsiteY5" fmla="*/ 428481 h 436230"/>
              <a:gd name="connsiteX6" fmla="*/ 790106 w 1242544"/>
              <a:gd name="connsiteY6" fmla="*/ 435625 h 436230"/>
              <a:gd name="connsiteX7" fmla="*/ 965749 w 1242544"/>
              <a:gd name="connsiteY7" fmla="*/ 412245 h 436230"/>
              <a:gd name="connsiteX8" fmla="*/ 1063950 w 1242544"/>
              <a:gd name="connsiteY8" fmla="*/ 371331 h 436230"/>
              <a:gd name="connsiteX9" fmla="*/ 1166343 w 1242544"/>
              <a:gd name="connsiteY9" fmla="*/ 266556 h 436230"/>
              <a:gd name="connsiteX10" fmla="*/ 1213968 w 1242544"/>
              <a:gd name="connsiteY10" fmla="*/ 154637 h 436230"/>
              <a:gd name="connsiteX11" fmla="*/ 1242544 w 1242544"/>
              <a:gd name="connsiteY11" fmla="*/ 23668 h 436230"/>
              <a:gd name="connsiteX12" fmla="*/ 1021087 w 1242544"/>
              <a:gd name="connsiteY12" fmla="*/ 11762 h 436230"/>
              <a:gd name="connsiteX13" fmla="*/ 0 w 1242544"/>
              <a:gd name="connsiteY13" fmla="*/ 0 h 436230"/>
              <a:gd name="connsiteX0" fmla="*/ 0 w 1242544"/>
              <a:gd name="connsiteY0" fmla="*/ 0 h 432164"/>
              <a:gd name="connsiteX1" fmla="*/ 28575 w 1242544"/>
              <a:gd name="connsiteY1" fmla="*/ 159544 h 432164"/>
              <a:gd name="connsiteX2" fmla="*/ 92870 w 1242544"/>
              <a:gd name="connsiteY2" fmla="*/ 318943 h 432164"/>
              <a:gd name="connsiteX3" fmla="*/ 176884 w 1242544"/>
              <a:gd name="connsiteY3" fmla="*/ 387567 h 432164"/>
              <a:gd name="connsiteX4" fmla="*/ 332906 w 1242544"/>
              <a:gd name="connsiteY4" fmla="*/ 418956 h 432164"/>
              <a:gd name="connsiteX5" fmla="*/ 580556 w 1242544"/>
              <a:gd name="connsiteY5" fmla="*/ 428481 h 432164"/>
              <a:gd name="connsiteX6" fmla="*/ 790106 w 1242544"/>
              <a:gd name="connsiteY6" fmla="*/ 431151 h 432164"/>
              <a:gd name="connsiteX7" fmla="*/ 965749 w 1242544"/>
              <a:gd name="connsiteY7" fmla="*/ 412245 h 432164"/>
              <a:gd name="connsiteX8" fmla="*/ 1063950 w 1242544"/>
              <a:gd name="connsiteY8" fmla="*/ 371331 h 432164"/>
              <a:gd name="connsiteX9" fmla="*/ 1166343 w 1242544"/>
              <a:gd name="connsiteY9" fmla="*/ 266556 h 432164"/>
              <a:gd name="connsiteX10" fmla="*/ 1213968 w 1242544"/>
              <a:gd name="connsiteY10" fmla="*/ 154637 h 432164"/>
              <a:gd name="connsiteX11" fmla="*/ 1242544 w 1242544"/>
              <a:gd name="connsiteY11" fmla="*/ 23668 h 432164"/>
              <a:gd name="connsiteX12" fmla="*/ 1021087 w 1242544"/>
              <a:gd name="connsiteY12" fmla="*/ 11762 h 432164"/>
              <a:gd name="connsiteX13" fmla="*/ 0 w 1242544"/>
              <a:gd name="connsiteY13" fmla="*/ 0 h 432164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66343 w 1242544"/>
              <a:gd name="connsiteY9" fmla="*/ 266556 h 434192"/>
              <a:gd name="connsiteX10" fmla="*/ 121396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66343 w 1242544"/>
              <a:gd name="connsiteY9" fmla="*/ 266556 h 434192"/>
              <a:gd name="connsiteX10" fmla="*/ 119330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57489 w 1242544"/>
              <a:gd name="connsiteY9" fmla="*/ 266556 h 434192"/>
              <a:gd name="connsiteX10" fmla="*/ 119330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21884"/>
              <a:gd name="connsiteY0" fmla="*/ 0 h 434192"/>
              <a:gd name="connsiteX1" fmla="*/ 28575 w 1221884"/>
              <a:gd name="connsiteY1" fmla="*/ 159544 h 434192"/>
              <a:gd name="connsiteX2" fmla="*/ 92870 w 1221884"/>
              <a:gd name="connsiteY2" fmla="*/ 318943 h 434192"/>
              <a:gd name="connsiteX3" fmla="*/ 176884 w 1221884"/>
              <a:gd name="connsiteY3" fmla="*/ 387567 h 434192"/>
              <a:gd name="connsiteX4" fmla="*/ 332906 w 1221884"/>
              <a:gd name="connsiteY4" fmla="*/ 418956 h 434192"/>
              <a:gd name="connsiteX5" fmla="*/ 571702 w 1221884"/>
              <a:gd name="connsiteY5" fmla="*/ 432955 h 434192"/>
              <a:gd name="connsiteX6" fmla="*/ 790106 w 1221884"/>
              <a:gd name="connsiteY6" fmla="*/ 431151 h 434192"/>
              <a:gd name="connsiteX7" fmla="*/ 965749 w 1221884"/>
              <a:gd name="connsiteY7" fmla="*/ 412245 h 434192"/>
              <a:gd name="connsiteX8" fmla="*/ 1063950 w 1221884"/>
              <a:gd name="connsiteY8" fmla="*/ 371331 h 434192"/>
              <a:gd name="connsiteX9" fmla="*/ 1157489 w 1221884"/>
              <a:gd name="connsiteY9" fmla="*/ 266556 h 434192"/>
              <a:gd name="connsiteX10" fmla="*/ 1193308 w 1221884"/>
              <a:gd name="connsiteY10" fmla="*/ 154637 h 434192"/>
              <a:gd name="connsiteX11" fmla="*/ 1221884 w 1221884"/>
              <a:gd name="connsiteY11" fmla="*/ 19194 h 434192"/>
              <a:gd name="connsiteX12" fmla="*/ 1021087 w 1221884"/>
              <a:gd name="connsiteY12" fmla="*/ 11762 h 434192"/>
              <a:gd name="connsiteX13" fmla="*/ 0 w 1221884"/>
              <a:gd name="connsiteY13" fmla="*/ 0 h 434192"/>
              <a:gd name="connsiteX0" fmla="*/ 0 w 1221884"/>
              <a:gd name="connsiteY0" fmla="*/ 0 h 434192"/>
              <a:gd name="connsiteX1" fmla="*/ 28575 w 1221884"/>
              <a:gd name="connsiteY1" fmla="*/ 159544 h 434192"/>
              <a:gd name="connsiteX2" fmla="*/ 92870 w 1221884"/>
              <a:gd name="connsiteY2" fmla="*/ 318943 h 434192"/>
              <a:gd name="connsiteX3" fmla="*/ 176884 w 1221884"/>
              <a:gd name="connsiteY3" fmla="*/ 387567 h 434192"/>
              <a:gd name="connsiteX4" fmla="*/ 332906 w 1221884"/>
              <a:gd name="connsiteY4" fmla="*/ 418956 h 434192"/>
              <a:gd name="connsiteX5" fmla="*/ 571702 w 1221884"/>
              <a:gd name="connsiteY5" fmla="*/ 432955 h 434192"/>
              <a:gd name="connsiteX6" fmla="*/ 790106 w 1221884"/>
              <a:gd name="connsiteY6" fmla="*/ 431151 h 434192"/>
              <a:gd name="connsiteX7" fmla="*/ 965749 w 1221884"/>
              <a:gd name="connsiteY7" fmla="*/ 412245 h 434192"/>
              <a:gd name="connsiteX8" fmla="*/ 1063950 w 1221884"/>
              <a:gd name="connsiteY8" fmla="*/ 371331 h 434192"/>
              <a:gd name="connsiteX9" fmla="*/ 1157489 w 1221884"/>
              <a:gd name="connsiteY9" fmla="*/ 266556 h 434192"/>
              <a:gd name="connsiteX10" fmla="*/ 1193308 w 1221884"/>
              <a:gd name="connsiteY10" fmla="*/ 154637 h 434192"/>
              <a:gd name="connsiteX11" fmla="*/ 1221884 w 1221884"/>
              <a:gd name="connsiteY11" fmla="*/ 19194 h 434192"/>
              <a:gd name="connsiteX12" fmla="*/ 1021087 w 1221884"/>
              <a:gd name="connsiteY12" fmla="*/ 11762 h 434192"/>
              <a:gd name="connsiteX13" fmla="*/ 0 w 1221884"/>
              <a:gd name="connsiteY13" fmla="*/ 0 h 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884" h="434192">
                <a:moveTo>
                  <a:pt x="0" y="0"/>
                </a:moveTo>
                <a:cubicBezTo>
                  <a:pt x="8532" y="61317"/>
                  <a:pt x="13097" y="106387"/>
                  <a:pt x="28575" y="159544"/>
                </a:cubicBezTo>
                <a:cubicBezTo>
                  <a:pt x="44053" y="212701"/>
                  <a:pt x="68152" y="280939"/>
                  <a:pt x="92870" y="318943"/>
                </a:cubicBezTo>
                <a:cubicBezTo>
                  <a:pt x="117588" y="356947"/>
                  <a:pt x="136878" y="370898"/>
                  <a:pt x="176884" y="387567"/>
                </a:cubicBezTo>
                <a:cubicBezTo>
                  <a:pt x="216890" y="404236"/>
                  <a:pt x="267103" y="411391"/>
                  <a:pt x="332906" y="418956"/>
                </a:cubicBezTo>
                <a:cubicBezTo>
                  <a:pt x="398709" y="426521"/>
                  <a:pt x="495502" y="430923"/>
                  <a:pt x="571702" y="432955"/>
                </a:cubicBezTo>
                <a:cubicBezTo>
                  <a:pt x="647902" y="434988"/>
                  <a:pt x="724432" y="434603"/>
                  <a:pt x="790106" y="431151"/>
                </a:cubicBezTo>
                <a:cubicBezTo>
                  <a:pt x="855780" y="427699"/>
                  <a:pt x="920108" y="422215"/>
                  <a:pt x="965749" y="412245"/>
                </a:cubicBezTo>
                <a:cubicBezTo>
                  <a:pt x="1011390" y="402275"/>
                  <a:pt x="1031994" y="395612"/>
                  <a:pt x="1063950" y="371331"/>
                </a:cubicBezTo>
                <a:cubicBezTo>
                  <a:pt x="1095906" y="347050"/>
                  <a:pt x="1135929" y="302672"/>
                  <a:pt x="1157489" y="266556"/>
                </a:cubicBezTo>
                <a:cubicBezTo>
                  <a:pt x="1179049" y="230440"/>
                  <a:pt x="1182576" y="195864"/>
                  <a:pt x="1193308" y="154637"/>
                </a:cubicBezTo>
                <a:cubicBezTo>
                  <a:pt x="1204041" y="113410"/>
                  <a:pt x="1202935" y="100915"/>
                  <a:pt x="1221884" y="19194"/>
                </a:cubicBezTo>
                <a:cubicBezTo>
                  <a:pt x="1209978" y="6097"/>
                  <a:pt x="1021087" y="11762"/>
                  <a:pt x="1021087" y="11762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598941-A351-4889-B68E-469773E2D7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4" y="2307812"/>
            <a:ext cx="3121652" cy="3121652"/>
          </a:xfrm>
          <a:prstGeom prst="rect">
            <a:avLst/>
          </a:prstGeom>
        </p:spPr>
      </p:pic>
      <p:sp>
        <p:nvSpPr>
          <p:cNvPr id="18" name="Скругленная прямоугольная выноска 20">
            <a:extLst>
              <a:ext uri="{FF2B5EF4-FFF2-40B4-BE49-F238E27FC236}">
                <a16:creationId xmlns:a16="http://schemas.microsoft.com/office/drawing/2014/main" id="{29EBB0CF-CB6F-42E2-9F3C-035B4135D617}"/>
              </a:ext>
            </a:extLst>
          </p:cNvPr>
          <p:cNvSpPr/>
          <p:nvPr/>
        </p:nvSpPr>
        <p:spPr>
          <a:xfrm>
            <a:off x="2950391" y="2399246"/>
            <a:ext cx="2983684" cy="1188821"/>
          </a:xfrm>
          <a:prstGeom prst="wedgeRoundRectCallout">
            <a:avLst>
              <a:gd name="adj1" fmla="val -68397"/>
              <a:gd name="adj2" fmla="val 7952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 мұздың қатты </a:t>
            </a:r>
          </a:p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күйден сұйық күйге ауысуын бақыладық.</a:t>
            </a:r>
          </a:p>
        </p:txBody>
      </p:sp>
    </p:spTree>
    <p:extLst>
      <p:ext uri="{BB962C8B-B14F-4D97-AF65-F5344CB8AC3E}">
        <p14:creationId xmlns:p14="http://schemas.microsoft.com/office/powerpoint/2010/main" val="3743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1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6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09" y="145143"/>
            <a:ext cx="5730862" cy="66514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E48188-03BF-491F-844D-C259FCF8B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4" y="2307812"/>
            <a:ext cx="3121652" cy="3121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2C67A4-30A2-4086-99DD-480AA1D12EBD}"/>
              </a:ext>
            </a:extLst>
          </p:cNvPr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129DBA-7C29-4B0D-B303-70F06A3C0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72" y="2877307"/>
            <a:ext cx="2136676" cy="28331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F5278B-F140-4E2D-BA75-19E14A9929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840" y="3095691"/>
            <a:ext cx="1925021" cy="25525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A084C2-EB7C-45EB-94B1-7F8B92FB30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0" r="39330"/>
          <a:stretch/>
        </p:blipFill>
        <p:spPr>
          <a:xfrm>
            <a:off x="8871711" y="1167883"/>
            <a:ext cx="450851" cy="4188181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447523E-BDC1-4C97-81E5-BC45C7C843B7}"/>
              </a:ext>
            </a:extLst>
          </p:cNvPr>
          <p:cNvCxnSpPr/>
          <p:nvPr/>
        </p:nvCxnSpPr>
        <p:spPr>
          <a:xfrm flipV="1">
            <a:off x="9090609" y="4228850"/>
            <a:ext cx="0" cy="7856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http://pngimg.com/upload/ice_PNG9326.png">
            <a:extLst>
              <a:ext uri="{FF2B5EF4-FFF2-40B4-BE49-F238E27FC236}">
                <a16:creationId xmlns:a16="http://schemas.microsoft.com/office/drawing/2014/main" id="{2640FFCB-F94E-492A-A400-6FC3F4EF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991" y="4525285"/>
            <a:ext cx="1302047" cy="78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pngimg.com/upload/ice_PNG9326.png">
            <a:extLst>
              <a:ext uri="{FF2B5EF4-FFF2-40B4-BE49-F238E27FC236}">
                <a16:creationId xmlns:a16="http://schemas.microsoft.com/office/drawing/2014/main" id="{352A24E8-CDB3-4CB6-8246-C73672A0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4151" y="4586520"/>
            <a:ext cx="1452220" cy="8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E18FC91-15DC-46A2-8FEC-FD6D0E014B41}"/>
              </a:ext>
            </a:extLst>
          </p:cNvPr>
          <p:cNvCxnSpPr/>
          <p:nvPr/>
        </p:nvCxnSpPr>
        <p:spPr>
          <a:xfrm flipV="1">
            <a:off x="9095697" y="3190625"/>
            <a:ext cx="0" cy="7473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7984B16-1A2C-46C3-B14F-F60261F83074}"/>
              </a:ext>
            </a:extLst>
          </p:cNvPr>
          <p:cNvCxnSpPr/>
          <p:nvPr/>
        </p:nvCxnSpPr>
        <p:spPr>
          <a:xfrm flipV="1">
            <a:off x="9095697" y="3930400"/>
            <a:ext cx="0" cy="30280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BD3A09D-7FC2-4337-A424-7FB98F749A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10038" r="40903" b="87574"/>
          <a:stretch/>
        </p:blipFill>
        <p:spPr>
          <a:xfrm>
            <a:off x="8893936" y="3353312"/>
            <a:ext cx="390525" cy="60959"/>
          </a:xfrm>
          <a:prstGeom prst="rect">
            <a:avLst/>
          </a:prstGeom>
        </p:spPr>
      </p:pic>
      <p:sp>
        <p:nvSpPr>
          <p:cNvPr id="22" name="Полилиния 19">
            <a:extLst>
              <a:ext uri="{FF2B5EF4-FFF2-40B4-BE49-F238E27FC236}">
                <a16:creationId xmlns:a16="http://schemas.microsoft.com/office/drawing/2014/main" id="{BEF8A34B-B017-4F7C-B8D9-150A41B8564A}"/>
              </a:ext>
            </a:extLst>
          </p:cNvPr>
          <p:cNvSpPr/>
          <p:nvPr/>
        </p:nvSpPr>
        <p:spPr>
          <a:xfrm>
            <a:off x="8233226" y="4747385"/>
            <a:ext cx="1752600" cy="821629"/>
          </a:xfrm>
          <a:custGeom>
            <a:avLst/>
            <a:gdLst>
              <a:gd name="connsiteX0" fmla="*/ 0 w 1252016"/>
              <a:gd name="connsiteY0" fmla="*/ 0 h 452702"/>
              <a:gd name="connsiteX1" fmla="*/ 33337 w 1252016"/>
              <a:gd name="connsiteY1" fmla="*/ 178594 h 452702"/>
              <a:gd name="connsiteX2" fmla="*/ 97631 w 1252016"/>
              <a:gd name="connsiteY2" fmla="*/ 335756 h 452702"/>
              <a:gd name="connsiteX3" fmla="*/ 190500 w 1252016"/>
              <a:gd name="connsiteY3" fmla="*/ 397669 h 452702"/>
              <a:gd name="connsiteX4" fmla="*/ 352425 w 1252016"/>
              <a:gd name="connsiteY4" fmla="*/ 435769 h 452702"/>
              <a:gd name="connsiteX5" fmla="*/ 600075 w 1252016"/>
              <a:gd name="connsiteY5" fmla="*/ 445294 h 452702"/>
              <a:gd name="connsiteX6" fmla="*/ 809625 w 1252016"/>
              <a:gd name="connsiteY6" fmla="*/ 452438 h 452702"/>
              <a:gd name="connsiteX7" fmla="*/ 988219 w 1252016"/>
              <a:gd name="connsiteY7" fmla="*/ 435769 h 452702"/>
              <a:gd name="connsiteX8" fmla="*/ 1083469 w 1252016"/>
              <a:gd name="connsiteY8" fmla="*/ 388144 h 452702"/>
              <a:gd name="connsiteX9" fmla="*/ 1185862 w 1252016"/>
              <a:gd name="connsiteY9" fmla="*/ 283369 h 452702"/>
              <a:gd name="connsiteX10" fmla="*/ 1233487 w 1252016"/>
              <a:gd name="connsiteY10" fmla="*/ 171450 h 452702"/>
              <a:gd name="connsiteX11" fmla="*/ 1247775 w 1252016"/>
              <a:gd name="connsiteY11" fmla="*/ 97631 h 452702"/>
              <a:gd name="connsiteX12" fmla="*/ 1162050 w 1252016"/>
              <a:gd name="connsiteY12" fmla="*/ 92869 h 452702"/>
              <a:gd name="connsiteX13" fmla="*/ 0 w 1252016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162050 w 1264963"/>
              <a:gd name="connsiteY12" fmla="*/ 92869 h 452702"/>
              <a:gd name="connsiteX13" fmla="*/ 0 w 1264963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040606 w 1264963"/>
              <a:gd name="connsiteY12" fmla="*/ 28575 h 452702"/>
              <a:gd name="connsiteX13" fmla="*/ 0 w 1264963"/>
              <a:gd name="connsiteY13" fmla="*/ 0 h 45270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57301"/>
              <a:gd name="connsiteY0" fmla="*/ 0 h 433652"/>
              <a:gd name="connsiteX1" fmla="*/ 28575 w 1257301"/>
              <a:gd name="connsiteY1" fmla="*/ 159544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  <a:gd name="connsiteX0" fmla="*/ 0 w 1257301"/>
              <a:gd name="connsiteY0" fmla="*/ 0 h 433652"/>
              <a:gd name="connsiteX1" fmla="*/ 43332 w 1257301"/>
              <a:gd name="connsiteY1" fmla="*/ 157307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78112 w 1242544"/>
              <a:gd name="connsiteY2" fmla="*/ 318943 h 435889"/>
              <a:gd name="connsiteX3" fmla="*/ 170981 w 1242544"/>
              <a:gd name="connsiteY3" fmla="*/ 380856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92870 w 1242544"/>
              <a:gd name="connsiteY2" fmla="*/ 318943 h 435889"/>
              <a:gd name="connsiteX3" fmla="*/ 170981 w 1242544"/>
              <a:gd name="connsiteY3" fmla="*/ 380856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5889"/>
              <a:gd name="connsiteX1" fmla="*/ 28575 w 1242544"/>
              <a:gd name="connsiteY1" fmla="*/ 159544 h 435889"/>
              <a:gd name="connsiteX2" fmla="*/ 92870 w 1242544"/>
              <a:gd name="connsiteY2" fmla="*/ 318943 h 435889"/>
              <a:gd name="connsiteX3" fmla="*/ 176884 w 1242544"/>
              <a:gd name="connsiteY3" fmla="*/ 387567 h 435889"/>
              <a:gd name="connsiteX4" fmla="*/ 332906 w 1242544"/>
              <a:gd name="connsiteY4" fmla="*/ 418956 h 435889"/>
              <a:gd name="connsiteX5" fmla="*/ 580556 w 1242544"/>
              <a:gd name="connsiteY5" fmla="*/ 428481 h 435889"/>
              <a:gd name="connsiteX6" fmla="*/ 790106 w 1242544"/>
              <a:gd name="connsiteY6" fmla="*/ 435625 h 435889"/>
              <a:gd name="connsiteX7" fmla="*/ 968700 w 1242544"/>
              <a:gd name="connsiteY7" fmla="*/ 418956 h 435889"/>
              <a:gd name="connsiteX8" fmla="*/ 1063950 w 1242544"/>
              <a:gd name="connsiteY8" fmla="*/ 371331 h 435889"/>
              <a:gd name="connsiteX9" fmla="*/ 1166343 w 1242544"/>
              <a:gd name="connsiteY9" fmla="*/ 266556 h 435889"/>
              <a:gd name="connsiteX10" fmla="*/ 1213968 w 1242544"/>
              <a:gd name="connsiteY10" fmla="*/ 154637 h 435889"/>
              <a:gd name="connsiteX11" fmla="*/ 1242544 w 1242544"/>
              <a:gd name="connsiteY11" fmla="*/ 23668 h 435889"/>
              <a:gd name="connsiteX12" fmla="*/ 1021087 w 1242544"/>
              <a:gd name="connsiteY12" fmla="*/ 11762 h 435889"/>
              <a:gd name="connsiteX13" fmla="*/ 0 w 1242544"/>
              <a:gd name="connsiteY13" fmla="*/ 0 h 435889"/>
              <a:gd name="connsiteX0" fmla="*/ 0 w 1242544"/>
              <a:gd name="connsiteY0" fmla="*/ 0 h 436230"/>
              <a:gd name="connsiteX1" fmla="*/ 28575 w 1242544"/>
              <a:gd name="connsiteY1" fmla="*/ 159544 h 436230"/>
              <a:gd name="connsiteX2" fmla="*/ 92870 w 1242544"/>
              <a:gd name="connsiteY2" fmla="*/ 318943 h 436230"/>
              <a:gd name="connsiteX3" fmla="*/ 176884 w 1242544"/>
              <a:gd name="connsiteY3" fmla="*/ 387567 h 436230"/>
              <a:gd name="connsiteX4" fmla="*/ 332906 w 1242544"/>
              <a:gd name="connsiteY4" fmla="*/ 418956 h 436230"/>
              <a:gd name="connsiteX5" fmla="*/ 580556 w 1242544"/>
              <a:gd name="connsiteY5" fmla="*/ 428481 h 436230"/>
              <a:gd name="connsiteX6" fmla="*/ 790106 w 1242544"/>
              <a:gd name="connsiteY6" fmla="*/ 435625 h 436230"/>
              <a:gd name="connsiteX7" fmla="*/ 965749 w 1242544"/>
              <a:gd name="connsiteY7" fmla="*/ 412245 h 436230"/>
              <a:gd name="connsiteX8" fmla="*/ 1063950 w 1242544"/>
              <a:gd name="connsiteY8" fmla="*/ 371331 h 436230"/>
              <a:gd name="connsiteX9" fmla="*/ 1166343 w 1242544"/>
              <a:gd name="connsiteY9" fmla="*/ 266556 h 436230"/>
              <a:gd name="connsiteX10" fmla="*/ 1213968 w 1242544"/>
              <a:gd name="connsiteY10" fmla="*/ 154637 h 436230"/>
              <a:gd name="connsiteX11" fmla="*/ 1242544 w 1242544"/>
              <a:gd name="connsiteY11" fmla="*/ 23668 h 436230"/>
              <a:gd name="connsiteX12" fmla="*/ 1021087 w 1242544"/>
              <a:gd name="connsiteY12" fmla="*/ 11762 h 436230"/>
              <a:gd name="connsiteX13" fmla="*/ 0 w 1242544"/>
              <a:gd name="connsiteY13" fmla="*/ 0 h 436230"/>
              <a:gd name="connsiteX0" fmla="*/ 0 w 1242544"/>
              <a:gd name="connsiteY0" fmla="*/ 0 h 432164"/>
              <a:gd name="connsiteX1" fmla="*/ 28575 w 1242544"/>
              <a:gd name="connsiteY1" fmla="*/ 159544 h 432164"/>
              <a:gd name="connsiteX2" fmla="*/ 92870 w 1242544"/>
              <a:gd name="connsiteY2" fmla="*/ 318943 h 432164"/>
              <a:gd name="connsiteX3" fmla="*/ 176884 w 1242544"/>
              <a:gd name="connsiteY3" fmla="*/ 387567 h 432164"/>
              <a:gd name="connsiteX4" fmla="*/ 332906 w 1242544"/>
              <a:gd name="connsiteY4" fmla="*/ 418956 h 432164"/>
              <a:gd name="connsiteX5" fmla="*/ 580556 w 1242544"/>
              <a:gd name="connsiteY5" fmla="*/ 428481 h 432164"/>
              <a:gd name="connsiteX6" fmla="*/ 790106 w 1242544"/>
              <a:gd name="connsiteY6" fmla="*/ 431151 h 432164"/>
              <a:gd name="connsiteX7" fmla="*/ 965749 w 1242544"/>
              <a:gd name="connsiteY7" fmla="*/ 412245 h 432164"/>
              <a:gd name="connsiteX8" fmla="*/ 1063950 w 1242544"/>
              <a:gd name="connsiteY8" fmla="*/ 371331 h 432164"/>
              <a:gd name="connsiteX9" fmla="*/ 1166343 w 1242544"/>
              <a:gd name="connsiteY9" fmla="*/ 266556 h 432164"/>
              <a:gd name="connsiteX10" fmla="*/ 1213968 w 1242544"/>
              <a:gd name="connsiteY10" fmla="*/ 154637 h 432164"/>
              <a:gd name="connsiteX11" fmla="*/ 1242544 w 1242544"/>
              <a:gd name="connsiteY11" fmla="*/ 23668 h 432164"/>
              <a:gd name="connsiteX12" fmla="*/ 1021087 w 1242544"/>
              <a:gd name="connsiteY12" fmla="*/ 11762 h 432164"/>
              <a:gd name="connsiteX13" fmla="*/ 0 w 1242544"/>
              <a:gd name="connsiteY13" fmla="*/ 0 h 432164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66343 w 1242544"/>
              <a:gd name="connsiteY9" fmla="*/ 266556 h 434192"/>
              <a:gd name="connsiteX10" fmla="*/ 121396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66343 w 1242544"/>
              <a:gd name="connsiteY9" fmla="*/ 266556 h 434192"/>
              <a:gd name="connsiteX10" fmla="*/ 119330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42544"/>
              <a:gd name="connsiteY0" fmla="*/ 0 h 434192"/>
              <a:gd name="connsiteX1" fmla="*/ 28575 w 1242544"/>
              <a:gd name="connsiteY1" fmla="*/ 159544 h 434192"/>
              <a:gd name="connsiteX2" fmla="*/ 92870 w 1242544"/>
              <a:gd name="connsiteY2" fmla="*/ 318943 h 434192"/>
              <a:gd name="connsiteX3" fmla="*/ 176884 w 1242544"/>
              <a:gd name="connsiteY3" fmla="*/ 387567 h 434192"/>
              <a:gd name="connsiteX4" fmla="*/ 332906 w 1242544"/>
              <a:gd name="connsiteY4" fmla="*/ 418956 h 434192"/>
              <a:gd name="connsiteX5" fmla="*/ 571702 w 1242544"/>
              <a:gd name="connsiteY5" fmla="*/ 432955 h 434192"/>
              <a:gd name="connsiteX6" fmla="*/ 790106 w 1242544"/>
              <a:gd name="connsiteY6" fmla="*/ 431151 h 434192"/>
              <a:gd name="connsiteX7" fmla="*/ 965749 w 1242544"/>
              <a:gd name="connsiteY7" fmla="*/ 412245 h 434192"/>
              <a:gd name="connsiteX8" fmla="*/ 1063950 w 1242544"/>
              <a:gd name="connsiteY8" fmla="*/ 371331 h 434192"/>
              <a:gd name="connsiteX9" fmla="*/ 1157489 w 1242544"/>
              <a:gd name="connsiteY9" fmla="*/ 266556 h 434192"/>
              <a:gd name="connsiteX10" fmla="*/ 1193308 w 1242544"/>
              <a:gd name="connsiteY10" fmla="*/ 154637 h 434192"/>
              <a:gd name="connsiteX11" fmla="*/ 1242544 w 1242544"/>
              <a:gd name="connsiteY11" fmla="*/ 23668 h 434192"/>
              <a:gd name="connsiteX12" fmla="*/ 1021087 w 1242544"/>
              <a:gd name="connsiteY12" fmla="*/ 11762 h 434192"/>
              <a:gd name="connsiteX13" fmla="*/ 0 w 1242544"/>
              <a:gd name="connsiteY13" fmla="*/ 0 h 434192"/>
              <a:gd name="connsiteX0" fmla="*/ 0 w 1221884"/>
              <a:gd name="connsiteY0" fmla="*/ 0 h 434192"/>
              <a:gd name="connsiteX1" fmla="*/ 28575 w 1221884"/>
              <a:gd name="connsiteY1" fmla="*/ 159544 h 434192"/>
              <a:gd name="connsiteX2" fmla="*/ 92870 w 1221884"/>
              <a:gd name="connsiteY2" fmla="*/ 318943 h 434192"/>
              <a:gd name="connsiteX3" fmla="*/ 176884 w 1221884"/>
              <a:gd name="connsiteY3" fmla="*/ 387567 h 434192"/>
              <a:gd name="connsiteX4" fmla="*/ 332906 w 1221884"/>
              <a:gd name="connsiteY4" fmla="*/ 418956 h 434192"/>
              <a:gd name="connsiteX5" fmla="*/ 571702 w 1221884"/>
              <a:gd name="connsiteY5" fmla="*/ 432955 h 434192"/>
              <a:gd name="connsiteX6" fmla="*/ 790106 w 1221884"/>
              <a:gd name="connsiteY6" fmla="*/ 431151 h 434192"/>
              <a:gd name="connsiteX7" fmla="*/ 965749 w 1221884"/>
              <a:gd name="connsiteY7" fmla="*/ 412245 h 434192"/>
              <a:gd name="connsiteX8" fmla="*/ 1063950 w 1221884"/>
              <a:gd name="connsiteY8" fmla="*/ 371331 h 434192"/>
              <a:gd name="connsiteX9" fmla="*/ 1157489 w 1221884"/>
              <a:gd name="connsiteY9" fmla="*/ 266556 h 434192"/>
              <a:gd name="connsiteX10" fmla="*/ 1193308 w 1221884"/>
              <a:gd name="connsiteY10" fmla="*/ 154637 h 434192"/>
              <a:gd name="connsiteX11" fmla="*/ 1221884 w 1221884"/>
              <a:gd name="connsiteY11" fmla="*/ 19194 h 434192"/>
              <a:gd name="connsiteX12" fmla="*/ 1021087 w 1221884"/>
              <a:gd name="connsiteY12" fmla="*/ 11762 h 434192"/>
              <a:gd name="connsiteX13" fmla="*/ 0 w 1221884"/>
              <a:gd name="connsiteY13" fmla="*/ 0 h 434192"/>
              <a:gd name="connsiteX0" fmla="*/ 0 w 1221884"/>
              <a:gd name="connsiteY0" fmla="*/ 0 h 434192"/>
              <a:gd name="connsiteX1" fmla="*/ 28575 w 1221884"/>
              <a:gd name="connsiteY1" fmla="*/ 159544 h 434192"/>
              <a:gd name="connsiteX2" fmla="*/ 92870 w 1221884"/>
              <a:gd name="connsiteY2" fmla="*/ 318943 h 434192"/>
              <a:gd name="connsiteX3" fmla="*/ 176884 w 1221884"/>
              <a:gd name="connsiteY3" fmla="*/ 387567 h 434192"/>
              <a:gd name="connsiteX4" fmla="*/ 332906 w 1221884"/>
              <a:gd name="connsiteY4" fmla="*/ 418956 h 434192"/>
              <a:gd name="connsiteX5" fmla="*/ 571702 w 1221884"/>
              <a:gd name="connsiteY5" fmla="*/ 432955 h 434192"/>
              <a:gd name="connsiteX6" fmla="*/ 790106 w 1221884"/>
              <a:gd name="connsiteY6" fmla="*/ 431151 h 434192"/>
              <a:gd name="connsiteX7" fmla="*/ 965749 w 1221884"/>
              <a:gd name="connsiteY7" fmla="*/ 412245 h 434192"/>
              <a:gd name="connsiteX8" fmla="*/ 1063950 w 1221884"/>
              <a:gd name="connsiteY8" fmla="*/ 371331 h 434192"/>
              <a:gd name="connsiteX9" fmla="*/ 1157489 w 1221884"/>
              <a:gd name="connsiteY9" fmla="*/ 266556 h 434192"/>
              <a:gd name="connsiteX10" fmla="*/ 1193308 w 1221884"/>
              <a:gd name="connsiteY10" fmla="*/ 154637 h 434192"/>
              <a:gd name="connsiteX11" fmla="*/ 1221884 w 1221884"/>
              <a:gd name="connsiteY11" fmla="*/ 19194 h 434192"/>
              <a:gd name="connsiteX12" fmla="*/ 1021087 w 1221884"/>
              <a:gd name="connsiteY12" fmla="*/ 11762 h 434192"/>
              <a:gd name="connsiteX13" fmla="*/ 0 w 1221884"/>
              <a:gd name="connsiteY13" fmla="*/ 0 h 43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884" h="434192">
                <a:moveTo>
                  <a:pt x="0" y="0"/>
                </a:moveTo>
                <a:cubicBezTo>
                  <a:pt x="8532" y="61317"/>
                  <a:pt x="13097" y="106387"/>
                  <a:pt x="28575" y="159544"/>
                </a:cubicBezTo>
                <a:cubicBezTo>
                  <a:pt x="44053" y="212701"/>
                  <a:pt x="68152" y="280939"/>
                  <a:pt x="92870" y="318943"/>
                </a:cubicBezTo>
                <a:cubicBezTo>
                  <a:pt x="117588" y="356947"/>
                  <a:pt x="136878" y="370898"/>
                  <a:pt x="176884" y="387567"/>
                </a:cubicBezTo>
                <a:cubicBezTo>
                  <a:pt x="216890" y="404236"/>
                  <a:pt x="267103" y="411391"/>
                  <a:pt x="332906" y="418956"/>
                </a:cubicBezTo>
                <a:cubicBezTo>
                  <a:pt x="398709" y="426521"/>
                  <a:pt x="495502" y="430923"/>
                  <a:pt x="571702" y="432955"/>
                </a:cubicBezTo>
                <a:cubicBezTo>
                  <a:pt x="647902" y="434988"/>
                  <a:pt x="724432" y="434603"/>
                  <a:pt x="790106" y="431151"/>
                </a:cubicBezTo>
                <a:cubicBezTo>
                  <a:pt x="855780" y="427699"/>
                  <a:pt x="920108" y="422215"/>
                  <a:pt x="965749" y="412245"/>
                </a:cubicBezTo>
                <a:cubicBezTo>
                  <a:pt x="1011390" y="402275"/>
                  <a:pt x="1031994" y="395612"/>
                  <a:pt x="1063950" y="371331"/>
                </a:cubicBezTo>
                <a:cubicBezTo>
                  <a:pt x="1095906" y="347050"/>
                  <a:pt x="1135929" y="302672"/>
                  <a:pt x="1157489" y="266556"/>
                </a:cubicBezTo>
                <a:cubicBezTo>
                  <a:pt x="1179049" y="230440"/>
                  <a:pt x="1182576" y="195864"/>
                  <a:pt x="1193308" y="154637"/>
                </a:cubicBezTo>
                <a:cubicBezTo>
                  <a:pt x="1204041" y="113410"/>
                  <a:pt x="1202935" y="100915"/>
                  <a:pt x="1221884" y="19194"/>
                </a:cubicBezTo>
                <a:cubicBezTo>
                  <a:pt x="1209978" y="6097"/>
                  <a:pt x="1021087" y="11762"/>
                  <a:pt x="1021087" y="11762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Скругленная прямоугольная выноска 20">
            <a:extLst>
              <a:ext uri="{FF2B5EF4-FFF2-40B4-BE49-F238E27FC236}">
                <a16:creationId xmlns:a16="http://schemas.microsoft.com/office/drawing/2014/main" id="{345C943B-1FA3-4384-8513-7D673332E0FD}"/>
              </a:ext>
            </a:extLst>
          </p:cNvPr>
          <p:cNvSpPr/>
          <p:nvPr/>
        </p:nvSpPr>
        <p:spPr>
          <a:xfrm>
            <a:off x="2950391" y="2399246"/>
            <a:ext cx="3085354" cy="1188821"/>
          </a:xfrm>
          <a:prstGeom prst="wedgeRoundRectCallout">
            <a:avLst>
              <a:gd name="adj1" fmla="val -68397"/>
              <a:gd name="adj2" fmla="val 7952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 мұздың қатты </a:t>
            </a:r>
          </a:p>
          <a:p>
            <a:pPr algn="ctr"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күйден сұйық күйге ауысуын бақыладық.</a:t>
            </a:r>
          </a:p>
        </p:txBody>
      </p:sp>
    </p:spTree>
    <p:extLst>
      <p:ext uri="{BB962C8B-B14F-4D97-AF65-F5344CB8AC3E}">
        <p14:creationId xmlns:p14="http://schemas.microsoft.com/office/powerpoint/2010/main" val="26172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1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1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5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2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және қатаю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602358" y="1559764"/>
            <a:ext cx="1925021" cy="4480323"/>
            <a:chOff x="6012160" y="1169823"/>
            <a:chExt cx="1443766" cy="336024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615679"/>
              <a:ext cx="1443766" cy="191438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40" r="39330"/>
            <a:stretch/>
          </p:blipFill>
          <p:spPr>
            <a:xfrm>
              <a:off x="6551051" y="1169823"/>
              <a:ext cx="338138" cy="3141136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719987" y="3465548"/>
              <a:ext cx="0" cy="5892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http://pngimg.com/upload/ice_PNG932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782" y="3712345"/>
              <a:ext cx="1028921" cy="623601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pngimg.com/upload/ice_PNG932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16605" y="3755233"/>
              <a:ext cx="1039397" cy="62995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6719041" y="3241710"/>
              <a:ext cx="0" cy="22710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10" t="10038" r="40903" b="87574"/>
            <a:stretch/>
          </p:blipFill>
          <p:spPr>
            <a:xfrm>
              <a:off x="6572482" y="2808894"/>
              <a:ext cx="292894" cy="45719"/>
            </a:xfrm>
            <a:prstGeom prst="rect">
              <a:avLst/>
            </a:prstGeom>
          </p:spPr>
        </p:pic>
        <p:sp>
          <p:nvSpPr>
            <p:cNvPr id="20" name="Полилиния 19"/>
            <p:cNvSpPr/>
            <p:nvPr/>
          </p:nvSpPr>
          <p:spPr>
            <a:xfrm>
              <a:off x="6151413" y="4279106"/>
              <a:ext cx="1152128" cy="184096"/>
            </a:xfrm>
            <a:custGeom>
              <a:avLst/>
              <a:gdLst>
                <a:gd name="connsiteX0" fmla="*/ 0 w 1252016"/>
                <a:gd name="connsiteY0" fmla="*/ 0 h 452702"/>
                <a:gd name="connsiteX1" fmla="*/ 33337 w 1252016"/>
                <a:gd name="connsiteY1" fmla="*/ 178594 h 452702"/>
                <a:gd name="connsiteX2" fmla="*/ 97631 w 1252016"/>
                <a:gd name="connsiteY2" fmla="*/ 335756 h 452702"/>
                <a:gd name="connsiteX3" fmla="*/ 190500 w 1252016"/>
                <a:gd name="connsiteY3" fmla="*/ 397669 h 452702"/>
                <a:gd name="connsiteX4" fmla="*/ 352425 w 1252016"/>
                <a:gd name="connsiteY4" fmla="*/ 435769 h 452702"/>
                <a:gd name="connsiteX5" fmla="*/ 600075 w 1252016"/>
                <a:gd name="connsiteY5" fmla="*/ 445294 h 452702"/>
                <a:gd name="connsiteX6" fmla="*/ 809625 w 1252016"/>
                <a:gd name="connsiteY6" fmla="*/ 452438 h 452702"/>
                <a:gd name="connsiteX7" fmla="*/ 988219 w 1252016"/>
                <a:gd name="connsiteY7" fmla="*/ 435769 h 452702"/>
                <a:gd name="connsiteX8" fmla="*/ 1083469 w 1252016"/>
                <a:gd name="connsiteY8" fmla="*/ 388144 h 452702"/>
                <a:gd name="connsiteX9" fmla="*/ 1185862 w 1252016"/>
                <a:gd name="connsiteY9" fmla="*/ 283369 h 452702"/>
                <a:gd name="connsiteX10" fmla="*/ 1233487 w 1252016"/>
                <a:gd name="connsiteY10" fmla="*/ 171450 h 452702"/>
                <a:gd name="connsiteX11" fmla="*/ 1247775 w 1252016"/>
                <a:gd name="connsiteY11" fmla="*/ 97631 h 452702"/>
                <a:gd name="connsiteX12" fmla="*/ 1162050 w 1252016"/>
                <a:gd name="connsiteY12" fmla="*/ 92869 h 452702"/>
                <a:gd name="connsiteX13" fmla="*/ 0 w 1252016"/>
                <a:gd name="connsiteY13" fmla="*/ 0 h 452702"/>
                <a:gd name="connsiteX0" fmla="*/ 0 w 1264963"/>
                <a:gd name="connsiteY0" fmla="*/ 0 h 452702"/>
                <a:gd name="connsiteX1" fmla="*/ 33337 w 1264963"/>
                <a:gd name="connsiteY1" fmla="*/ 178594 h 452702"/>
                <a:gd name="connsiteX2" fmla="*/ 97631 w 1264963"/>
                <a:gd name="connsiteY2" fmla="*/ 335756 h 452702"/>
                <a:gd name="connsiteX3" fmla="*/ 190500 w 1264963"/>
                <a:gd name="connsiteY3" fmla="*/ 397669 h 452702"/>
                <a:gd name="connsiteX4" fmla="*/ 352425 w 1264963"/>
                <a:gd name="connsiteY4" fmla="*/ 435769 h 452702"/>
                <a:gd name="connsiteX5" fmla="*/ 600075 w 1264963"/>
                <a:gd name="connsiteY5" fmla="*/ 445294 h 452702"/>
                <a:gd name="connsiteX6" fmla="*/ 809625 w 1264963"/>
                <a:gd name="connsiteY6" fmla="*/ 452438 h 452702"/>
                <a:gd name="connsiteX7" fmla="*/ 988219 w 1264963"/>
                <a:gd name="connsiteY7" fmla="*/ 435769 h 452702"/>
                <a:gd name="connsiteX8" fmla="*/ 1083469 w 1264963"/>
                <a:gd name="connsiteY8" fmla="*/ 388144 h 452702"/>
                <a:gd name="connsiteX9" fmla="*/ 1185862 w 1264963"/>
                <a:gd name="connsiteY9" fmla="*/ 283369 h 452702"/>
                <a:gd name="connsiteX10" fmla="*/ 1233487 w 1264963"/>
                <a:gd name="connsiteY10" fmla="*/ 171450 h 452702"/>
                <a:gd name="connsiteX11" fmla="*/ 1262063 w 1264963"/>
                <a:gd name="connsiteY11" fmla="*/ 40481 h 452702"/>
                <a:gd name="connsiteX12" fmla="*/ 1162050 w 1264963"/>
                <a:gd name="connsiteY12" fmla="*/ 92869 h 452702"/>
                <a:gd name="connsiteX13" fmla="*/ 0 w 1264963"/>
                <a:gd name="connsiteY13" fmla="*/ 0 h 452702"/>
                <a:gd name="connsiteX0" fmla="*/ 0 w 1264963"/>
                <a:gd name="connsiteY0" fmla="*/ 0 h 452702"/>
                <a:gd name="connsiteX1" fmla="*/ 33337 w 1264963"/>
                <a:gd name="connsiteY1" fmla="*/ 178594 h 452702"/>
                <a:gd name="connsiteX2" fmla="*/ 97631 w 1264963"/>
                <a:gd name="connsiteY2" fmla="*/ 335756 h 452702"/>
                <a:gd name="connsiteX3" fmla="*/ 190500 w 1264963"/>
                <a:gd name="connsiteY3" fmla="*/ 397669 h 452702"/>
                <a:gd name="connsiteX4" fmla="*/ 352425 w 1264963"/>
                <a:gd name="connsiteY4" fmla="*/ 435769 h 452702"/>
                <a:gd name="connsiteX5" fmla="*/ 600075 w 1264963"/>
                <a:gd name="connsiteY5" fmla="*/ 445294 h 452702"/>
                <a:gd name="connsiteX6" fmla="*/ 809625 w 1264963"/>
                <a:gd name="connsiteY6" fmla="*/ 452438 h 452702"/>
                <a:gd name="connsiteX7" fmla="*/ 988219 w 1264963"/>
                <a:gd name="connsiteY7" fmla="*/ 435769 h 452702"/>
                <a:gd name="connsiteX8" fmla="*/ 1083469 w 1264963"/>
                <a:gd name="connsiteY8" fmla="*/ 388144 h 452702"/>
                <a:gd name="connsiteX9" fmla="*/ 1185862 w 1264963"/>
                <a:gd name="connsiteY9" fmla="*/ 283369 h 452702"/>
                <a:gd name="connsiteX10" fmla="*/ 1233487 w 1264963"/>
                <a:gd name="connsiteY10" fmla="*/ 171450 h 452702"/>
                <a:gd name="connsiteX11" fmla="*/ 1262063 w 1264963"/>
                <a:gd name="connsiteY11" fmla="*/ 40481 h 452702"/>
                <a:gd name="connsiteX12" fmla="*/ 1040606 w 1264963"/>
                <a:gd name="connsiteY12" fmla="*/ 28575 h 452702"/>
                <a:gd name="connsiteX13" fmla="*/ 0 w 1264963"/>
                <a:gd name="connsiteY13" fmla="*/ 0 h 452702"/>
                <a:gd name="connsiteX0" fmla="*/ 0 w 1260201"/>
                <a:gd name="connsiteY0" fmla="*/ 0 h 433652"/>
                <a:gd name="connsiteX1" fmla="*/ 28575 w 1260201"/>
                <a:gd name="connsiteY1" fmla="*/ 159544 h 433652"/>
                <a:gd name="connsiteX2" fmla="*/ 92869 w 1260201"/>
                <a:gd name="connsiteY2" fmla="*/ 316706 h 433652"/>
                <a:gd name="connsiteX3" fmla="*/ 185738 w 1260201"/>
                <a:gd name="connsiteY3" fmla="*/ 378619 h 433652"/>
                <a:gd name="connsiteX4" fmla="*/ 347663 w 1260201"/>
                <a:gd name="connsiteY4" fmla="*/ 416719 h 433652"/>
                <a:gd name="connsiteX5" fmla="*/ 595313 w 1260201"/>
                <a:gd name="connsiteY5" fmla="*/ 426244 h 433652"/>
                <a:gd name="connsiteX6" fmla="*/ 804863 w 1260201"/>
                <a:gd name="connsiteY6" fmla="*/ 433388 h 433652"/>
                <a:gd name="connsiteX7" fmla="*/ 983457 w 1260201"/>
                <a:gd name="connsiteY7" fmla="*/ 416719 h 433652"/>
                <a:gd name="connsiteX8" fmla="*/ 1078707 w 1260201"/>
                <a:gd name="connsiteY8" fmla="*/ 369094 h 433652"/>
                <a:gd name="connsiteX9" fmla="*/ 1181100 w 1260201"/>
                <a:gd name="connsiteY9" fmla="*/ 264319 h 433652"/>
                <a:gd name="connsiteX10" fmla="*/ 1228725 w 1260201"/>
                <a:gd name="connsiteY10" fmla="*/ 152400 h 433652"/>
                <a:gd name="connsiteX11" fmla="*/ 1257301 w 1260201"/>
                <a:gd name="connsiteY11" fmla="*/ 21431 h 433652"/>
                <a:gd name="connsiteX12" fmla="*/ 1035844 w 1260201"/>
                <a:gd name="connsiteY12" fmla="*/ 9525 h 433652"/>
                <a:gd name="connsiteX13" fmla="*/ 0 w 1260201"/>
                <a:gd name="connsiteY13" fmla="*/ 0 h 433652"/>
                <a:gd name="connsiteX0" fmla="*/ 0 w 1260201"/>
                <a:gd name="connsiteY0" fmla="*/ 0 h 433652"/>
                <a:gd name="connsiteX1" fmla="*/ 28575 w 1260201"/>
                <a:gd name="connsiteY1" fmla="*/ 159544 h 433652"/>
                <a:gd name="connsiteX2" fmla="*/ 92869 w 1260201"/>
                <a:gd name="connsiteY2" fmla="*/ 316706 h 433652"/>
                <a:gd name="connsiteX3" fmla="*/ 185738 w 1260201"/>
                <a:gd name="connsiteY3" fmla="*/ 378619 h 433652"/>
                <a:gd name="connsiteX4" fmla="*/ 347663 w 1260201"/>
                <a:gd name="connsiteY4" fmla="*/ 416719 h 433652"/>
                <a:gd name="connsiteX5" fmla="*/ 595313 w 1260201"/>
                <a:gd name="connsiteY5" fmla="*/ 426244 h 433652"/>
                <a:gd name="connsiteX6" fmla="*/ 804863 w 1260201"/>
                <a:gd name="connsiteY6" fmla="*/ 433388 h 433652"/>
                <a:gd name="connsiteX7" fmla="*/ 983457 w 1260201"/>
                <a:gd name="connsiteY7" fmla="*/ 416719 h 433652"/>
                <a:gd name="connsiteX8" fmla="*/ 1078707 w 1260201"/>
                <a:gd name="connsiteY8" fmla="*/ 369094 h 433652"/>
                <a:gd name="connsiteX9" fmla="*/ 1181100 w 1260201"/>
                <a:gd name="connsiteY9" fmla="*/ 264319 h 433652"/>
                <a:gd name="connsiteX10" fmla="*/ 1228725 w 1260201"/>
                <a:gd name="connsiteY10" fmla="*/ 152400 h 433652"/>
                <a:gd name="connsiteX11" fmla="*/ 1257301 w 1260201"/>
                <a:gd name="connsiteY11" fmla="*/ 21431 h 433652"/>
                <a:gd name="connsiteX12" fmla="*/ 1035844 w 1260201"/>
                <a:gd name="connsiteY12" fmla="*/ 9525 h 433652"/>
                <a:gd name="connsiteX13" fmla="*/ 0 w 1260201"/>
                <a:gd name="connsiteY13" fmla="*/ 0 h 433652"/>
                <a:gd name="connsiteX0" fmla="*/ 0 w 1257301"/>
                <a:gd name="connsiteY0" fmla="*/ 0 h 433652"/>
                <a:gd name="connsiteX1" fmla="*/ 28575 w 1257301"/>
                <a:gd name="connsiteY1" fmla="*/ 159544 h 433652"/>
                <a:gd name="connsiteX2" fmla="*/ 92869 w 1257301"/>
                <a:gd name="connsiteY2" fmla="*/ 316706 h 433652"/>
                <a:gd name="connsiteX3" fmla="*/ 185738 w 1257301"/>
                <a:gd name="connsiteY3" fmla="*/ 378619 h 433652"/>
                <a:gd name="connsiteX4" fmla="*/ 347663 w 1257301"/>
                <a:gd name="connsiteY4" fmla="*/ 416719 h 433652"/>
                <a:gd name="connsiteX5" fmla="*/ 595313 w 1257301"/>
                <a:gd name="connsiteY5" fmla="*/ 426244 h 433652"/>
                <a:gd name="connsiteX6" fmla="*/ 804863 w 1257301"/>
                <a:gd name="connsiteY6" fmla="*/ 433388 h 433652"/>
                <a:gd name="connsiteX7" fmla="*/ 983457 w 1257301"/>
                <a:gd name="connsiteY7" fmla="*/ 416719 h 433652"/>
                <a:gd name="connsiteX8" fmla="*/ 1078707 w 1257301"/>
                <a:gd name="connsiteY8" fmla="*/ 369094 h 433652"/>
                <a:gd name="connsiteX9" fmla="*/ 1181100 w 1257301"/>
                <a:gd name="connsiteY9" fmla="*/ 264319 h 433652"/>
                <a:gd name="connsiteX10" fmla="*/ 1228725 w 1257301"/>
                <a:gd name="connsiteY10" fmla="*/ 152400 h 433652"/>
                <a:gd name="connsiteX11" fmla="*/ 1257301 w 1257301"/>
                <a:gd name="connsiteY11" fmla="*/ 21431 h 433652"/>
                <a:gd name="connsiteX12" fmla="*/ 1035844 w 1257301"/>
                <a:gd name="connsiteY12" fmla="*/ 9525 h 433652"/>
                <a:gd name="connsiteX13" fmla="*/ 0 w 1257301"/>
                <a:gd name="connsiteY13" fmla="*/ 0 h 433652"/>
                <a:gd name="connsiteX0" fmla="*/ 0 w 1257301"/>
                <a:gd name="connsiteY0" fmla="*/ 0 h 435769"/>
                <a:gd name="connsiteX1" fmla="*/ 28575 w 1257301"/>
                <a:gd name="connsiteY1" fmla="*/ 159544 h 435769"/>
                <a:gd name="connsiteX2" fmla="*/ 92869 w 1257301"/>
                <a:gd name="connsiteY2" fmla="*/ 316706 h 435769"/>
                <a:gd name="connsiteX3" fmla="*/ 185738 w 1257301"/>
                <a:gd name="connsiteY3" fmla="*/ 378619 h 435769"/>
                <a:gd name="connsiteX4" fmla="*/ 347663 w 1257301"/>
                <a:gd name="connsiteY4" fmla="*/ 416719 h 435769"/>
                <a:gd name="connsiteX5" fmla="*/ 595313 w 1257301"/>
                <a:gd name="connsiteY5" fmla="*/ 426244 h 435769"/>
                <a:gd name="connsiteX6" fmla="*/ 804863 w 1257301"/>
                <a:gd name="connsiteY6" fmla="*/ 433388 h 435769"/>
                <a:gd name="connsiteX7" fmla="*/ 976313 w 1257301"/>
                <a:gd name="connsiteY7" fmla="*/ 382240 h 435769"/>
                <a:gd name="connsiteX8" fmla="*/ 1078707 w 1257301"/>
                <a:gd name="connsiteY8" fmla="*/ 369094 h 435769"/>
                <a:gd name="connsiteX9" fmla="*/ 1181100 w 1257301"/>
                <a:gd name="connsiteY9" fmla="*/ 264319 h 435769"/>
                <a:gd name="connsiteX10" fmla="*/ 1228725 w 1257301"/>
                <a:gd name="connsiteY10" fmla="*/ 152400 h 435769"/>
                <a:gd name="connsiteX11" fmla="*/ 1257301 w 1257301"/>
                <a:gd name="connsiteY11" fmla="*/ 21431 h 435769"/>
                <a:gd name="connsiteX12" fmla="*/ 1035844 w 1257301"/>
                <a:gd name="connsiteY12" fmla="*/ 9525 h 435769"/>
                <a:gd name="connsiteX13" fmla="*/ 0 w 1257301"/>
                <a:gd name="connsiteY13" fmla="*/ 0 h 435769"/>
                <a:gd name="connsiteX0" fmla="*/ 0 w 1257301"/>
                <a:gd name="connsiteY0" fmla="*/ 0 h 426243"/>
                <a:gd name="connsiteX1" fmla="*/ 28575 w 1257301"/>
                <a:gd name="connsiteY1" fmla="*/ 159544 h 426243"/>
                <a:gd name="connsiteX2" fmla="*/ 92869 w 1257301"/>
                <a:gd name="connsiteY2" fmla="*/ 316706 h 426243"/>
                <a:gd name="connsiteX3" fmla="*/ 185738 w 1257301"/>
                <a:gd name="connsiteY3" fmla="*/ 378619 h 426243"/>
                <a:gd name="connsiteX4" fmla="*/ 347663 w 1257301"/>
                <a:gd name="connsiteY4" fmla="*/ 416719 h 426243"/>
                <a:gd name="connsiteX5" fmla="*/ 595313 w 1257301"/>
                <a:gd name="connsiteY5" fmla="*/ 426244 h 426243"/>
                <a:gd name="connsiteX6" fmla="*/ 800101 w 1257301"/>
                <a:gd name="connsiteY6" fmla="*/ 421894 h 426243"/>
                <a:gd name="connsiteX7" fmla="*/ 976313 w 1257301"/>
                <a:gd name="connsiteY7" fmla="*/ 382240 h 426243"/>
                <a:gd name="connsiteX8" fmla="*/ 1078707 w 1257301"/>
                <a:gd name="connsiteY8" fmla="*/ 369094 h 426243"/>
                <a:gd name="connsiteX9" fmla="*/ 1181100 w 1257301"/>
                <a:gd name="connsiteY9" fmla="*/ 264319 h 426243"/>
                <a:gd name="connsiteX10" fmla="*/ 1228725 w 1257301"/>
                <a:gd name="connsiteY10" fmla="*/ 152400 h 426243"/>
                <a:gd name="connsiteX11" fmla="*/ 1257301 w 1257301"/>
                <a:gd name="connsiteY11" fmla="*/ 21431 h 426243"/>
                <a:gd name="connsiteX12" fmla="*/ 1035844 w 1257301"/>
                <a:gd name="connsiteY12" fmla="*/ 9525 h 426243"/>
                <a:gd name="connsiteX13" fmla="*/ 0 w 1257301"/>
                <a:gd name="connsiteY13" fmla="*/ 0 h 426243"/>
                <a:gd name="connsiteX0" fmla="*/ 0 w 1257301"/>
                <a:gd name="connsiteY0" fmla="*/ 0 h 426243"/>
                <a:gd name="connsiteX1" fmla="*/ 28575 w 1257301"/>
                <a:gd name="connsiteY1" fmla="*/ 159544 h 426243"/>
                <a:gd name="connsiteX2" fmla="*/ 92869 w 1257301"/>
                <a:gd name="connsiteY2" fmla="*/ 316706 h 426243"/>
                <a:gd name="connsiteX3" fmla="*/ 185738 w 1257301"/>
                <a:gd name="connsiteY3" fmla="*/ 378619 h 426243"/>
                <a:gd name="connsiteX4" fmla="*/ 347663 w 1257301"/>
                <a:gd name="connsiteY4" fmla="*/ 416719 h 426243"/>
                <a:gd name="connsiteX5" fmla="*/ 595313 w 1257301"/>
                <a:gd name="connsiteY5" fmla="*/ 426244 h 426243"/>
                <a:gd name="connsiteX6" fmla="*/ 800101 w 1257301"/>
                <a:gd name="connsiteY6" fmla="*/ 421894 h 426243"/>
                <a:gd name="connsiteX7" fmla="*/ 976313 w 1257301"/>
                <a:gd name="connsiteY7" fmla="*/ 382240 h 426243"/>
                <a:gd name="connsiteX8" fmla="*/ 1066801 w 1257301"/>
                <a:gd name="connsiteY8" fmla="*/ 300131 h 426243"/>
                <a:gd name="connsiteX9" fmla="*/ 1181100 w 1257301"/>
                <a:gd name="connsiteY9" fmla="*/ 264319 h 426243"/>
                <a:gd name="connsiteX10" fmla="*/ 1228725 w 1257301"/>
                <a:gd name="connsiteY10" fmla="*/ 152400 h 426243"/>
                <a:gd name="connsiteX11" fmla="*/ 1257301 w 1257301"/>
                <a:gd name="connsiteY11" fmla="*/ 21431 h 426243"/>
                <a:gd name="connsiteX12" fmla="*/ 1035844 w 1257301"/>
                <a:gd name="connsiteY12" fmla="*/ 9525 h 426243"/>
                <a:gd name="connsiteX13" fmla="*/ 0 w 1257301"/>
                <a:gd name="connsiteY13" fmla="*/ 0 h 426243"/>
                <a:gd name="connsiteX0" fmla="*/ 0 w 1257301"/>
                <a:gd name="connsiteY0" fmla="*/ 0 h 426243"/>
                <a:gd name="connsiteX1" fmla="*/ 28575 w 1257301"/>
                <a:gd name="connsiteY1" fmla="*/ 159544 h 426243"/>
                <a:gd name="connsiteX2" fmla="*/ 92869 w 1257301"/>
                <a:gd name="connsiteY2" fmla="*/ 316706 h 426243"/>
                <a:gd name="connsiteX3" fmla="*/ 185738 w 1257301"/>
                <a:gd name="connsiteY3" fmla="*/ 378619 h 426243"/>
                <a:gd name="connsiteX4" fmla="*/ 347663 w 1257301"/>
                <a:gd name="connsiteY4" fmla="*/ 416719 h 426243"/>
                <a:gd name="connsiteX5" fmla="*/ 595313 w 1257301"/>
                <a:gd name="connsiteY5" fmla="*/ 426244 h 426243"/>
                <a:gd name="connsiteX6" fmla="*/ 800101 w 1257301"/>
                <a:gd name="connsiteY6" fmla="*/ 421894 h 426243"/>
                <a:gd name="connsiteX7" fmla="*/ 976313 w 1257301"/>
                <a:gd name="connsiteY7" fmla="*/ 382240 h 426243"/>
                <a:gd name="connsiteX8" fmla="*/ 1066801 w 1257301"/>
                <a:gd name="connsiteY8" fmla="*/ 300131 h 426243"/>
                <a:gd name="connsiteX9" fmla="*/ 1145382 w 1257301"/>
                <a:gd name="connsiteY9" fmla="*/ 160874 h 426243"/>
                <a:gd name="connsiteX10" fmla="*/ 1228725 w 1257301"/>
                <a:gd name="connsiteY10" fmla="*/ 152400 h 426243"/>
                <a:gd name="connsiteX11" fmla="*/ 1257301 w 1257301"/>
                <a:gd name="connsiteY11" fmla="*/ 21431 h 426243"/>
                <a:gd name="connsiteX12" fmla="*/ 1035844 w 1257301"/>
                <a:gd name="connsiteY12" fmla="*/ 9525 h 426243"/>
                <a:gd name="connsiteX13" fmla="*/ 0 w 1257301"/>
                <a:gd name="connsiteY13" fmla="*/ 0 h 426243"/>
                <a:gd name="connsiteX0" fmla="*/ 0 w 1257301"/>
                <a:gd name="connsiteY0" fmla="*/ 0 h 426243"/>
                <a:gd name="connsiteX1" fmla="*/ 28575 w 1257301"/>
                <a:gd name="connsiteY1" fmla="*/ 159544 h 426243"/>
                <a:gd name="connsiteX2" fmla="*/ 92869 w 1257301"/>
                <a:gd name="connsiteY2" fmla="*/ 316706 h 426243"/>
                <a:gd name="connsiteX3" fmla="*/ 185738 w 1257301"/>
                <a:gd name="connsiteY3" fmla="*/ 378619 h 426243"/>
                <a:gd name="connsiteX4" fmla="*/ 347663 w 1257301"/>
                <a:gd name="connsiteY4" fmla="*/ 416719 h 426243"/>
                <a:gd name="connsiteX5" fmla="*/ 595313 w 1257301"/>
                <a:gd name="connsiteY5" fmla="*/ 426244 h 426243"/>
                <a:gd name="connsiteX6" fmla="*/ 800101 w 1257301"/>
                <a:gd name="connsiteY6" fmla="*/ 421894 h 426243"/>
                <a:gd name="connsiteX7" fmla="*/ 976313 w 1257301"/>
                <a:gd name="connsiteY7" fmla="*/ 382240 h 426243"/>
                <a:gd name="connsiteX8" fmla="*/ 1066801 w 1257301"/>
                <a:gd name="connsiteY8" fmla="*/ 300131 h 426243"/>
                <a:gd name="connsiteX9" fmla="*/ 1145382 w 1257301"/>
                <a:gd name="connsiteY9" fmla="*/ 160874 h 426243"/>
                <a:gd name="connsiteX10" fmla="*/ 1173956 w 1257301"/>
                <a:gd name="connsiteY10" fmla="*/ 83438 h 426243"/>
                <a:gd name="connsiteX11" fmla="*/ 1257301 w 1257301"/>
                <a:gd name="connsiteY11" fmla="*/ 21431 h 426243"/>
                <a:gd name="connsiteX12" fmla="*/ 1035844 w 1257301"/>
                <a:gd name="connsiteY12" fmla="*/ 9525 h 426243"/>
                <a:gd name="connsiteX13" fmla="*/ 0 w 1257301"/>
                <a:gd name="connsiteY13" fmla="*/ 0 h 426243"/>
                <a:gd name="connsiteX0" fmla="*/ 0 w 1202532"/>
                <a:gd name="connsiteY0" fmla="*/ 0 h 426243"/>
                <a:gd name="connsiteX1" fmla="*/ 28575 w 1202532"/>
                <a:gd name="connsiteY1" fmla="*/ 159544 h 426243"/>
                <a:gd name="connsiteX2" fmla="*/ 92869 w 1202532"/>
                <a:gd name="connsiteY2" fmla="*/ 316706 h 426243"/>
                <a:gd name="connsiteX3" fmla="*/ 185738 w 1202532"/>
                <a:gd name="connsiteY3" fmla="*/ 378619 h 426243"/>
                <a:gd name="connsiteX4" fmla="*/ 347663 w 1202532"/>
                <a:gd name="connsiteY4" fmla="*/ 416719 h 426243"/>
                <a:gd name="connsiteX5" fmla="*/ 595313 w 1202532"/>
                <a:gd name="connsiteY5" fmla="*/ 426244 h 426243"/>
                <a:gd name="connsiteX6" fmla="*/ 800101 w 1202532"/>
                <a:gd name="connsiteY6" fmla="*/ 421894 h 426243"/>
                <a:gd name="connsiteX7" fmla="*/ 976313 w 1202532"/>
                <a:gd name="connsiteY7" fmla="*/ 382240 h 426243"/>
                <a:gd name="connsiteX8" fmla="*/ 1066801 w 1202532"/>
                <a:gd name="connsiteY8" fmla="*/ 300131 h 426243"/>
                <a:gd name="connsiteX9" fmla="*/ 1145382 w 1202532"/>
                <a:gd name="connsiteY9" fmla="*/ 160874 h 426243"/>
                <a:gd name="connsiteX10" fmla="*/ 1173956 w 1202532"/>
                <a:gd name="connsiteY10" fmla="*/ 83438 h 426243"/>
                <a:gd name="connsiteX11" fmla="*/ 1202532 w 1202532"/>
                <a:gd name="connsiteY11" fmla="*/ 15682 h 426243"/>
                <a:gd name="connsiteX12" fmla="*/ 1035844 w 1202532"/>
                <a:gd name="connsiteY12" fmla="*/ 9525 h 426243"/>
                <a:gd name="connsiteX13" fmla="*/ 0 w 1202532"/>
                <a:gd name="connsiteY13" fmla="*/ 0 h 426243"/>
                <a:gd name="connsiteX0" fmla="*/ 0 w 1185864"/>
                <a:gd name="connsiteY0" fmla="*/ 0 h 426243"/>
                <a:gd name="connsiteX1" fmla="*/ 28575 w 1185864"/>
                <a:gd name="connsiteY1" fmla="*/ 159544 h 426243"/>
                <a:gd name="connsiteX2" fmla="*/ 92869 w 1185864"/>
                <a:gd name="connsiteY2" fmla="*/ 316706 h 426243"/>
                <a:gd name="connsiteX3" fmla="*/ 185738 w 1185864"/>
                <a:gd name="connsiteY3" fmla="*/ 378619 h 426243"/>
                <a:gd name="connsiteX4" fmla="*/ 347663 w 1185864"/>
                <a:gd name="connsiteY4" fmla="*/ 416719 h 426243"/>
                <a:gd name="connsiteX5" fmla="*/ 595313 w 1185864"/>
                <a:gd name="connsiteY5" fmla="*/ 426244 h 426243"/>
                <a:gd name="connsiteX6" fmla="*/ 800101 w 1185864"/>
                <a:gd name="connsiteY6" fmla="*/ 421894 h 426243"/>
                <a:gd name="connsiteX7" fmla="*/ 976313 w 1185864"/>
                <a:gd name="connsiteY7" fmla="*/ 382240 h 426243"/>
                <a:gd name="connsiteX8" fmla="*/ 1066801 w 1185864"/>
                <a:gd name="connsiteY8" fmla="*/ 300131 h 426243"/>
                <a:gd name="connsiteX9" fmla="*/ 1145382 w 1185864"/>
                <a:gd name="connsiteY9" fmla="*/ 160874 h 426243"/>
                <a:gd name="connsiteX10" fmla="*/ 1173956 w 1185864"/>
                <a:gd name="connsiteY10" fmla="*/ 83438 h 426243"/>
                <a:gd name="connsiteX11" fmla="*/ 1185864 w 1185864"/>
                <a:gd name="connsiteY11" fmla="*/ 15682 h 426243"/>
                <a:gd name="connsiteX12" fmla="*/ 1035844 w 1185864"/>
                <a:gd name="connsiteY12" fmla="*/ 9525 h 426243"/>
                <a:gd name="connsiteX13" fmla="*/ 0 w 1185864"/>
                <a:gd name="connsiteY13" fmla="*/ 0 h 426243"/>
                <a:gd name="connsiteX0" fmla="*/ 0 w 1185864"/>
                <a:gd name="connsiteY0" fmla="*/ 0 h 428087"/>
                <a:gd name="connsiteX1" fmla="*/ 28575 w 1185864"/>
                <a:gd name="connsiteY1" fmla="*/ 159544 h 428087"/>
                <a:gd name="connsiteX2" fmla="*/ 92869 w 1185864"/>
                <a:gd name="connsiteY2" fmla="*/ 316706 h 428087"/>
                <a:gd name="connsiteX3" fmla="*/ 216694 w 1185864"/>
                <a:gd name="connsiteY3" fmla="*/ 315403 h 428087"/>
                <a:gd name="connsiteX4" fmla="*/ 347663 w 1185864"/>
                <a:gd name="connsiteY4" fmla="*/ 416719 h 428087"/>
                <a:gd name="connsiteX5" fmla="*/ 595313 w 1185864"/>
                <a:gd name="connsiteY5" fmla="*/ 426244 h 428087"/>
                <a:gd name="connsiteX6" fmla="*/ 800101 w 1185864"/>
                <a:gd name="connsiteY6" fmla="*/ 421894 h 428087"/>
                <a:gd name="connsiteX7" fmla="*/ 976313 w 1185864"/>
                <a:gd name="connsiteY7" fmla="*/ 382240 h 428087"/>
                <a:gd name="connsiteX8" fmla="*/ 1066801 w 1185864"/>
                <a:gd name="connsiteY8" fmla="*/ 300131 h 428087"/>
                <a:gd name="connsiteX9" fmla="*/ 1145382 w 1185864"/>
                <a:gd name="connsiteY9" fmla="*/ 160874 h 428087"/>
                <a:gd name="connsiteX10" fmla="*/ 1173956 w 1185864"/>
                <a:gd name="connsiteY10" fmla="*/ 83438 h 428087"/>
                <a:gd name="connsiteX11" fmla="*/ 1185864 w 1185864"/>
                <a:gd name="connsiteY11" fmla="*/ 15682 h 428087"/>
                <a:gd name="connsiteX12" fmla="*/ 1035844 w 1185864"/>
                <a:gd name="connsiteY12" fmla="*/ 9525 h 428087"/>
                <a:gd name="connsiteX13" fmla="*/ 0 w 1185864"/>
                <a:gd name="connsiteY13" fmla="*/ 0 h 428087"/>
                <a:gd name="connsiteX0" fmla="*/ 0 w 1185864"/>
                <a:gd name="connsiteY0" fmla="*/ 0 h 428087"/>
                <a:gd name="connsiteX1" fmla="*/ 28575 w 1185864"/>
                <a:gd name="connsiteY1" fmla="*/ 159544 h 428087"/>
                <a:gd name="connsiteX2" fmla="*/ 142876 w 1185864"/>
                <a:gd name="connsiteY2" fmla="*/ 213262 h 428087"/>
                <a:gd name="connsiteX3" fmla="*/ 216694 w 1185864"/>
                <a:gd name="connsiteY3" fmla="*/ 315403 h 428087"/>
                <a:gd name="connsiteX4" fmla="*/ 347663 w 1185864"/>
                <a:gd name="connsiteY4" fmla="*/ 416719 h 428087"/>
                <a:gd name="connsiteX5" fmla="*/ 595313 w 1185864"/>
                <a:gd name="connsiteY5" fmla="*/ 426244 h 428087"/>
                <a:gd name="connsiteX6" fmla="*/ 800101 w 1185864"/>
                <a:gd name="connsiteY6" fmla="*/ 421894 h 428087"/>
                <a:gd name="connsiteX7" fmla="*/ 976313 w 1185864"/>
                <a:gd name="connsiteY7" fmla="*/ 382240 h 428087"/>
                <a:gd name="connsiteX8" fmla="*/ 1066801 w 1185864"/>
                <a:gd name="connsiteY8" fmla="*/ 300131 h 428087"/>
                <a:gd name="connsiteX9" fmla="*/ 1145382 w 1185864"/>
                <a:gd name="connsiteY9" fmla="*/ 160874 h 428087"/>
                <a:gd name="connsiteX10" fmla="*/ 1173956 w 1185864"/>
                <a:gd name="connsiteY10" fmla="*/ 83438 h 428087"/>
                <a:gd name="connsiteX11" fmla="*/ 1185864 w 1185864"/>
                <a:gd name="connsiteY11" fmla="*/ 15682 h 428087"/>
                <a:gd name="connsiteX12" fmla="*/ 1035844 w 1185864"/>
                <a:gd name="connsiteY12" fmla="*/ 9525 h 428087"/>
                <a:gd name="connsiteX13" fmla="*/ 0 w 1185864"/>
                <a:gd name="connsiteY13" fmla="*/ 0 h 428087"/>
                <a:gd name="connsiteX0" fmla="*/ 0 w 1185864"/>
                <a:gd name="connsiteY0" fmla="*/ 0 h 428087"/>
                <a:gd name="connsiteX1" fmla="*/ 28575 w 1185864"/>
                <a:gd name="connsiteY1" fmla="*/ 159544 h 428087"/>
                <a:gd name="connsiteX2" fmla="*/ 142876 w 1185864"/>
                <a:gd name="connsiteY2" fmla="*/ 213262 h 428087"/>
                <a:gd name="connsiteX3" fmla="*/ 216694 w 1185864"/>
                <a:gd name="connsiteY3" fmla="*/ 315403 h 428087"/>
                <a:gd name="connsiteX4" fmla="*/ 347663 w 1185864"/>
                <a:gd name="connsiteY4" fmla="*/ 416719 h 428087"/>
                <a:gd name="connsiteX5" fmla="*/ 595313 w 1185864"/>
                <a:gd name="connsiteY5" fmla="*/ 426244 h 428087"/>
                <a:gd name="connsiteX6" fmla="*/ 800101 w 1185864"/>
                <a:gd name="connsiteY6" fmla="*/ 421894 h 428087"/>
                <a:gd name="connsiteX7" fmla="*/ 976313 w 1185864"/>
                <a:gd name="connsiteY7" fmla="*/ 382240 h 428087"/>
                <a:gd name="connsiteX8" fmla="*/ 1066801 w 1185864"/>
                <a:gd name="connsiteY8" fmla="*/ 300131 h 428087"/>
                <a:gd name="connsiteX9" fmla="*/ 1145382 w 1185864"/>
                <a:gd name="connsiteY9" fmla="*/ 160874 h 428087"/>
                <a:gd name="connsiteX10" fmla="*/ 1173956 w 1185864"/>
                <a:gd name="connsiteY10" fmla="*/ 83438 h 428087"/>
                <a:gd name="connsiteX11" fmla="*/ 1185864 w 1185864"/>
                <a:gd name="connsiteY11" fmla="*/ 15682 h 428087"/>
                <a:gd name="connsiteX12" fmla="*/ 1035844 w 1185864"/>
                <a:gd name="connsiteY12" fmla="*/ 9525 h 428087"/>
                <a:gd name="connsiteX13" fmla="*/ 0 w 1185864"/>
                <a:gd name="connsiteY13" fmla="*/ 0 h 428087"/>
                <a:gd name="connsiteX0" fmla="*/ 0 w 1185864"/>
                <a:gd name="connsiteY0" fmla="*/ 0 h 428087"/>
                <a:gd name="connsiteX1" fmla="*/ 88106 w 1185864"/>
                <a:gd name="connsiteY1" fmla="*/ 96328 h 428087"/>
                <a:gd name="connsiteX2" fmla="*/ 142876 w 1185864"/>
                <a:gd name="connsiteY2" fmla="*/ 213262 h 428087"/>
                <a:gd name="connsiteX3" fmla="*/ 216694 w 1185864"/>
                <a:gd name="connsiteY3" fmla="*/ 315403 h 428087"/>
                <a:gd name="connsiteX4" fmla="*/ 347663 w 1185864"/>
                <a:gd name="connsiteY4" fmla="*/ 416719 h 428087"/>
                <a:gd name="connsiteX5" fmla="*/ 595313 w 1185864"/>
                <a:gd name="connsiteY5" fmla="*/ 426244 h 428087"/>
                <a:gd name="connsiteX6" fmla="*/ 800101 w 1185864"/>
                <a:gd name="connsiteY6" fmla="*/ 421894 h 428087"/>
                <a:gd name="connsiteX7" fmla="*/ 976313 w 1185864"/>
                <a:gd name="connsiteY7" fmla="*/ 382240 h 428087"/>
                <a:gd name="connsiteX8" fmla="*/ 1066801 w 1185864"/>
                <a:gd name="connsiteY8" fmla="*/ 300131 h 428087"/>
                <a:gd name="connsiteX9" fmla="*/ 1145382 w 1185864"/>
                <a:gd name="connsiteY9" fmla="*/ 160874 h 428087"/>
                <a:gd name="connsiteX10" fmla="*/ 1173956 w 1185864"/>
                <a:gd name="connsiteY10" fmla="*/ 83438 h 428087"/>
                <a:gd name="connsiteX11" fmla="*/ 1185864 w 1185864"/>
                <a:gd name="connsiteY11" fmla="*/ 15682 h 428087"/>
                <a:gd name="connsiteX12" fmla="*/ 1035844 w 1185864"/>
                <a:gd name="connsiteY12" fmla="*/ 9525 h 428087"/>
                <a:gd name="connsiteX13" fmla="*/ 0 w 1185864"/>
                <a:gd name="connsiteY13" fmla="*/ 0 h 428087"/>
                <a:gd name="connsiteX0" fmla="*/ 0 w 1121570"/>
                <a:gd name="connsiteY0" fmla="*/ 0 h 445328"/>
                <a:gd name="connsiteX1" fmla="*/ 23812 w 1121570"/>
                <a:gd name="connsiteY1" fmla="*/ 113569 h 445328"/>
                <a:gd name="connsiteX2" fmla="*/ 78582 w 1121570"/>
                <a:gd name="connsiteY2" fmla="*/ 230503 h 445328"/>
                <a:gd name="connsiteX3" fmla="*/ 152400 w 1121570"/>
                <a:gd name="connsiteY3" fmla="*/ 332644 h 445328"/>
                <a:gd name="connsiteX4" fmla="*/ 283369 w 1121570"/>
                <a:gd name="connsiteY4" fmla="*/ 433960 h 445328"/>
                <a:gd name="connsiteX5" fmla="*/ 531019 w 1121570"/>
                <a:gd name="connsiteY5" fmla="*/ 443485 h 445328"/>
                <a:gd name="connsiteX6" fmla="*/ 735807 w 1121570"/>
                <a:gd name="connsiteY6" fmla="*/ 439135 h 445328"/>
                <a:gd name="connsiteX7" fmla="*/ 912019 w 1121570"/>
                <a:gd name="connsiteY7" fmla="*/ 399481 h 445328"/>
                <a:gd name="connsiteX8" fmla="*/ 1002507 w 1121570"/>
                <a:gd name="connsiteY8" fmla="*/ 317372 h 445328"/>
                <a:gd name="connsiteX9" fmla="*/ 1081088 w 1121570"/>
                <a:gd name="connsiteY9" fmla="*/ 178115 h 445328"/>
                <a:gd name="connsiteX10" fmla="*/ 1109662 w 1121570"/>
                <a:gd name="connsiteY10" fmla="*/ 100679 h 445328"/>
                <a:gd name="connsiteX11" fmla="*/ 1121570 w 1121570"/>
                <a:gd name="connsiteY11" fmla="*/ 32923 h 445328"/>
                <a:gd name="connsiteX12" fmla="*/ 971550 w 1121570"/>
                <a:gd name="connsiteY12" fmla="*/ 26766 h 445328"/>
                <a:gd name="connsiteX13" fmla="*/ 0 w 1121570"/>
                <a:gd name="connsiteY13" fmla="*/ 0 h 445328"/>
                <a:gd name="connsiteX0" fmla="*/ 0 w 1121570"/>
                <a:gd name="connsiteY0" fmla="*/ 0 h 444295"/>
                <a:gd name="connsiteX1" fmla="*/ 23812 w 1121570"/>
                <a:gd name="connsiteY1" fmla="*/ 113569 h 444295"/>
                <a:gd name="connsiteX2" fmla="*/ 78582 w 1121570"/>
                <a:gd name="connsiteY2" fmla="*/ 230503 h 444295"/>
                <a:gd name="connsiteX3" fmla="*/ 133855 w 1121570"/>
                <a:gd name="connsiteY3" fmla="*/ 349886 h 444295"/>
                <a:gd name="connsiteX4" fmla="*/ 283369 w 1121570"/>
                <a:gd name="connsiteY4" fmla="*/ 433960 h 444295"/>
                <a:gd name="connsiteX5" fmla="*/ 531019 w 1121570"/>
                <a:gd name="connsiteY5" fmla="*/ 443485 h 444295"/>
                <a:gd name="connsiteX6" fmla="*/ 735807 w 1121570"/>
                <a:gd name="connsiteY6" fmla="*/ 439135 h 444295"/>
                <a:gd name="connsiteX7" fmla="*/ 912019 w 1121570"/>
                <a:gd name="connsiteY7" fmla="*/ 399481 h 444295"/>
                <a:gd name="connsiteX8" fmla="*/ 1002507 w 1121570"/>
                <a:gd name="connsiteY8" fmla="*/ 317372 h 444295"/>
                <a:gd name="connsiteX9" fmla="*/ 1081088 w 1121570"/>
                <a:gd name="connsiteY9" fmla="*/ 178115 h 444295"/>
                <a:gd name="connsiteX10" fmla="*/ 1109662 w 1121570"/>
                <a:gd name="connsiteY10" fmla="*/ 100679 h 444295"/>
                <a:gd name="connsiteX11" fmla="*/ 1121570 w 1121570"/>
                <a:gd name="connsiteY11" fmla="*/ 32923 h 444295"/>
                <a:gd name="connsiteX12" fmla="*/ 971550 w 1121570"/>
                <a:gd name="connsiteY12" fmla="*/ 26766 h 444295"/>
                <a:gd name="connsiteX13" fmla="*/ 0 w 1121570"/>
                <a:gd name="connsiteY13" fmla="*/ 0 h 444295"/>
                <a:gd name="connsiteX0" fmla="*/ 0 w 1121570"/>
                <a:gd name="connsiteY0" fmla="*/ 0 h 444295"/>
                <a:gd name="connsiteX1" fmla="*/ 23812 w 1121570"/>
                <a:gd name="connsiteY1" fmla="*/ 113569 h 444295"/>
                <a:gd name="connsiteX2" fmla="*/ 71627 w 1121570"/>
                <a:gd name="connsiteY2" fmla="*/ 241995 h 444295"/>
                <a:gd name="connsiteX3" fmla="*/ 133855 w 1121570"/>
                <a:gd name="connsiteY3" fmla="*/ 349886 h 444295"/>
                <a:gd name="connsiteX4" fmla="*/ 283369 w 1121570"/>
                <a:gd name="connsiteY4" fmla="*/ 433960 h 444295"/>
                <a:gd name="connsiteX5" fmla="*/ 531019 w 1121570"/>
                <a:gd name="connsiteY5" fmla="*/ 443485 h 444295"/>
                <a:gd name="connsiteX6" fmla="*/ 735807 w 1121570"/>
                <a:gd name="connsiteY6" fmla="*/ 439135 h 444295"/>
                <a:gd name="connsiteX7" fmla="*/ 912019 w 1121570"/>
                <a:gd name="connsiteY7" fmla="*/ 399481 h 444295"/>
                <a:gd name="connsiteX8" fmla="*/ 1002507 w 1121570"/>
                <a:gd name="connsiteY8" fmla="*/ 317372 h 444295"/>
                <a:gd name="connsiteX9" fmla="*/ 1081088 w 1121570"/>
                <a:gd name="connsiteY9" fmla="*/ 178115 h 444295"/>
                <a:gd name="connsiteX10" fmla="*/ 1109662 w 1121570"/>
                <a:gd name="connsiteY10" fmla="*/ 100679 h 444295"/>
                <a:gd name="connsiteX11" fmla="*/ 1121570 w 1121570"/>
                <a:gd name="connsiteY11" fmla="*/ 32923 h 444295"/>
                <a:gd name="connsiteX12" fmla="*/ 971550 w 1121570"/>
                <a:gd name="connsiteY12" fmla="*/ 26766 h 444295"/>
                <a:gd name="connsiteX13" fmla="*/ 0 w 1121570"/>
                <a:gd name="connsiteY13" fmla="*/ 0 h 444295"/>
                <a:gd name="connsiteX0" fmla="*/ 0 w 1121570"/>
                <a:gd name="connsiteY0" fmla="*/ 0 h 444295"/>
                <a:gd name="connsiteX1" fmla="*/ 23812 w 1121570"/>
                <a:gd name="connsiteY1" fmla="*/ 113569 h 444295"/>
                <a:gd name="connsiteX2" fmla="*/ 71627 w 1121570"/>
                <a:gd name="connsiteY2" fmla="*/ 241995 h 444295"/>
                <a:gd name="connsiteX3" fmla="*/ 133855 w 1121570"/>
                <a:gd name="connsiteY3" fmla="*/ 349886 h 444295"/>
                <a:gd name="connsiteX4" fmla="*/ 283369 w 1121570"/>
                <a:gd name="connsiteY4" fmla="*/ 433960 h 444295"/>
                <a:gd name="connsiteX5" fmla="*/ 531019 w 1121570"/>
                <a:gd name="connsiteY5" fmla="*/ 443485 h 444295"/>
                <a:gd name="connsiteX6" fmla="*/ 735807 w 1121570"/>
                <a:gd name="connsiteY6" fmla="*/ 439135 h 444295"/>
                <a:gd name="connsiteX7" fmla="*/ 912019 w 1121570"/>
                <a:gd name="connsiteY7" fmla="*/ 399481 h 444295"/>
                <a:gd name="connsiteX8" fmla="*/ 1014097 w 1121570"/>
                <a:gd name="connsiteY8" fmla="*/ 328865 h 444295"/>
                <a:gd name="connsiteX9" fmla="*/ 1081088 w 1121570"/>
                <a:gd name="connsiteY9" fmla="*/ 178115 h 444295"/>
                <a:gd name="connsiteX10" fmla="*/ 1109662 w 1121570"/>
                <a:gd name="connsiteY10" fmla="*/ 100679 h 444295"/>
                <a:gd name="connsiteX11" fmla="*/ 1121570 w 1121570"/>
                <a:gd name="connsiteY11" fmla="*/ 32923 h 444295"/>
                <a:gd name="connsiteX12" fmla="*/ 971550 w 1121570"/>
                <a:gd name="connsiteY12" fmla="*/ 26766 h 444295"/>
                <a:gd name="connsiteX13" fmla="*/ 0 w 1121570"/>
                <a:gd name="connsiteY13" fmla="*/ 0 h 444295"/>
                <a:gd name="connsiteX0" fmla="*/ 0 w 1121570"/>
                <a:gd name="connsiteY0" fmla="*/ 0 h 444295"/>
                <a:gd name="connsiteX1" fmla="*/ 23812 w 1121570"/>
                <a:gd name="connsiteY1" fmla="*/ 113569 h 444295"/>
                <a:gd name="connsiteX2" fmla="*/ 71627 w 1121570"/>
                <a:gd name="connsiteY2" fmla="*/ 241995 h 444295"/>
                <a:gd name="connsiteX3" fmla="*/ 133855 w 1121570"/>
                <a:gd name="connsiteY3" fmla="*/ 349886 h 444295"/>
                <a:gd name="connsiteX4" fmla="*/ 283369 w 1121570"/>
                <a:gd name="connsiteY4" fmla="*/ 433960 h 444295"/>
                <a:gd name="connsiteX5" fmla="*/ 531019 w 1121570"/>
                <a:gd name="connsiteY5" fmla="*/ 443485 h 444295"/>
                <a:gd name="connsiteX6" fmla="*/ 735807 w 1121570"/>
                <a:gd name="connsiteY6" fmla="*/ 439135 h 444295"/>
                <a:gd name="connsiteX7" fmla="*/ 912019 w 1121570"/>
                <a:gd name="connsiteY7" fmla="*/ 399481 h 444295"/>
                <a:gd name="connsiteX8" fmla="*/ 1014097 w 1121570"/>
                <a:gd name="connsiteY8" fmla="*/ 328865 h 444295"/>
                <a:gd name="connsiteX9" fmla="*/ 1090360 w 1121570"/>
                <a:gd name="connsiteY9" fmla="*/ 178115 h 444295"/>
                <a:gd name="connsiteX10" fmla="*/ 1109662 w 1121570"/>
                <a:gd name="connsiteY10" fmla="*/ 100679 h 444295"/>
                <a:gd name="connsiteX11" fmla="*/ 1121570 w 1121570"/>
                <a:gd name="connsiteY11" fmla="*/ 32923 h 444295"/>
                <a:gd name="connsiteX12" fmla="*/ 971550 w 1121570"/>
                <a:gd name="connsiteY12" fmla="*/ 26766 h 444295"/>
                <a:gd name="connsiteX13" fmla="*/ 0 w 1121570"/>
                <a:gd name="connsiteY13" fmla="*/ 0 h 444295"/>
                <a:gd name="connsiteX0" fmla="*/ 0 w 1121570"/>
                <a:gd name="connsiteY0" fmla="*/ 0 h 444295"/>
                <a:gd name="connsiteX1" fmla="*/ 23812 w 1121570"/>
                <a:gd name="connsiteY1" fmla="*/ 113569 h 444295"/>
                <a:gd name="connsiteX2" fmla="*/ 71627 w 1121570"/>
                <a:gd name="connsiteY2" fmla="*/ 241995 h 444295"/>
                <a:gd name="connsiteX3" fmla="*/ 133855 w 1121570"/>
                <a:gd name="connsiteY3" fmla="*/ 349886 h 444295"/>
                <a:gd name="connsiteX4" fmla="*/ 283369 w 1121570"/>
                <a:gd name="connsiteY4" fmla="*/ 433960 h 444295"/>
                <a:gd name="connsiteX5" fmla="*/ 531019 w 1121570"/>
                <a:gd name="connsiteY5" fmla="*/ 443485 h 444295"/>
                <a:gd name="connsiteX6" fmla="*/ 735807 w 1121570"/>
                <a:gd name="connsiteY6" fmla="*/ 439135 h 444295"/>
                <a:gd name="connsiteX7" fmla="*/ 912019 w 1121570"/>
                <a:gd name="connsiteY7" fmla="*/ 399481 h 444295"/>
                <a:gd name="connsiteX8" fmla="*/ 1014097 w 1121570"/>
                <a:gd name="connsiteY8" fmla="*/ 328865 h 444295"/>
                <a:gd name="connsiteX9" fmla="*/ 1090360 w 1121570"/>
                <a:gd name="connsiteY9" fmla="*/ 178115 h 444295"/>
                <a:gd name="connsiteX10" fmla="*/ 1116616 w 1121570"/>
                <a:gd name="connsiteY10" fmla="*/ 94933 h 444295"/>
                <a:gd name="connsiteX11" fmla="*/ 1121570 w 1121570"/>
                <a:gd name="connsiteY11" fmla="*/ 32923 h 444295"/>
                <a:gd name="connsiteX12" fmla="*/ 971550 w 1121570"/>
                <a:gd name="connsiteY12" fmla="*/ 26766 h 444295"/>
                <a:gd name="connsiteX13" fmla="*/ 0 w 1121570"/>
                <a:gd name="connsiteY13" fmla="*/ 0 h 44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1570" h="444295">
                  <a:moveTo>
                    <a:pt x="0" y="0"/>
                  </a:moveTo>
                  <a:cubicBezTo>
                    <a:pt x="8532" y="61317"/>
                    <a:pt x="11874" y="73237"/>
                    <a:pt x="23812" y="113569"/>
                  </a:cubicBezTo>
                  <a:cubicBezTo>
                    <a:pt x="35750" y="153901"/>
                    <a:pt x="53287" y="202609"/>
                    <a:pt x="71627" y="241995"/>
                  </a:cubicBezTo>
                  <a:cubicBezTo>
                    <a:pt x="89967" y="281381"/>
                    <a:pt x="98565" y="317892"/>
                    <a:pt x="133855" y="349886"/>
                  </a:cubicBezTo>
                  <a:cubicBezTo>
                    <a:pt x="169145" y="381880"/>
                    <a:pt x="217175" y="418360"/>
                    <a:pt x="283369" y="433960"/>
                  </a:cubicBezTo>
                  <a:cubicBezTo>
                    <a:pt x="349563" y="449560"/>
                    <a:pt x="455613" y="442623"/>
                    <a:pt x="531019" y="443485"/>
                  </a:cubicBezTo>
                  <a:lnTo>
                    <a:pt x="735807" y="439135"/>
                  </a:lnTo>
                  <a:cubicBezTo>
                    <a:pt x="799307" y="431801"/>
                    <a:pt x="865637" y="417859"/>
                    <a:pt x="912019" y="399481"/>
                  </a:cubicBezTo>
                  <a:cubicBezTo>
                    <a:pt x="958401" y="381103"/>
                    <a:pt x="984374" y="365759"/>
                    <a:pt x="1014097" y="328865"/>
                  </a:cubicBezTo>
                  <a:cubicBezTo>
                    <a:pt x="1043820" y="291971"/>
                    <a:pt x="1073274" y="217104"/>
                    <a:pt x="1090360" y="178115"/>
                  </a:cubicBezTo>
                  <a:cubicBezTo>
                    <a:pt x="1107447" y="139126"/>
                    <a:pt x="1111414" y="119132"/>
                    <a:pt x="1116616" y="94933"/>
                  </a:cubicBezTo>
                  <a:cubicBezTo>
                    <a:pt x="1121818" y="70734"/>
                    <a:pt x="1114426" y="107933"/>
                    <a:pt x="1121570" y="32923"/>
                  </a:cubicBezTo>
                  <a:cubicBezTo>
                    <a:pt x="1109664" y="19826"/>
                    <a:pt x="971550" y="26766"/>
                    <a:pt x="971550" y="267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>
                <a:alpha val="30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4631" y="1467824"/>
            <a:ext cx="537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бұл заттың қатты күйден сұйыққа ауысуы.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6904582" y="3945193"/>
            <a:ext cx="1808053" cy="1637272"/>
            <a:chOff x="5463860" y="2785247"/>
            <a:chExt cx="1356040" cy="1227954"/>
          </a:xfrm>
        </p:grpSpPr>
        <p:sp>
          <p:nvSpPr>
            <p:cNvPr id="7" name="Овальная выноска 6"/>
            <p:cNvSpPr/>
            <p:nvPr/>
          </p:nvSpPr>
          <p:spPr>
            <a:xfrm>
              <a:off x="5463860" y="2785247"/>
              <a:ext cx="1356040" cy="1227954"/>
            </a:xfrm>
            <a:prstGeom prst="wedgeEllipseCallout">
              <a:avLst>
                <a:gd name="adj1" fmla="val 93710"/>
                <a:gd name="adj2" fmla="val 32003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31991">
              <a:off x="5564111" y="3121818"/>
              <a:ext cx="232512" cy="188151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85297">
              <a:off x="5746692" y="3051577"/>
              <a:ext cx="208437" cy="168669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58661">
              <a:off x="5529500" y="3319458"/>
              <a:ext cx="208437" cy="16866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3369">
              <a:off x="5669086" y="3456681"/>
              <a:ext cx="208437" cy="168669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3613">
              <a:off x="5729410" y="3647181"/>
              <a:ext cx="208437" cy="168669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3613">
              <a:off x="5907210" y="3739256"/>
              <a:ext cx="208437" cy="168669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98728">
              <a:off x="6218360" y="3717031"/>
              <a:ext cx="208437" cy="168669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574">
              <a:off x="6415211" y="3567806"/>
              <a:ext cx="208437" cy="168669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77911">
              <a:off x="6046911" y="3618606"/>
              <a:ext cx="208437" cy="16866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23984">
              <a:off x="6037385" y="3434456"/>
              <a:ext cx="208437" cy="168669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65279">
              <a:off x="5897685" y="3155056"/>
              <a:ext cx="208437" cy="168669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2013">
              <a:off x="5859585" y="3339208"/>
              <a:ext cx="208437" cy="168669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17107">
              <a:off x="6405685" y="3390008"/>
              <a:ext cx="208437" cy="16866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17107">
              <a:off x="6065960" y="3189983"/>
              <a:ext cx="208437" cy="168669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43822">
              <a:off x="6021510" y="3034408"/>
              <a:ext cx="208437" cy="168669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121719">
              <a:off x="6129460" y="2894708"/>
              <a:ext cx="208437" cy="168669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09710">
              <a:off x="6202486" y="3304283"/>
              <a:ext cx="208437" cy="168669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62034">
              <a:off x="6418386" y="3199508"/>
              <a:ext cx="208437" cy="168669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2552">
              <a:off x="6424735" y="3012184"/>
              <a:ext cx="208437" cy="168669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774500">
              <a:off x="6297736" y="2872483"/>
              <a:ext cx="208437" cy="168669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494632" y="2668468"/>
            <a:ext cx="560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температурасы </a:t>
            </a:r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бұл заттың балқитын температурасы.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4631" y="4505185"/>
            <a:ext cx="537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процесінде заттың </a:t>
            </a:r>
            <a:r>
              <a:rPr lang="ru-RU" sz="20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температурасы тұрақты болып қалады.</a:t>
            </a:r>
            <a:endParaRPr lang="ru-RU" sz="2000" noProof="1">
              <a:solidFill>
                <a:srgbClr val="5299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90" y="349251"/>
            <a:ext cx="752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Балқу температурасы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78" y="5064760"/>
            <a:ext cx="1442063" cy="12750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25" y="4185921"/>
            <a:ext cx="930336" cy="13996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01" y="2712635"/>
            <a:ext cx="1723571" cy="2285397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8864942" y="1289867"/>
            <a:ext cx="403669" cy="3533439"/>
            <a:chOff x="6826260" y="967400"/>
            <a:chExt cx="302752" cy="265007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40" r="39330"/>
            <a:stretch/>
          </p:blipFill>
          <p:spPr>
            <a:xfrm>
              <a:off x="6826260" y="967400"/>
              <a:ext cx="302752" cy="2650079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/>
            <p:cNvCxnSpPr/>
            <p:nvPr/>
          </p:nvCxnSpPr>
          <p:spPr>
            <a:xfrm flipH="1" flipV="1">
              <a:off x="6980399" y="2624138"/>
              <a:ext cx="1" cy="7734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Серебра, Бар, Металл, Блестящий, Металлический, Стал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939">
            <a:off x="8485853" y="4244832"/>
            <a:ext cx="999183" cy="90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лилиния 19"/>
          <p:cNvSpPr/>
          <p:nvPr/>
        </p:nvSpPr>
        <p:spPr>
          <a:xfrm>
            <a:off x="8284680" y="4509705"/>
            <a:ext cx="1500968" cy="412348"/>
          </a:xfrm>
          <a:custGeom>
            <a:avLst/>
            <a:gdLst>
              <a:gd name="connsiteX0" fmla="*/ 0 w 1252016"/>
              <a:gd name="connsiteY0" fmla="*/ 0 h 452702"/>
              <a:gd name="connsiteX1" fmla="*/ 33337 w 1252016"/>
              <a:gd name="connsiteY1" fmla="*/ 178594 h 452702"/>
              <a:gd name="connsiteX2" fmla="*/ 97631 w 1252016"/>
              <a:gd name="connsiteY2" fmla="*/ 335756 h 452702"/>
              <a:gd name="connsiteX3" fmla="*/ 190500 w 1252016"/>
              <a:gd name="connsiteY3" fmla="*/ 397669 h 452702"/>
              <a:gd name="connsiteX4" fmla="*/ 352425 w 1252016"/>
              <a:gd name="connsiteY4" fmla="*/ 435769 h 452702"/>
              <a:gd name="connsiteX5" fmla="*/ 600075 w 1252016"/>
              <a:gd name="connsiteY5" fmla="*/ 445294 h 452702"/>
              <a:gd name="connsiteX6" fmla="*/ 809625 w 1252016"/>
              <a:gd name="connsiteY6" fmla="*/ 452438 h 452702"/>
              <a:gd name="connsiteX7" fmla="*/ 988219 w 1252016"/>
              <a:gd name="connsiteY7" fmla="*/ 435769 h 452702"/>
              <a:gd name="connsiteX8" fmla="*/ 1083469 w 1252016"/>
              <a:gd name="connsiteY8" fmla="*/ 388144 h 452702"/>
              <a:gd name="connsiteX9" fmla="*/ 1185862 w 1252016"/>
              <a:gd name="connsiteY9" fmla="*/ 283369 h 452702"/>
              <a:gd name="connsiteX10" fmla="*/ 1233487 w 1252016"/>
              <a:gd name="connsiteY10" fmla="*/ 171450 h 452702"/>
              <a:gd name="connsiteX11" fmla="*/ 1247775 w 1252016"/>
              <a:gd name="connsiteY11" fmla="*/ 97631 h 452702"/>
              <a:gd name="connsiteX12" fmla="*/ 1162050 w 1252016"/>
              <a:gd name="connsiteY12" fmla="*/ 92869 h 452702"/>
              <a:gd name="connsiteX13" fmla="*/ 0 w 1252016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162050 w 1264963"/>
              <a:gd name="connsiteY12" fmla="*/ 92869 h 452702"/>
              <a:gd name="connsiteX13" fmla="*/ 0 w 1264963"/>
              <a:gd name="connsiteY13" fmla="*/ 0 h 452702"/>
              <a:gd name="connsiteX0" fmla="*/ 0 w 1264963"/>
              <a:gd name="connsiteY0" fmla="*/ 0 h 452702"/>
              <a:gd name="connsiteX1" fmla="*/ 33337 w 1264963"/>
              <a:gd name="connsiteY1" fmla="*/ 178594 h 452702"/>
              <a:gd name="connsiteX2" fmla="*/ 97631 w 1264963"/>
              <a:gd name="connsiteY2" fmla="*/ 335756 h 452702"/>
              <a:gd name="connsiteX3" fmla="*/ 190500 w 1264963"/>
              <a:gd name="connsiteY3" fmla="*/ 397669 h 452702"/>
              <a:gd name="connsiteX4" fmla="*/ 352425 w 1264963"/>
              <a:gd name="connsiteY4" fmla="*/ 435769 h 452702"/>
              <a:gd name="connsiteX5" fmla="*/ 600075 w 1264963"/>
              <a:gd name="connsiteY5" fmla="*/ 445294 h 452702"/>
              <a:gd name="connsiteX6" fmla="*/ 809625 w 1264963"/>
              <a:gd name="connsiteY6" fmla="*/ 452438 h 452702"/>
              <a:gd name="connsiteX7" fmla="*/ 988219 w 1264963"/>
              <a:gd name="connsiteY7" fmla="*/ 435769 h 452702"/>
              <a:gd name="connsiteX8" fmla="*/ 1083469 w 1264963"/>
              <a:gd name="connsiteY8" fmla="*/ 388144 h 452702"/>
              <a:gd name="connsiteX9" fmla="*/ 1185862 w 1264963"/>
              <a:gd name="connsiteY9" fmla="*/ 283369 h 452702"/>
              <a:gd name="connsiteX10" fmla="*/ 1233487 w 1264963"/>
              <a:gd name="connsiteY10" fmla="*/ 171450 h 452702"/>
              <a:gd name="connsiteX11" fmla="*/ 1262063 w 1264963"/>
              <a:gd name="connsiteY11" fmla="*/ 40481 h 452702"/>
              <a:gd name="connsiteX12" fmla="*/ 1040606 w 1264963"/>
              <a:gd name="connsiteY12" fmla="*/ 28575 h 452702"/>
              <a:gd name="connsiteX13" fmla="*/ 0 w 1264963"/>
              <a:gd name="connsiteY13" fmla="*/ 0 h 45270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60201"/>
              <a:gd name="connsiteY0" fmla="*/ 0 h 433652"/>
              <a:gd name="connsiteX1" fmla="*/ 28575 w 1260201"/>
              <a:gd name="connsiteY1" fmla="*/ 159544 h 433652"/>
              <a:gd name="connsiteX2" fmla="*/ 92869 w 1260201"/>
              <a:gd name="connsiteY2" fmla="*/ 316706 h 433652"/>
              <a:gd name="connsiteX3" fmla="*/ 185738 w 1260201"/>
              <a:gd name="connsiteY3" fmla="*/ 378619 h 433652"/>
              <a:gd name="connsiteX4" fmla="*/ 347663 w 1260201"/>
              <a:gd name="connsiteY4" fmla="*/ 416719 h 433652"/>
              <a:gd name="connsiteX5" fmla="*/ 595313 w 1260201"/>
              <a:gd name="connsiteY5" fmla="*/ 426244 h 433652"/>
              <a:gd name="connsiteX6" fmla="*/ 804863 w 1260201"/>
              <a:gd name="connsiteY6" fmla="*/ 433388 h 433652"/>
              <a:gd name="connsiteX7" fmla="*/ 983457 w 1260201"/>
              <a:gd name="connsiteY7" fmla="*/ 416719 h 433652"/>
              <a:gd name="connsiteX8" fmla="*/ 1078707 w 1260201"/>
              <a:gd name="connsiteY8" fmla="*/ 369094 h 433652"/>
              <a:gd name="connsiteX9" fmla="*/ 1181100 w 1260201"/>
              <a:gd name="connsiteY9" fmla="*/ 264319 h 433652"/>
              <a:gd name="connsiteX10" fmla="*/ 1228725 w 1260201"/>
              <a:gd name="connsiteY10" fmla="*/ 152400 h 433652"/>
              <a:gd name="connsiteX11" fmla="*/ 1257301 w 1260201"/>
              <a:gd name="connsiteY11" fmla="*/ 21431 h 433652"/>
              <a:gd name="connsiteX12" fmla="*/ 1035844 w 1260201"/>
              <a:gd name="connsiteY12" fmla="*/ 9525 h 433652"/>
              <a:gd name="connsiteX13" fmla="*/ 0 w 1260201"/>
              <a:gd name="connsiteY13" fmla="*/ 0 h 433652"/>
              <a:gd name="connsiteX0" fmla="*/ 0 w 1257301"/>
              <a:gd name="connsiteY0" fmla="*/ 0 h 433652"/>
              <a:gd name="connsiteX1" fmla="*/ 28575 w 1257301"/>
              <a:gd name="connsiteY1" fmla="*/ 159544 h 433652"/>
              <a:gd name="connsiteX2" fmla="*/ 92869 w 1257301"/>
              <a:gd name="connsiteY2" fmla="*/ 316706 h 433652"/>
              <a:gd name="connsiteX3" fmla="*/ 185738 w 1257301"/>
              <a:gd name="connsiteY3" fmla="*/ 378619 h 433652"/>
              <a:gd name="connsiteX4" fmla="*/ 347663 w 1257301"/>
              <a:gd name="connsiteY4" fmla="*/ 416719 h 433652"/>
              <a:gd name="connsiteX5" fmla="*/ 595313 w 1257301"/>
              <a:gd name="connsiteY5" fmla="*/ 426244 h 433652"/>
              <a:gd name="connsiteX6" fmla="*/ 804863 w 1257301"/>
              <a:gd name="connsiteY6" fmla="*/ 433388 h 433652"/>
              <a:gd name="connsiteX7" fmla="*/ 983457 w 1257301"/>
              <a:gd name="connsiteY7" fmla="*/ 416719 h 433652"/>
              <a:gd name="connsiteX8" fmla="*/ 1078707 w 1257301"/>
              <a:gd name="connsiteY8" fmla="*/ 369094 h 433652"/>
              <a:gd name="connsiteX9" fmla="*/ 1181100 w 1257301"/>
              <a:gd name="connsiteY9" fmla="*/ 264319 h 433652"/>
              <a:gd name="connsiteX10" fmla="*/ 1228725 w 1257301"/>
              <a:gd name="connsiteY10" fmla="*/ 152400 h 433652"/>
              <a:gd name="connsiteX11" fmla="*/ 1257301 w 1257301"/>
              <a:gd name="connsiteY11" fmla="*/ 21431 h 433652"/>
              <a:gd name="connsiteX12" fmla="*/ 1035844 w 1257301"/>
              <a:gd name="connsiteY12" fmla="*/ 9525 h 433652"/>
              <a:gd name="connsiteX13" fmla="*/ 0 w 1257301"/>
              <a:gd name="connsiteY13" fmla="*/ 0 h 43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7301" h="433652">
                <a:moveTo>
                  <a:pt x="0" y="0"/>
                </a:moveTo>
                <a:cubicBezTo>
                  <a:pt x="8532" y="61317"/>
                  <a:pt x="13097" y="106760"/>
                  <a:pt x="28575" y="159544"/>
                </a:cubicBezTo>
                <a:cubicBezTo>
                  <a:pt x="44053" y="212328"/>
                  <a:pt x="66675" y="280194"/>
                  <a:pt x="92869" y="316706"/>
                </a:cubicBezTo>
                <a:cubicBezTo>
                  <a:pt x="119063" y="353218"/>
                  <a:pt x="143272" y="361950"/>
                  <a:pt x="185738" y="378619"/>
                </a:cubicBezTo>
                <a:cubicBezTo>
                  <a:pt x="228204" y="395288"/>
                  <a:pt x="279401" y="408782"/>
                  <a:pt x="347663" y="416719"/>
                </a:cubicBezTo>
                <a:cubicBezTo>
                  <a:pt x="415926" y="424657"/>
                  <a:pt x="595313" y="426244"/>
                  <a:pt x="595313" y="426244"/>
                </a:cubicBezTo>
                <a:cubicBezTo>
                  <a:pt x="671513" y="429022"/>
                  <a:pt x="740172" y="434976"/>
                  <a:pt x="804863" y="433388"/>
                </a:cubicBezTo>
                <a:cubicBezTo>
                  <a:pt x="869554" y="431801"/>
                  <a:pt x="937816" y="427435"/>
                  <a:pt x="983457" y="416719"/>
                </a:cubicBezTo>
                <a:cubicBezTo>
                  <a:pt x="1029098" y="406003"/>
                  <a:pt x="1045767" y="394494"/>
                  <a:pt x="1078707" y="369094"/>
                </a:cubicBezTo>
                <a:cubicBezTo>
                  <a:pt x="1111647" y="343694"/>
                  <a:pt x="1156097" y="300435"/>
                  <a:pt x="1181100" y="264319"/>
                </a:cubicBezTo>
                <a:cubicBezTo>
                  <a:pt x="1206103" y="228203"/>
                  <a:pt x="1216025" y="192881"/>
                  <a:pt x="1228725" y="152400"/>
                </a:cubicBezTo>
                <a:cubicBezTo>
                  <a:pt x="1241425" y="111919"/>
                  <a:pt x="1250157" y="96441"/>
                  <a:pt x="1257301" y="21431"/>
                </a:cubicBezTo>
                <a:cubicBezTo>
                  <a:pt x="1245395" y="8334"/>
                  <a:pt x="1035844" y="9525"/>
                  <a:pt x="1035844" y="9525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89000"/>
                  <a:alpha val="9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9069189" y="2882900"/>
            <a:ext cx="1" cy="6241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10038" r="40903" b="87574"/>
          <a:stretch/>
        </p:blipFill>
        <p:spPr>
          <a:xfrm>
            <a:off x="8893933" y="2942597"/>
            <a:ext cx="307507" cy="4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3E5C3A-3C59-403C-AF04-994E3B1C67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9" y="2593562"/>
            <a:ext cx="3121652" cy="3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7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0089" y="349251"/>
            <a:ext cx="857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3600" b="1" noProof="1">
                <a:solidFill>
                  <a:srgbClr val="52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Кейбір заттардың балқу температурасы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4394100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5307368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497255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3455432"/>
            <a:ext cx="12192000" cy="4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8367" y="1940835"/>
            <a:ext cx="169596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867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8368" y="2435263"/>
            <a:ext cx="1506392" cy="382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Сутегі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Оттегі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Азот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Спирт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Сынап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Мұз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Цезий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548878" y="2435263"/>
            <a:ext cx="1488017" cy="388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−259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−219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−210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−114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−39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29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63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4139543" y="2023350"/>
            <a:ext cx="0" cy="42508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544645" y="1944477"/>
            <a:ext cx="15062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867" baseline="-25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ru-RU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67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67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1867" i="1" baseline="30000" noProof="1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72706" y="1940835"/>
            <a:ext cx="170851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kk-KZ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endParaRPr lang="ru-RU" sz="1867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72707" y="2435263"/>
            <a:ext cx="1506392" cy="388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Натрий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Қалайы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Қорғасын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Янтарь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Мырыш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Күміс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Жез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443217" y="2435263"/>
            <a:ext cx="1488017" cy="388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98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232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327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360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420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660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962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1000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V="1">
            <a:off x="8033881" y="2023350"/>
            <a:ext cx="0" cy="425080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32450" y="1944477"/>
            <a:ext cx="15062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867" baseline="-25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ru-RU" sz="1867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67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67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1867" i="1" baseline="30000" noProof="1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14391" y="1940835"/>
            <a:ext cx="170851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867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314392" y="2435263"/>
            <a:ext cx="1506392" cy="3822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Шойын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Темір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Платина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Осмий</a:t>
            </a:r>
          </a:p>
          <a:p>
            <a:pPr defTabSz="914377">
              <a:lnSpc>
                <a:spcPct val="165000"/>
              </a:lnSpc>
            </a:pPr>
            <a:r>
              <a:rPr lang="ru-RU" sz="1867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Вольфрам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0384902" y="2435263"/>
            <a:ext cx="1488017" cy="3885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1064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1085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1200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1500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1539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1772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3045</a:t>
            </a:r>
          </a:p>
          <a:p>
            <a:pPr defTabSz="914377">
              <a:lnSpc>
                <a:spcPct val="165000"/>
              </a:lnSpc>
            </a:pPr>
            <a:r>
              <a:rPr lang="ru-RU" sz="1867" dirty="0">
                <a:solidFill>
                  <a:srgbClr val="529938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3387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274135" y="1944477"/>
            <a:ext cx="15062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867" i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867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</a:t>
            </a:r>
            <a:r>
              <a:rPr lang="ru-RU" sz="1867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67" baseline="30000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67" noProof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1867" i="1" baseline="30000" noProof="1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Блок-схема: узел 60">
            <a:extLst>
              <a:ext uri="{FF2B5EF4-FFF2-40B4-BE49-F238E27FC236}">
                <a16:creationId xmlns:a16="http://schemas.microsoft.com/office/drawing/2014/main" id="{A837731D-96D9-424B-939E-AAAF52236AA0}"/>
              </a:ext>
            </a:extLst>
          </p:cNvPr>
          <p:cNvSpPr/>
          <p:nvPr/>
        </p:nvSpPr>
        <p:spPr>
          <a:xfrm>
            <a:off x="493327" y="5231168"/>
            <a:ext cx="756000" cy="7560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39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3881</TotalTime>
  <Words>1185</Words>
  <Application>Microsoft Office PowerPoint</Application>
  <PresentationFormat>Широкоэкранный</PresentationFormat>
  <Paragraphs>391</Paragraphs>
  <Slides>26</Slides>
  <Notes>24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 WW</dc:creator>
  <cp:lastModifiedBy>Данагул</cp:lastModifiedBy>
  <cp:revision>602</cp:revision>
  <cp:lastPrinted>2020-07-21T16:10:32Z</cp:lastPrinted>
  <dcterms:created xsi:type="dcterms:W3CDTF">2020-05-14T18:55:33Z</dcterms:created>
  <dcterms:modified xsi:type="dcterms:W3CDTF">2025-10-09T04:46:57Z</dcterms:modified>
</cp:coreProperties>
</file>