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62" r:id="rId4"/>
    <p:sldId id="269" r:id="rId5"/>
    <p:sldId id="270" r:id="rId6"/>
    <p:sldId id="271" r:id="rId7"/>
    <p:sldId id="272" r:id="rId8"/>
    <p:sldId id="260" r:id="rId9"/>
    <p:sldId id="265" r:id="rId10"/>
    <p:sldId id="266" r:id="rId11"/>
    <p:sldId id="267" r:id="rId12"/>
    <p:sldId id="268" r:id="rId13"/>
    <p:sldId id="256" r:id="rId14"/>
    <p:sldId id="273" r:id="rId15"/>
    <p:sldId id="274" r:id="rId16"/>
    <p:sldId id="275" r:id="rId17"/>
    <p:sldId id="276" r:id="rId18"/>
    <p:sldId id="261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12D"/>
    <a:srgbClr val="A0CD81"/>
    <a:srgbClr val="649C3E"/>
    <a:srgbClr val="FCBAC0"/>
    <a:srgbClr val="F40000"/>
    <a:srgbClr val="FF9B9B"/>
    <a:srgbClr val="24ECBC"/>
    <a:srgbClr val="9C5BCD"/>
    <a:srgbClr val="33D565"/>
    <a:srgbClr val="B1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F72CF-665F-4706-8F3C-6BF07A0C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058CA6-8AC0-41B7-8055-76F3CAE8B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4D18B-8258-4B44-AA6E-0B1698D6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951AE-31FD-47D4-B05C-2083D0E4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56053-677F-448E-8C50-056A2F1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B947D-F0BC-4458-9998-AD04A256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6E3636-C198-4FB4-951A-71E786CC2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5FDE5-6237-44C8-A7FE-8525E947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36798-0E41-4BC1-82F3-E3457295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A9BD0-F6AD-4F16-B1E8-F2FD56C6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001560-9C75-4069-9D49-82FE6EFE3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81B873-3CAF-4271-B8EA-8D78E7D84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27141-EB1E-487C-9B6F-7EE87C7D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AE5EC-8F2F-49C1-A6EF-4A1E941A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969A5-933D-4B39-80BC-2E3B78D4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B6E1D-E90D-4B29-AD62-588F59BD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C8D33-186A-4F2C-BFA5-85735C23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57317-DBAA-4453-8091-5AAC72AE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C7AA0-F98C-4825-995F-AC990E2D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E3396-F757-4897-9167-746F74A1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A5C29-8E7B-4D3A-B478-24A285E6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60C61A-C884-41F6-A011-7EAD143A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AC655-0CAC-4B7A-BA42-4CEAC16D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499A5-78B1-4F6A-9581-78A5958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DD0F-C8E9-4A0A-B10A-C012107C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648A1-E35C-4716-B447-42A035CF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89F89-2379-4425-B3D4-C4B7F237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D82BF3-EFFD-4EF9-B6FA-329235B8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344B0-13EC-4E9C-BB9B-3317BE3A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9998F-A66F-4AF6-B585-D979F8D7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513ABF-4555-41C7-993E-86E38410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DF7A-825C-464A-ADFC-21B2FFFC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234848-CB80-4FD3-85F0-5D6296FB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659EB-255F-46B7-BAE3-D10DEAECF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7181ED-BA35-4018-B2A7-A66BAAB3B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7DA33E-9E21-4DFA-B1B7-E414A12F9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B1823A-6366-4B2D-8294-9CA0D734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3C302D-D3AA-4B2F-935D-24DC026A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E73E7B-AA94-41CA-BEB8-BD2502E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74A80-B3BF-470F-B93E-5E970A8F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C11B2B-4B02-415E-A4A6-BD182FE6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89128A-6E63-4AFB-B15A-AF79E6FA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C9CF29-C3BF-44D5-830C-2C4BBA9A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3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6BD48E-6011-4584-B47C-29FB2490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60023C-42D3-467A-A719-DB7F874C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9859DF-BA02-4C52-809B-CBFDF4F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4E6E0-7FBD-46C6-9CB2-6F7D011F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6279A-6BAF-4471-9519-573901D3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A61F1-0DF4-4388-BB4C-D7882FEC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288D9-08D4-4BB0-A535-2F9AB69E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9EB846-BBB7-49FC-8ED6-45849842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AB247-C5BB-4016-BCC2-F3E3433A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7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F70FB-6798-4344-AB00-AD0568FF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99B4C2-E2F9-48BD-A524-8CCB64FED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8513C7-ABDF-48A8-B1B0-5CF08C26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A1C0D3-E665-4C0B-A1CB-F283BDDA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B3C29-975C-4FCC-AC30-7849ED33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455FA-70CE-42C1-8C1F-F44C2AB6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06695-B498-450B-931B-82077038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84BE6-E9AA-4D89-BC5F-758AAD9C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CC2B9-CD82-4894-9065-9C00D997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DFE9-7C9F-4FAB-B6A6-45DB291419A1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4BE16-6474-4BE3-B03A-29A81DF7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464FF-3E85-4E13-B5B4-B0501A8E2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89BF-76E4-463A-9C3C-3F89AEF2D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17/06/relationships/model3d" Target="../media/model3d3.glb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17/06/relationships/model3d" Target="../media/model3d5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microsoft.com/office/2017/06/relationships/model3d" Target="../media/model3d2.glb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17/06/relationships/model3d" Target="../media/model3d4.glb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pp.chathub.gg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eshanov.ru/" TargetMode="External"/><Relationship Id="rId5" Type="http://schemas.openxmlformats.org/officeDocument/2006/relationships/hyperlink" Target="https://urokimatematiki.ru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app.questionwell.org/quiz" TargetMode="Externa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pp.chathub.gg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eshanov.ru/" TargetMode="External"/><Relationship Id="rId5" Type="http://schemas.openxmlformats.org/officeDocument/2006/relationships/hyperlink" Target="https://urokimatematiki.ru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app.questionwell.org/quiz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17/06/relationships/model3d" Target="../media/model3d3.glb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17/06/relationships/model3d" Target="../media/model3d5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microsoft.com/office/2017/06/relationships/model3d" Target="../media/model3d2.glb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17/06/relationships/model3d" Target="../media/model3d4.glb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BDE7B9-786C-4E03-88B8-6B41CA328452}"/>
              </a:ext>
            </a:extLst>
          </p:cNvPr>
          <p:cNvSpPr/>
          <p:nvPr/>
        </p:nvSpPr>
        <p:spPr>
          <a:xfrm>
            <a:off x="-763" y="0"/>
            <a:ext cx="12202416" cy="6858000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rgbClr val="FCBAC0"/>
              </a:gs>
              <a:gs pos="17000">
                <a:schemeClr val="bg1"/>
              </a:gs>
              <a:gs pos="0">
                <a:srgbClr val="F40000">
                  <a:tint val="66000"/>
                  <a:satMod val="160000"/>
                </a:srgbClr>
              </a:gs>
              <a:gs pos="0">
                <a:srgbClr val="F40000">
                  <a:tint val="44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Школьный класс со сплошной заливкой">
            <a:extLst>
              <a:ext uri="{FF2B5EF4-FFF2-40B4-BE49-F238E27FC236}">
                <a16:creationId xmlns:a16="http://schemas.microsoft.com/office/drawing/2014/main" id="{4306943C-3A9B-481A-86FA-6E892F4D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6048" y="4449870"/>
            <a:ext cx="567506" cy="567506"/>
          </a:xfrm>
          <a:prstGeom prst="rect">
            <a:avLst/>
          </a:prstGeom>
        </p:spPr>
      </p:pic>
      <p:pic>
        <p:nvPicPr>
          <p:cNvPr id="36" name="Рисунок 35" descr="Интернет со сплошной заливкой">
            <a:extLst>
              <a:ext uri="{FF2B5EF4-FFF2-40B4-BE49-F238E27FC236}">
                <a16:creationId xmlns:a16="http://schemas.microsoft.com/office/drawing/2014/main" id="{FC0FF7E6-D3CA-4A33-8892-296F979D9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6255" y="2834058"/>
            <a:ext cx="677632" cy="677632"/>
          </a:xfrm>
          <a:prstGeom prst="rect">
            <a:avLst/>
          </a:prstGeom>
        </p:spPr>
      </p:pic>
      <p:pic>
        <p:nvPicPr>
          <p:cNvPr id="38" name="Рисунок 37" descr="Математика со сплошной заливкой">
            <a:extLst>
              <a:ext uri="{FF2B5EF4-FFF2-40B4-BE49-F238E27FC236}">
                <a16:creationId xmlns:a16="http://schemas.microsoft.com/office/drawing/2014/main" id="{B2413C53-C4F7-4166-8DF6-9F1CE9FB2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8188" y="2834058"/>
            <a:ext cx="597239" cy="597239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1D5EF79F-7FFD-466E-9653-7F6B7066E235}"/>
              </a:ext>
            </a:extLst>
          </p:cNvPr>
          <p:cNvSpPr/>
          <p:nvPr/>
        </p:nvSpPr>
        <p:spPr>
          <a:xfrm>
            <a:off x="3806325" y="1584003"/>
            <a:ext cx="83248" cy="58611"/>
          </a:xfrm>
          <a:custGeom>
            <a:avLst/>
            <a:gdLst>
              <a:gd name="connsiteX0" fmla="*/ 0 w 83248"/>
              <a:gd name="connsiteY0" fmla="*/ 0 h 58611"/>
              <a:gd name="connsiteX1" fmla="*/ 58612 w 83248"/>
              <a:gd name="connsiteY1" fmla="*/ 58612 h 58611"/>
              <a:gd name="connsiteX2" fmla="*/ 83249 w 83248"/>
              <a:gd name="connsiteY2" fmla="*/ 0 h 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48" h="58611">
                <a:moveTo>
                  <a:pt x="0" y="0"/>
                </a:moveTo>
                <a:lnTo>
                  <a:pt x="58612" y="58612"/>
                </a:lnTo>
                <a:cubicBezTo>
                  <a:pt x="72992" y="42281"/>
                  <a:pt x="81643" y="21700"/>
                  <a:pt x="83249" y="0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B3362BD-5190-4509-A3D5-E41CC0C7C521}"/>
              </a:ext>
            </a:extLst>
          </p:cNvPr>
          <p:cNvSpPr/>
          <p:nvPr/>
        </p:nvSpPr>
        <p:spPr>
          <a:xfrm>
            <a:off x="3688166" y="1476620"/>
            <a:ext cx="166642" cy="200886"/>
          </a:xfrm>
          <a:custGeom>
            <a:avLst/>
            <a:gdLst>
              <a:gd name="connsiteX0" fmla="*/ 93666 w 166642"/>
              <a:gd name="connsiteY0" fmla="*/ 103145 h 200886"/>
              <a:gd name="connsiteX1" fmla="*/ 93666 w 166642"/>
              <a:gd name="connsiteY1" fmla="*/ 0 h 200886"/>
              <a:gd name="connsiteX2" fmla="*/ 241 w 166642"/>
              <a:gd name="connsiteY2" fmla="*/ 107220 h 200886"/>
              <a:gd name="connsiteX3" fmla="*/ 107461 w 166642"/>
              <a:gd name="connsiteY3" fmla="*/ 200645 h 200886"/>
              <a:gd name="connsiteX4" fmla="*/ 166643 w 166642"/>
              <a:gd name="connsiteY4" fmla="*/ 176123 h 20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42" h="200886">
                <a:moveTo>
                  <a:pt x="93666" y="103145"/>
                </a:moveTo>
                <a:lnTo>
                  <a:pt x="93666" y="0"/>
                </a:lnTo>
                <a:cubicBezTo>
                  <a:pt x="38259" y="3809"/>
                  <a:pt x="-3569" y="51813"/>
                  <a:pt x="241" y="107220"/>
                </a:cubicBezTo>
                <a:cubicBezTo>
                  <a:pt x="4050" y="162627"/>
                  <a:pt x="52054" y="204454"/>
                  <a:pt x="107461" y="200645"/>
                </a:cubicBezTo>
                <a:cubicBezTo>
                  <a:pt x="129334" y="199141"/>
                  <a:pt x="150116" y="190530"/>
                  <a:pt x="166643" y="176123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3B5A0A-43BD-4EF0-84F4-CB05B5CC8A91}"/>
              </a:ext>
            </a:extLst>
          </p:cNvPr>
          <p:cNvSpPr/>
          <p:nvPr/>
        </p:nvSpPr>
        <p:spPr>
          <a:xfrm>
            <a:off x="3796197" y="1476620"/>
            <a:ext cx="93376" cy="93017"/>
          </a:xfrm>
          <a:custGeom>
            <a:avLst/>
            <a:gdLst>
              <a:gd name="connsiteX0" fmla="*/ 0 w 93376"/>
              <a:gd name="connsiteY0" fmla="*/ 93017 h 93017"/>
              <a:gd name="connsiteX1" fmla="*/ 93377 w 93376"/>
              <a:gd name="connsiteY1" fmla="*/ 93017 h 93017"/>
              <a:gd name="connsiteX2" fmla="*/ 0 w 93376"/>
              <a:gd name="connsiteY2" fmla="*/ 0 h 9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6" h="93017">
                <a:moveTo>
                  <a:pt x="0" y="93017"/>
                </a:moveTo>
                <a:lnTo>
                  <a:pt x="93377" y="93017"/>
                </a:lnTo>
                <a:cubicBezTo>
                  <a:pt x="89741" y="43093"/>
                  <a:pt x="49939" y="3443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9CD7AE2-E5B4-40E2-B55E-B6E346283B2F}"/>
              </a:ext>
            </a:extLst>
          </p:cNvPr>
          <p:cNvSpPr/>
          <p:nvPr/>
        </p:nvSpPr>
        <p:spPr>
          <a:xfrm>
            <a:off x="3533556" y="1376962"/>
            <a:ext cx="508454" cy="531303"/>
          </a:xfrm>
          <a:custGeom>
            <a:avLst/>
            <a:gdLst>
              <a:gd name="connsiteX0" fmla="*/ 474066 w 545893"/>
              <a:gd name="connsiteY0" fmla="*/ 79011 h 538710"/>
              <a:gd name="connsiteX1" fmla="*/ 474066 w 545893"/>
              <a:gd name="connsiteY1" fmla="*/ 337592 h 538710"/>
              <a:gd name="connsiteX2" fmla="*/ 71828 w 545893"/>
              <a:gd name="connsiteY2" fmla="*/ 337592 h 538710"/>
              <a:gd name="connsiteX3" fmla="*/ 71828 w 545893"/>
              <a:gd name="connsiteY3" fmla="*/ 79011 h 538710"/>
              <a:gd name="connsiteX4" fmla="*/ 531528 w 545893"/>
              <a:gd name="connsiteY4" fmla="*/ 351958 h 538710"/>
              <a:gd name="connsiteX5" fmla="*/ 517163 w 545893"/>
              <a:gd name="connsiteY5" fmla="*/ 351958 h 538710"/>
              <a:gd name="connsiteX6" fmla="*/ 517163 w 545893"/>
              <a:gd name="connsiteY6" fmla="*/ 57463 h 538710"/>
              <a:gd name="connsiteX7" fmla="*/ 531528 w 545893"/>
              <a:gd name="connsiteY7" fmla="*/ 57463 h 538710"/>
              <a:gd name="connsiteX8" fmla="*/ 545894 w 545893"/>
              <a:gd name="connsiteY8" fmla="*/ 43097 h 538710"/>
              <a:gd name="connsiteX9" fmla="*/ 531528 w 545893"/>
              <a:gd name="connsiteY9" fmla="*/ 28731 h 538710"/>
              <a:gd name="connsiteX10" fmla="*/ 287313 w 545893"/>
              <a:gd name="connsiteY10" fmla="*/ 28731 h 538710"/>
              <a:gd name="connsiteX11" fmla="*/ 287313 w 545893"/>
              <a:gd name="connsiteY11" fmla="*/ 14366 h 538710"/>
              <a:gd name="connsiteX12" fmla="*/ 272947 w 545893"/>
              <a:gd name="connsiteY12" fmla="*/ 0 h 538710"/>
              <a:gd name="connsiteX13" fmla="*/ 258581 w 545893"/>
              <a:gd name="connsiteY13" fmla="*/ 14366 h 538710"/>
              <a:gd name="connsiteX14" fmla="*/ 258581 w 545893"/>
              <a:gd name="connsiteY14" fmla="*/ 28731 h 538710"/>
              <a:gd name="connsiteX15" fmla="*/ 14366 w 545893"/>
              <a:gd name="connsiteY15" fmla="*/ 28731 h 538710"/>
              <a:gd name="connsiteX16" fmla="*/ 0 w 545893"/>
              <a:gd name="connsiteY16" fmla="*/ 43097 h 538710"/>
              <a:gd name="connsiteX17" fmla="*/ 14366 w 545893"/>
              <a:gd name="connsiteY17" fmla="*/ 57463 h 538710"/>
              <a:gd name="connsiteX18" fmla="*/ 28731 w 545893"/>
              <a:gd name="connsiteY18" fmla="*/ 57463 h 538710"/>
              <a:gd name="connsiteX19" fmla="*/ 28731 w 545893"/>
              <a:gd name="connsiteY19" fmla="*/ 351958 h 538710"/>
              <a:gd name="connsiteX20" fmla="*/ 14366 w 545893"/>
              <a:gd name="connsiteY20" fmla="*/ 351958 h 538710"/>
              <a:gd name="connsiteX21" fmla="*/ 0 w 545893"/>
              <a:gd name="connsiteY21" fmla="*/ 366323 h 538710"/>
              <a:gd name="connsiteX22" fmla="*/ 14366 w 545893"/>
              <a:gd name="connsiteY22" fmla="*/ 380689 h 538710"/>
              <a:gd name="connsiteX23" fmla="*/ 233729 w 545893"/>
              <a:gd name="connsiteY23" fmla="*/ 380689 h 538710"/>
              <a:gd name="connsiteX24" fmla="*/ 123113 w 545893"/>
              <a:gd name="connsiteY24" fmla="*/ 491304 h 538710"/>
              <a:gd name="connsiteX25" fmla="*/ 123221 w 545893"/>
              <a:gd name="connsiteY25" fmla="*/ 511740 h 538710"/>
              <a:gd name="connsiteX26" fmla="*/ 143656 w 545893"/>
              <a:gd name="connsiteY26" fmla="*/ 511632 h 538710"/>
              <a:gd name="connsiteX27" fmla="*/ 258581 w 545893"/>
              <a:gd name="connsiteY27" fmla="*/ 396707 h 538710"/>
              <a:gd name="connsiteX28" fmla="*/ 258581 w 545893"/>
              <a:gd name="connsiteY28" fmla="*/ 524345 h 538710"/>
              <a:gd name="connsiteX29" fmla="*/ 272947 w 545893"/>
              <a:gd name="connsiteY29" fmla="*/ 538711 h 538710"/>
              <a:gd name="connsiteX30" fmla="*/ 287313 w 545893"/>
              <a:gd name="connsiteY30" fmla="*/ 524345 h 538710"/>
              <a:gd name="connsiteX31" fmla="*/ 287313 w 545893"/>
              <a:gd name="connsiteY31" fmla="*/ 396491 h 538710"/>
              <a:gd name="connsiteX32" fmla="*/ 402238 w 545893"/>
              <a:gd name="connsiteY32" fmla="*/ 511416 h 538710"/>
              <a:gd name="connsiteX33" fmla="*/ 422565 w 545893"/>
              <a:gd name="connsiteY33" fmla="*/ 511416 h 538710"/>
              <a:gd name="connsiteX34" fmla="*/ 422565 w 545893"/>
              <a:gd name="connsiteY34" fmla="*/ 491089 h 538710"/>
              <a:gd name="connsiteX35" fmla="*/ 312165 w 545893"/>
              <a:gd name="connsiteY35" fmla="*/ 380689 h 538710"/>
              <a:gd name="connsiteX36" fmla="*/ 531528 w 545893"/>
              <a:gd name="connsiteY36" fmla="*/ 380689 h 538710"/>
              <a:gd name="connsiteX37" fmla="*/ 545894 w 545893"/>
              <a:gd name="connsiteY37" fmla="*/ 366323 h 538710"/>
              <a:gd name="connsiteX38" fmla="*/ 531528 w 545893"/>
              <a:gd name="connsiteY38" fmla="*/ 351958 h 53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45893" h="538710">
                <a:moveTo>
                  <a:pt x="474066" y="79011"/>
                </a:moveTo>
                <a:lnTo>
                  <a:pt x="474066" y="337592"/>
                </a:lnTo>
                <a:lnTo>
                  <a:pt x="71828" y="337592"/>
                </a:lnTo>
                <a:lnTo>
                  <a:pt x="71828" y="79011"/>
                </a:lnTo>
                <a:close/>
                <a:moveTo>
                  <a:pt x="531528" y="351958"/>
                </a:moveTo>
                <a:lnTo>
                  <a:pt x="517163" y="351958"/>
                </a:lnTo>
                <a:lnTo>
                  <a:pt x="517163" y="57463"/>
                </a:lnTo>
                <a:lnTo>
                  <a:pt x="531528" y="57463"/>
                </a:lnTo>
                <a:cubicBezTo>
                  <a:pt x="539462" y="57463"/>
                  <a:pt x="545894" y="51031"/>
                  <a:pt x="545894" y="43097"/>
                </a:cubicBezTo>
                <a:cubicBezTo>
                  <a:pt x="545894" y="35163"/>
                  <a:pt x="539462" y="28731"/>
                  <a:pt x="531528" y="28731"/>
                </a:cubicBezTo>
                <a:lnTo>
                  <a:pt x="287313" y="28731"/>
                </a:lnTo>
                <a:lnTo>
                  <a:pt x="287313" y="14366"/>
                </a:lnTo>
                <a:cubicBezTo>
                  <a:pt x="287313" y="6431"/>
                  <a:pt x="280881" y="0"/>
                  <a:pt x="272947" y="0"/>
                </a:cubicBezTo>
                <a:cubicBezTo>
                  <a:pt x="265013" y="0"/>
                  <a:pt x="258581" y="6431"/>
                  <a:pt x="258581" y="14366"/>
                </a:cubicBezTo>
                <a:lnTo>
                  <a:pt x="258581" y="28731"/>
                </a:lnTo>
                <a:lnTo>
                  <a:pt x="14366" y="28731"/>
                </a:lnTo>
                <a:cubicBezTo>
                  <a:pt x="6431" y="28731"/>
                  <a:pt x="0" y="35163"/>
                  <a:pt x="0" y="43097"/>
                </a:cubicBezTo>
                <a:cubicBezTo>
                  <a:pt x="0" y="51031"/>
                  <a:pt x="6431" y="57463"/>
                  <a:pt x="14366" y="57463"/>
                </a:cubicBezTo>
                <a:lnTo>
                  <a:pt x="28731" y="57463"/>
                </a:lnTo>
                <a:lnTo>
                  <a:pt x="28731" y="351958"/>
                </a:lnTo>
                <a:lnTo>
                  <a:pt x="14366" y="351958"/>
                </a:lnTo>
                <a:cubicBezTo>
                  <a:pt x="6431" y="351958"/>
                  <a:pt x="0" y="358389"/>
                  <a:pt x="0" y="366323"/>
                </a:cubicBezTo>
                <a:cubicBezTo>
                  <a:pt x="0" y="374258"/>
                  <a:pt x="6431" y="380689"/>
                  <a:pt x="14366" y="380689"/>
                </a:cubicBezTo>
                <a:lnTo>
                  <a:pt x="233729" y="380689"/>
                </a:lnTo>
                <a:lnTo>
                  <a:pt x="123113" y="491304"/>
                </a:lnTo>
                <a:cubicBezTo>
                  <a:pt x="117500" y="496977"/>
                  <a:pt x="117548" y="506126"/>
                  <a:pt x="123221" y="511740"/>
                </a:cubicBezTo>
                <a:cubicBezTo>
                  <a:pt x="128894" y="517353"/>
                  <a:pt x="138043" y="517305"/>
                  <a:pt x="143656" y="511632"/>
                </a:cubicBezTo>
                <a:lnTo>
                  <a:pt x="258581" y="396707"/>
                </a:lnTo>
                <a:lnTo>
                  <a:pt x="258581" y="524345"/>
                </a:lnTo>
                <a:cubicBezTo>
                  <a:pt x="258581" y="532279"/>
                  <a:pt x="265013" y="538711"/>
                  <a:pt x="272947" y="538711"/>
                </a:cubicBezTo>
                <a:cubicBezTo>
                  <a:pt x="280881" y="538711"/>
                  <a:pt x="287313" y="532279"/>
                  <a:pt x="287313" y="524345"/>
                </a:cubicBezTo>
                <a:lnTo>
                  <a:pt x="287313" y="396491"/>
                </a:lnTo>
                <a:lnTo>
                  <a:pt x="402238" y="511416"/>
                </a:lnTo>
                <a:cubicBezTo>
                  <a:pt x="407851" y="517030"/>
                  <a:pt x="416952" y="517030"/>
                  <a:pt x="422565" y="511416"/>
                </a:cubicBezTo>
                <a:cubicBezTo>
                  <a:pt x="428178" y="505803"/>
                  <a:pt x="428178" y="496702"/>
                  <a:pt x="422565" y="491089"/>
                </a:cubicBezTo>
                <a:lnTo>
                  <a:pt x="312165" y="380689"/>
                </a:lnTo>
                <a:lnTo>
                  <a:pt x="531528" y="380689"/>
                </a:lnTo>
                <a:cubicBezTo>
                  <a:pt x="539462" y="380689"/>
                  <a:pt x="545894" y="374258"/>
                  <a:pt x="545894" y="366323"/>
                </a:cubicBezTo>
                <a:cubicBezTo>
                  <a:pt x="545894" y="358389"/>
                  <a:pt x="539462" y="351958"/>
                  <a:pt x="531528" y="351958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E2F02FF4-979E-43F8-A483-94708BC42E5A}"/>
              </a:ext>
            </a:extLst>
          </p:cNvPr>
          <p:cNvSpPr/>
          <p:nvPr/>
        </p:nvSpPr>
        <p:spPr>
          <a:xfrm rot="5400000">
            <a:off x="3622061" y="-2989022"/>
            <a:ext cx="4947115" cy="12212069"/>
          </a:xfrm>
          <a:custGeom>
            <a:avLst/>
            <a:gdLst>
              <a:gd name="connsiteX0" fmla="*/ 3008829 w 4947115"/>
              <a:gd name="connsiteY0" fmla="*/ 12648946 h 12648946"/>
              <a:gd name="connsiteX1" fmla="*/ 3008829 w 4947115"/>
              <a:gd name="connsiteY1" fmla="*/ 8622542 h 12648946"/>
              <a:gd name="connsiteX2" fmla="*/ 3625433 w 4947115"/>
              <a:gd name="connsiteY2" fmla="*/ 8005938 h 12648946"/>
              <a:gd name="connsiteX3" fmla="*/ 4068439 w 4947115"/>
              <a:gd name="connsiteY3" fmla="*/ 8005938 h 12648946"/>
              <a:gd name="connsiteX4" fmla="*/ 4183151 w 4947115"/>
              <a:gd name="connsiteY4" fmla="*/ 7994374 h 12648946"/>
              <a:gd name="connsiteX5" fmla="*/ 4722115 w 4947115"/>
              <a:gd name="connsiteY5" fmla="*/ 7333088 h 12648946"/>
              <a:gd name="connsiteX6" fmla="*/ 4047115 w 4947115"/>
              <a:gd name="connsiteY6" fmla="*/ 6658088 h 12648946"/>
              <a:gd name="connsiteX7" fmla="*/ 3372115 w 4947115"/>
              <a:gd name="connsiteY7" fmla="*/ 7333088 h 12648946"/>
              <a:gd name="connsiteX8" fmla="*/ 3147115 w 4947115"/>
              <a:gd name="connsiteY8" fmla="*/ 7333088 h 12648946"/>
              <a:gd name="connsiteX9" fmla="*/ 4047115 w 4947115"/>
              <a:gd name="connsiteY9" fmla="*/ 6433088 h 12648946"/>
              <a:gd name="connsiteX10" fmla="*/ 4947115 w 4947115"/>
              <a:gd name="connsiteY10" fmla="*/ 7333088 h 12648946"/>
              <a:gd name="connsiteX11" fmla="*/ 4228497 w 4947115"/>
              <a:gd name="connsiteY11" fmla="*/ 8214803 h 12648946"/>
              <a:gd name="connsiteX12" fmla="*/ 4114594 w 4947115"/>
              <a:gd name="connsiteY12" fmla="*/ 8226285 h 12648946"/>
              <a:gd name="connsiteX13" fmla="*/ 4107144 w 4947115"/>
              <a:gd name="connsiteY13" fmla="*/ 8234851 h 12648946"/>
              <a:gd name="connsiteX14" fmla="*/ 3625433 w 4947115"/>
              <a:gd name="connsiteY14" fmla="*/ 8234851 h 12648946"/>
              <a:gd name="connsiteX15" fmla="*/ 3237742 w 4947115"/>
              <a:gd name="connsiteY15" fmla="*/ 8622542 h 12648946"/>
              <a:gd name="connsiteX16" fmla="*/ 3237742 w 4947115"/>
              <a:gd name="connsiteY16" fmla="*/ 12648946 h 12648946"/>
              <a:gd name="connsiteX17" fmla="*/ 1575608 w 4947115"/>
              <a:gd name="connsiteY17" fmla="*/ 5760576 h 12648946"/>
              <a:gd name="connsiteX18" fmla="*/ 2475608 w 4947115"/>
              <a:gd name="connsiteY18" fmla="*/ 4860577 h 12648946"/>
              <a:gd name="connsiteX19" fmla="*/ 3375608 w 4947115"/>
              <a:gd name="connsiteY19" fmla="*/ 5760576 h 12648946"/>
              <a:gd name="connsiteX20" fmla="*/ 2475608 w 4947115"/>
              <a:gd name="connsiteY20" fmla="*/ 6660575 h 12648946"/>
              <a:gd name="connsiteX21" fmla="*/ 2475608 w 4947115"/>
              <a:gd name="connsiteY21" fmla="*/ 6435575 h 12648946"/>
              <a:gd name="connsiteX22" fmla="*/ 3150608 w 4947115"/>
              <a:gd name="connsiteY22" fmla="*/ 5760576 h 12648946"/>
              <a:gd name="connsiteX23" fmla="*/ 2475608 w 4947115"/>
              <a:gd name="connsiteY23" fmla="*/ 5085577 h 12648946"/>
              <a:gd name="connsiteX24" fmla="*/ 1800608 w 4947115"/>
              <a:gd name="connsiteY24" fmla="*/ 5760576 h 12648946"/>
              <a:gd name="connsiteX25" fmla="*/ 1571653 w 4947115"/>
              <a:gd name="connsiteY25" fmla="*/ 7334727 h 12648946"/>
              <a:gd name="connsiteX26" fmla="*/ 2471653 w 4947115"/>
              <a:gd name="connsiteY26" fmla="*/ 6434727 h 12648946"/>
              <a:gd name="connsiteX27" fmla="*/ 2471653 w 4947115"/>
              <a:gd name="connsiteY27" fmla="*/ 6659727 h 12648946"/>
              <a:gd name="connsiteX28" fmla="*/ 1796653 w 4947115"/>
              <a:gd name="connsiteY28" fmla="*/ 7334727 h 12648946"/>
              <a:gd name="connsiteX29" fmla="*/ 2471653 w 4947115"/>
              <a:gd name="connsiteY29" fmla="*/ 8009726 h 12648946"/>
              <a:gd name="connsiteX30" fmla="*/ 3146653 w 4947115"/>
              <a:gd name="connsiteY30" fmla="*/ 7334727 h 12648946"/>
              <a:gd name="connsiteX31" fmla="*/ 3371653 w 4947115"/>
              <a:gd name="connsiteY31" fmla="*/ 7334727 h 12648946"/>
              <a:gd name="connsiteX32" fmla="*/ 2471653 w 4947115"/>
              <a:gd name="connsiteY32" fmla="*/ 8234727 h 12648946"/>
              <a:gd name="connsiteX33" fmla="*/ 1571653 w 4947115"/>
              <a:gd name="connsiteY33" fmla="*/ 7334727 h 12648946"/>
              <a:gd name="connsiteX34" fmla="*/ 0 w 4947115"/>
              <a:gd name="connsiteY34" fmla="*/ 5762854 h 12648946"/>
              <a:gd name="connsiteX35" fmla="*/ 718619 w 4947115"/>
              <a:gd name="connsiteY35" fmla="*/ 4881139 h 12648946"/>
              <a:gd name="connsiteX36" fmla="*/ 816531 w 4947115"/>
              <a:gd name="connsiteY36" fmla="*/ 4871269 h 12648946"/>
              <a:gd name="connsiteX37" fmla="*/ 827519 w 4947115"/>
              <a:gd name="connsiteY37" fmla="*/ 4864006 h 12648946"/>
              <a:gd name="connsiteX38" fmla="*/ 888573 w 4947115"/>
              <a:gd name="connsiteY38" fmla="*/ 4864006 h 12648946"/>
              <a:gd name="connsiteX39" fmla="*/ 900000 w 4947115"/>
              <a:gd name="connsiteY39" fmla="*/ 4862854 h 12648946"/>
              <a:gd name="connsiteX40" fmla="*/ 900000 w 4947115"/>
              <a:gd name="connsiteY40" fmla="*/ 4864006 h 12648946"/>
              <a:gd name="connsiteX41" fmla="*/ 1342770 w 4947115"/>
              <a:gd name="connsiteY41" fmla="*/ 4864006 h 12648946"/>
              <a:gd name="connsiteX42" fmla="*/ 1651550 w 4947115"/>
              <a:gd name="connsiteY42" fmla="*/ 4555226 h 12648946"/>
              <a:gd name="connsiteX43" fmla="*/ 1651550 w 4947115"/>
              <a:gd name="connsiteY43" fmla="*/ 0 h 12648946"/>
              <a:gd name="connsiteX44" fmla="*/ 1875003 w 4947115"/>
              <a:gd name="connsiteY44" fmla="*/ 0 h 12648946"/>
              <a:gd name="connsiteX45" fmla="*/ 1875003 w 4947115"/>
              <a:gd name="connsiteY45" fmla="*/ 4555226 h 12648946"/>
              <a:gd name="connsiteX46" fmla="*/ 1342770 w 4947115"/>
              <a:gd name="connsiteY46" fmla="*/ 5087459 h 12648946"/>
              <a:gd name="connsiteX47" fmla="*/ 900000 w 4947115"/>
              <a:gd name="connsiteY47" fmla="*/ 5087459 h 12648946"/>
              <a:gd name="connsiteX48" fmla="*/ 900000 w 4947115"/>
              <a:gd name="connsiteY48" fmla="*/ 5087854 h 12648946"/>
              <a:gd name="connsiteX49" fmla="*/ 225000 w 4947115"/>
              <a:gd name="connsiteY49" fmla="*/ 5762854 h 12648946"/>
              <a:gd name="connsiteX50" fmla="*/ 900000 w 4947115"/>
              <a:gd name="connsiteY50" fmla="*/ 6437854 h 12648946"/>
              <a:gd name="connsiteX51" fmla="*/ 1575000 w 4947115"/>
              <a:gd name="connsiteY51" fmla="*/ 5762854 h 12648946"/>
              <a:gd name="connsiteX52" fmla="*/ 1800000 w 4947115"/>
              <a:gd name="connsiteY52" fmla="*/ 5762854 h 12648946"/>
              <a:gd name="connsiteX53" fmla="*/ 900000 w 4947115"/>
              <a:gd name="connsiteY53" fmla="*/ 6662854 h 12648946"/>
              <a:gd name="connsiteX54" fmla="*/ 0 w 4947115"/>
              <a:gd name="connsiteY54" fmla="*/ 5762854 h 12648946"/>
              <a:gd name="connsiteX0" fmla="*/ 3008829 w 4947115"/>
              <a:gd name="connsiteY0" fmla="*/ 12648946 h 12648946"/>
              <a:gd name="connsiteX1" fmla="*/ 3008829 w 4947115"/>
              <a:gd name="connsiteY1" fmla="*/ 8622542 h 12648946"/>
              <a:gd name="connsiteX2" fmla="*/ 3625433 w 4947115"/>
              <a:gd name="connsiteY2" fmla="*/ 8005938 h 12648946"/>
              <a:gd name="connsiteX3" fmla="*/ 4068439 w 4947115"/>
              <a:gd name="connsiteY3" fmla="*/ 8005938 h 12648946"/>
              <a:gd name="connsiteX4" fmla="*/ 4183151 w 4947115"/>
              <a:gd name="connsiteY4" fmla="*/ 7994374 h 12648946"/>
              <a:gd name="connsiteX5" fmla="*/ 4722115 w 4947115"/>
              <a:gd name="connsiteY5" fmla="*/ 7333088 h 12648946"/>
              <a:gd name="connsiteX6" fmla="*/ 4047115 w 4947115"/>
              <a:gd name="connsiteY6" fmla="*/ 6658088 h 12648946"/>
              <a:gd name="connsiteX7" fmla="*/ 3372115 w 4947115"/>
              <a:gd name="connsiteY7" fmla="*/ 7333088 h 12648946"/>
              <a:gd name="connsiteX8" fmla="*/ 3147115 w 4947115"/>
              <a:gd name="connsiteY8" fmla="*/ 7333088 h 12648946"/>
              <a:gd name="connsiteX9" fmla="*/ 4047115 w 4947115"/>
              <a:gd name="connsiteY9" fmla="*/ 6433088 h 12648946"/>
              <a:gd name="connsiteX10" fmla="*/ 4947115 w 4947115"/>
              <a:gd name="connsiteY10" fmla="*/ 7333088 h 12648946"/>
              <a:gd name="connsiteX11" fmla="*/ 4228497 w 4947115"/>
              <a:gd name="connsiteY11" fmla="*/ 8214803 h 12648946"/>
              <a:gd name="connsiteX12" fmla="*/ 4114594 w 4947115"/>
              <a:gd name="connsiteY12" fmla="*/ 8226285 h 12648946"/>
              <a:gd name="connsiteX13" fmla="*/ 4107144 w 4947115"/>
              <a:gd name="connsiteY13" fmla="*/ 8234851 h 12648946"/>
              <a:gd name="connsiteX14" fmla="*/ 3625433 w 4947115"/>
              <a:gd name="connsiteY14" fmla="*/ 8234851 h 12648946"/>
              <a:gd name="connsiteX15" fmla="*/ 3237742 w 4947115"/>
              <a:gd name="connsiteY15" fmla="*/ 8622542 h 12648946"/>
              <a:gd name="connsiteX16" fmla="*/ 3247905 w 4947115"/>
              <a:gd name="connsiteY16" fmla="*/ 12212069 h 12648946"/>
              <a:gd name="connsiteX17" fmla="*/ 3008829 w 4947115"/>
              <a:gd name="connsiteY17" fmla="*/ 12648946 h 12648946"/>
              <a:gd name="connsiteX18" fmla="*/ 1575608 w 4947115"/>
              <a:gd name="connsiteY18" fmla="*/ 5760576 h 12648946"/>
              <a:gd name="connsiteX19" fmla="*/ 2475608 w 4947115"/>
              <a:gd name="connsiteY19" fmla="*/ 4860577 h 12648946"/>
              <a:gd name="connsiteX20" fmla="*/ 3375608 w 4947115"/>
              <a:gd name="connsiteY20" fmla="*/ 5760576 h 12648946"/>
              <a:gd name="connsiteX21" fmla="*/ 2475608 w 4947115"/>
              <a:gd name="connsiteY21" fmla="*/ 6660575 h 12648946"/>
              <a:gd name="connsiteX22" fmla="*/ 2475608 w 4947115"/>
              <a:gd name="connsiteY22" fmla="*/ 6435575 h 12648946"/>
              <a:gd name="connsiteX23" fmla="*/ 3150608 w 4947115"/>
              <a:gd name="connsiteY23" fmla="*/ 5760576 h 12648946"/>
              <a:gd name="connsiteX24" fmla="*/ 2475608 w 4947115"/>
              <a:gd name="connsiteY24" fmla="*/ 5085577 h 12648946"/>
              <a:gd name="connsiteX25" fmla="*/ 1800608 w 4947115"/>
              <a:gd name="connsiteY25" fmla="*/ 5760576 h 12648946"/>
              <a:gd name="connsiteX26" fmla="*/ 1575608 w 4947115"/>
              <a:gd name="connsiteY26" fmla="*/ 5760576 h 12648946"/>
              <a:gd name="connsiteX27" fmla="*/ 1571653 w 4947115"/>
              <a:gd name="connsiteY27" fmla="*/ 7334727 h 12648946"/>
              <a:gd name="connsiteX28" fmla="*/ 2471653 w 4947115"/>
              <a:gd name="connsiteY28" fmla="*/ 6434727 h 12648946"/>
              <a:gd name="connsiteX29" fmla="*/ 2471653 w 4947115"/>
              <a:gd name="connsiteY29" fmla="*/ 6659727 h 12648946"/>
              <a:gd name="connsiteX30" fmla="*/ 1796653 w 4947115"/>
              <a:gd name="connsiteY30" fmla="*/ 7334727 h 12648946"/>
              <a:gd name="connsiteX31" fmla="*/ 2471653 w 4947115"/>
              <a:gd name="connsiteY31" fmla="*/ 8009726 h 12648946"/>
              <a:gd name="connsiteX32" fmla="*/ 3146653 w 4947115"/>
              <a:gd name="connsiteY32" fmla="*/ 7334727 h 12648946"/>
              <a:gd name="connsiteX33" fmla="*/ 3371653 w 4947115"/>
              <a:gd name="connsiteY33" fmla="*/ 7334727 h 12648946"/>
              <a:gd name="connsiteX34" fmla="*/ 2471653 w 4947115"/>
              <a:gd name="connsiteY34" fmla="*/ 8234727 h 12648946"/>
              <a:gd name="connsiteX35" fmla="*/ 1571653 w 4947115"/>
              <a:gd name="connsiteY35" fmla="*/ 7334727 h 12648946"/>
              <a:gd name="connsiteX36" fmla="*/ 0 w 4947115"/>
              <a:gd name="connsiteY36" fmla="*/ 5762854 h 12648946"/>
              <a:gd name="connsiteX37" fmla="*/ 718619 w 4947115"/>
              <a:gd name="connsiteY37" fmla="*/ 4881139 h 12648946"/>
              <a:gd name="connsiteX38" fmla="*/ 816531 w 4947115"/>
              <a:gd name="connsiteY38" fmla="*/ 4871269 h 12648946"/>
              <a:gd name="connsiteX39" fmla="*/ 827519 w 4947115"/>
              <a:gd name="connsiteY39" fmla="*/ 4864006 h 12648946"/>
              <a:gd name="connsiteX40" fmla="*/ 888573 w 4947115"/>
              <a:gd name="connsiteY40" fmla="*/ 4864006 h 12648946"/>
              <a:gd name="connsiteX41" fmla="*/ 900000 w 4947115"/>
              <a:gd name="connsiteY41" fmla="*/ 4862854 h 12648946"/>
              <a:gd name="connsiteX42" fmla="*/ 900000 w 4947115"/>
              <a:gd name="connsiteY42" fmla="*/ 4864006 h 12648946"/>
              <a:gd name="connsiteX43" fmla="*/ 1342770 w 4947115"/>
              <a:gd name="connsiteY43" fmla="*/ 4864006 h 12648946"/>
              <a:gd name="connsiteX44" fmla="*/ 1651550 w 4947115"/>
              <a:gd name="connsiteY44" fmla="*/ 4555226 h 12648946"/>
              <a:gd name="connsiteX45" fmla="*/ 1651550 w 4947115"/>
              <a:gd name="connsiteY45" fmla="*/ 0 h 12648946"/>
              <a:gd name="connsiteX46" fmla="*/ 1875003 w 4947115"/>
              <a:gd name="connsiteY46" fmla="*/ 0 h 12648946"/>
              <a:gd name="connsiteX47" fmla="*/ 1875003 w 4947115"/>
              <a:gd name="connsiteY47" fmla="*/ 4555226 h 12648946"/>
              <a:gd name="connsiteX48" fmla="*/ 1342770 w 4947115"/>
              <a:gd name="connsiteY48" fmla="*/ 5087459 h 12648946"/>
              <a:gd name="connsiteX49" fmla="*/ 900000 w 4947115"/>
              <a:gd name="connsiteY49" fmla="*/ 5087459 h 12648946"/>
              <a:gd name="connsiteX50" fmla="*/ 900000 w 4947115"/>
              <a:gd name="connsiteY50" fmla="*/ 5087854 h 12648946"/>
              <a:gd name="connsiteX51" fmla="*/ 225000 w 4947115"/>
              <a:gd name="connsiteY51" fmla="*/ 5762854 h 12648946"/>
              <a:gd name="connsiteX52" fmla="*/ 900000 w 4947115"/>
              <a:gd name="connsiteY52" fmla="*/ 6437854 h 12648946"/>
              <a:gd name="connsiteX53" fmla="*/ 1575000 w 4947115"/>
              <a:gd name="connsiteY53" fmla="*/ 5762854 h 12648946"/>
              <a:gd name="connsiteX54" fmla="*/ 1800000 w 4947115"/>
              <a:gd name="connsiteY54" fmla="*/ 5762854 h 12648946"/>
              <a:gd name="connsiteX55" fmla="*/ 900000 w 4947115"/>
              <a:gd name="connsiteY55" fmla="*/ 6662854 h 12648946"/>
              <a:gd name="connsiteX56" fmla="*/ 0 w 4947115"/>
              <a:gd name="connsiteY56" fmla="*/ 5762854 h 12648946"/>
              <a:gd name="connsiteX0" fmla="*/ 2998672 w 4947115"/>
              <a:gd name="connsiteY0" fmla="*/ 12191746 h 12212069"/>
              <a:gd name="connsiteX1" fmla="*/ 3008829 w 4947115"/>
              <a:gd name="connsiteY1" fmla="*/ 8622542 h 12212069"/>
              <a:gd name="connsiteX2" fmla="*/ 3625433 w 4947115"/>
              <a:gd name="connsiteY2" fmla="*/ 8005938 h 12212069"/>
              <a:gd name="connsiteX3" fmla="*/ 4068439 w 4947115"/>
              <a:gd name="connsiteY3" fmla="*/ 8005938 h 12212069"/>
              <a:gd name="connsiteX4" fmla="*/ 4183151 w 4947115"/>
              <a:gd name="connsiteY4" fmla="*/ 7994374 h 12212069"/>
              <a:gd name="connsiteX5" fmla="*/ 4722115 w 4947115"/>
              <a:gd name="connsiteY5" fmla="*/ 7333088 h 12212069"/>
              <a:gd name="connsiteX6" fmla="*/ 4047115 w 4947115"/>
              <a:gd name="connsiteY6" fmla="*/ 6658088 h 12212069"/>
              <a:gd name="connsiteX7" fmla="*/ 3372115 w 4947115"/>
              <a:gd name="connsiteY7" fmla="*/ 7333088 h 12212069"/>
              <a:gd name="connsiteX8" fmla="*/ 3147115 w 4947115"/>
              <a:gd name="connsiteY8" fmla="*/ 7333088 h 12212069"/>
              <a:gd name="connsiteX9" fmla="*/ 4047115 w 4947115"/>
              <a:gd name="connsiteY9" fmla="*/ 6433088 h 12212069"/>
              <a:gd name="connsiteX10" fmla="*/ 4947115 w 4947115"/>
              <a:gd name="connsiteY10" fmla="*/ 7333088 h 12212069"/>
              <a:gd name="connsiteX11" fmla="*/ 4228497 w 4947115"/>
              <a:gd name="connsiteY11" fmla="*/ 8214803 h 12212069"/>
              <a:gd name="connsiteX12" fmla="*/ 4114594 w 4947115"/>
              <a:gd name="connsiteY12" fmla="*/ 8226285 h 12212069"/>
              <a:gd name="connsiteX13" fmla="*/ 4107144 w 4947115"/>
              <a:gd name="connsiteY13" fmla="*/ 8234851 h 12212069"/>
              <a:gd name="connsiteX14" fmla="*/ 3625433 w 4947115"/>
              <a:gd name="connsiteY14" fmla="*/ 8234851 h 12212069"/>
              <a:gd name="connsiteX15" fmla="*/ 3237742 w 4947115"/>
              <a:gd name="connsiteY15" fmla="*/ 8622542 h 12212069"/>
              <a:gd name="connsiteX16" fmla="*/ 3247905 w 4947115"/>
              <a:gd name="connsiteY16" fmla="*/ 12212069 h 12212069"/>
              <a:gd name="connsiteX17" fmla="*/ 2998672 w 4947115"/>
              <a:gd name="connsiteY17" fmla="*/ 12191746 h 12212069"/>
              <a:gd name="connsiteX18" fmla="*/ 1575608 w 4947115"/>
              <a:gd name="connsiteY18" fmla="*/ 5760576 h 12212069"/>
              <a:gd name="connsiteX19" fmla="*/ 2475608 w 4947115"/>
              <a:gd name="connsiteY19" fmla="*/ 4860577 h 12212069"/>
              <a:gd name="connsiteX20" fmla="*/ 3375608 w 4947115"/>
              <a:gd name="connsiteY20" fmla="*/ 5760576 h 12212069"/>
              <a:gd name="connsiteX21" fmla="*/ 2475608 w 4947115"/>
              <a:gd name="connsiteY21" fmla="*/ 6660575 h 12212069"/>
              <a:gd name="connsiteX22" fmla="*/ 2475608 w 4947115"/>
              <a:gd name="connsiteY22" fmla="*/ 6435575 h 12212069"/>
              <a:gd name="connsiteX23" fmla="*/ 3150608 w 4947115"/>
              <a:gd name="connsiteY23" fmla="*/ 5760576 h 12212069"/>
              <a:gd name="connsiteX24" fmla="*/ 2475608 w 4947115"/>
              <a:gd name="connsiteY24" fmla="*/ 5085577 h 12212069"/>
              <a:gd name="connsiteX25" fmla="*/ 1800608 w 4947115"/>
              <a:gd name="connsiteY25" fmla="*/ 5760576 h 12212069"/>
              <a:gd name="connsiteX26" fmla="*/ 1575608 w 4947115"/>
              <a:gd name="connsiteY26" fmla="*/ 5760576 h 12212069"/>
              <a:gd name="connsiteX27" fmla="*/ 1571653 w 4947115"/>
              <a:gd name="connsiteY27" fmla="*/ 7334727 h 12212069"/>
              <a:gd name="connsiteX28" fmla="*/ 2471653 w 4947115"/>
              <a:gd name="connsiteY28" fmla="*/ 6434727 h 12212069"/>
              <a:gd name="connsiteX29" fmla="*/ 2471653 w 4947115"/>
              <a:gd name="connsiteY29" fmla="*/ 6659727 h 12212069"/>
              <a:gd name="connsiteX30" fmla="*/ 1796653 w 4947115"/>
              <a:gd name="connsiteY30" fmla="*/ 7334727 h 12212069"/>
              <a:gd name="connsiteX31" fmla="*/ 2471653 w 4947115"/>
              <a:gd name="connsiteY31" fmla="*/ 8009726 h 12212069"/>
              <a:gd name="connsiteX32" fmla="*/ 3146653 w 4947115"/>
              <a:gd name="connsiteY32" fmla="*/ 7334727 h 12212069"/>
              <a:gd name="connsiteX33" fmla="*/ 3371653 w 4947115"/>
              <a:gd name="connsiteY33" fmla="*/ 7334727 h 12212069"/>
              <a:gd name="connsiteX34" fmla="*/ 2471653 w 4947115"/>
              <a:gd name="connsiteY34" fmla="*/ 8234727 h 12212069"/>
              <a:gd name="connsiteX35" fmla="*/ 1571653 w 4947115"/>
              <a:gd name="connsiteY35" fmla="*/ 7334727 h 12212069"/>
              <a:gd name="connsiteX36" fmla="*/ 0 w 4947115"/>
              <a:gd name="connsiteY36" fmla="*/ 5762854 h 12212069"/>
              <a:gd name="connsiteX37" fmla="*/ 718619 w 4947115"/>
              <a:gd name="connsiteY37" fmla="*/ 4881139 h 12212069"/>
              <a:gd name="connsiteX38" fmla="*/ 816531 w 4947115"/>
              <a:gd name="connsiteY38" fmla="*/ 4871269 h 12212069"/>
              <a:gd name="connsiteX39" fmla="*/ 827519 w 4947115"/>
              <a:gd name="connsiteY39" fmla="*/ 4864006 h 12212069"/>
              <a:gd name="connsiteX40" fmla="*/ 888573 w 4947115"/>
              <a:gd name="connsiteY40" fmla="*/ 4864006 h 12212069"/>
              <a:gd name="connsiteX41" fmla="*/ 900000 w 4947115"/>
              <a:gd name="connsiteY41" fmla="*/ 4862854 h 12212069"/>
              <a:gd name="connsiteX42" fmla="*/ 900000 w 4947115"/>
              <a:gd name="connsiteY42" fmla="*/ 4864006 h 12212069"/>
              <a:gd name="connsiteX43" fmla="*/ 1342770 w 4947115"/>
              <a:gd name="connsiteY43" fmla="*/ 4864006 h 12212069"/>
              <a:gd name="connsiteX44" fmla="*/ 1651550 w 4947115"/>
              <a:gd name="connsiteY44" fmla="*/ 4555226 h 12212069"/>
              <a:gd name="connsiteX45" fmla="*/ 1651550 w 4947115"/>
              <a:gd name="connsiteY45" fmla="*/ 0 h 12212069"/>
              <a:gd name="connsiteX46" fmla="*/ 1875003 w 4947115"/>
              <a:gd name="connsiteY46" fmla="*/ 0 h 12212069"/>
              <a:gd name="connsiteX47" fmla="*/ 1875003 w 4947115"/>
              <a:gd name="connsiteY47" fmla="*/ 4555226 h 12212069"/>
              <a:gd name="connsiteX48" fmla="*/ 1342770 w 4947115"/>
              <a:gd name="connsiteY48" fmla="*/ 5087459 h 12212069"/>
              <a:gd name="connsiteX49" fmla="*/ 900000 w 4947115"/>
              <a:gd name="connsiteY49" fmla="*/ 5087459 h 12212069"/>
              <a:gd name="connsiteX50" fmla="*/ 900000 w 4947115"/>
              <a:gd name="connsiteY50" fmla="*/ 5087854 h 12212069"/>
              <a:gd name="connsiteX51" fmla="*/ 225000 w 4947115"/>
              <a:gd name="connsiteY51" fmla="*/ 5762854 h 12212069"/>
              <a:gd name="connsiteX52" fmla="*/ 900000 w 4947115"/>
              <a:gd name="connsiteY52" fmla="*/ 6437854 h 12212069"/>
              <a:gd name="connsiteX53" fmla="*/ 1575000 w 4947115"/>
              <a:gd name="connsiteY53" fmla="*/ 5762854 h 12212069"/>
              <a:gd name="connsiteX54" fmla="*/ 1800000 w 4947115"/>
              <a:gd name="connsiteY54" fmla="*/ 5762854 h 12212069"/>
              <a:gd name="connsiteX55" fmla="*/ 900000 w 4947115"/>
              <a:gd name="connsiteY55" fmla="*/ 6662854 h 12212069"/>
              <a:gd name="connsiteX56" fmla="*/ 0 w 4947115"/>
              <a:gd name="connsiteY56" fmla="*/ 5762854 h 122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47115" h="12212069">
                <a:moveTo>
                  <a:pt x="2998672" y="12191746"/>
                </a:moveTo>
                <a:cubicBezTo>
                  <a:pt x="3002058" y="11002011"/>
                  <a:pt x="3005443" y="9812277"/>
                  <a:pt x="3008829" y="8622542"/>
                </a:cubicBezTo>
                <a:cubicBezTo>
                  <a:pt x="3008829" y="8282001"/>
                  <a:pt x="3284892" y="8005938"/>
                  <a:pt x="3625433" y="8005938"/>
                </a:cubicBezTo>
                <a:lnTo>
                  <a:pt x="4068439" y="8005938"/>
                </a:lnTo>
                <a:lnTo>
                  <a:pt x="4183151" y="7994374"/>
                </a:lnTo>
                <a:cubicBezTo>
                  <a:pt x="4490738" y="7931433"/>
                  <a:pt x="4722115" y="7659282"/>
                  <a:pt x="4722115" y="7333088"/>
                </a:cubicBezTo>
                <a:cubicBezTo>
                  <a:pt x="4722115" y="6960295"/>
                  <a:pt x="4419908" y="6658088"/>
                  <a:pt x="4047115" y="6658088"/>
                </a:cubicBezTo>
                <a:cubicBezTo>
                  <a:pt x="3674322" y="6658088"/>
                  <a:pt x="3372115" y="6960295"/>
                  <a:pt x="3372115" y="7333088"/>
                </a:cubicBezTo>
                <a:lnTo>
                  <a:pt x="3147115" y="7333088"/>
                </a:lnTo>
                <a:cubicBezTo>
                  <a:pt x="3147115" y="6836031"/>
                  <a:pt x="3550058" y="6433088"/>
                  <a:pt x="4047115" y="6433088"/>
                </a:cubicBezTo>
                <a:cubicBezTo>
                  <a:pt x="4544173" y="6433088"/>
                  <a:pt x="4947115" y="6836031"/>
                  <a:pt x="4947115" y="7333088"/>
                </a:cubicBezTo>
                <a:cubicBezTo>
                  <a:pt x="4947115" y="7768013"/>
                  <a:pt x="4638612" y="8130882"/>
                  <a:pt x="4228497" y="8214803"/>
                </a:cubicBezTo>
                <a:lnTo>
                  <a:pt x="4114594" y="8226285"/>
                </a:lnTo>
                <a:lnTo>
                  <a:pt x="4107144" y="8234851"/>
                </a:lnTo>
                <a:lnTo>
                  <a:pt x="3625433" y="8234851"/>
                </a:lnTo>
                <a:cubicBezTo>
                  <a:pt x="3411317" y="8234851"/>
                  <a:pt x="3237742" y="8408426"/>
                  <a:pt x="3237742" y="8622542"/>
                </a:cubicBezTo>
                <a:cubicBezTo>
                  <a:pt x="3237742" y="9964677"/>
                  <a:pt x="3247905" y="10869934"/>
                  <a:pt x="3247905" y="12212069"/>
                </a:cubicBezTo>
                <a:cubicBezTo>
                  <a:pt x="3171601" y="12212069"/>
                  <a:pt x="3074976" y="12191746"/>
                  <a:pt x="2998672" y="12191746"/>
                </a:cubicBezTo>
                <a:close/>
                <a:moveTo>
                  <a:pt x="1575608" y="5760576"/>
                </a:moveTo>
                <a:cubicBezTo>
                  <a:pt x="1575608" y="5263519"/>
                  <a:pt x="1978551" y="4860577"/>
                  <a:pt x="2475608" y="4860577"/>
                </a:cubicBezTo>
                <a:cubicBezTo>
                  <a:pt x="2972666" y="4860577"/>
                  <a:pt x="3375608" y="5263519"/>
                  <a:pt x="3375608" y="5760576"/>
                </a:cubicBezTo>
                <a:cubicBezTo>
                  <a:pt x="3375608" y="6257633"/>
                  <a:pt x="2972666" y="6660575"/>
                  <a:pt x="2475608" y="6660575"/>
                </a:cubicBezTo>
                <a:lnTo>
                  <a:pt x="2475608" y="6435575"/>
                </a:lnTo>
                <a:cubicBezTo>
                  <a:pt x="2848401" y="6435575"/>
                  <a:pt x="3150608" y="6133368"/>
                  <a:pt x="3150608" y="5760576"/>
                </a:cubicBezTo>
                <a:cubicBezTo>
                  <a:pt x="3150608" y="5387784"/>
                  <a:pt x="2848401" y="5085577"/>
                  <a:pt x="2475608" y="5085577"/>
                </a:cubicBezTo>
                <a:cubicBezTo>
                  <a:pt x="2102816" y="5085577"/>
                  <a:pt x="1800608" y="5387784"/>
                  <a:pt x="1800608" y="5760576"/>
                </a:cubicBezTo>
                <a:lnTo>
                  <a:pt x="1575608" y="5760576"/>
                </a:lnTo>
                <a:close/>
                <a:moveTo>
                  <a:pt x="1571653" y="7334727"/>
                </a:moveTo>
                <a:cubicBezTo>
                  <a:pt x="1571653" y="6837670"/>
                  <a:pt x="1974596" y="6434727"/>
                  <a:pt x="2471653" y="6434727"/>
                </a:cubicBezTo>
                <a:lnTo>
                  <a:pt x="2471653" y="6659727"/>
                </a:lnTo>
                <a:cubicBezTo>
                  <a:pt x="2098861" y="6659727"/>
                  <a:pt x="1796653" y="6961935"/>
                  <a:pt x="1796653" y="7334727"/>
                </a:cubicBezTo>
                <a:cubicBezTo>
                  <a:pt x="1796653" y="7707520"/>
                  <a:pt x="2098861" y="8009726"/>
                  <a:pt x="2471653" y="8009726"/>
                </a:cubicBezTo>
                <a:cubicBezTo>
                  <a:pt x="2844446" y="8009726"/>
                  <a:pt x="3146653" y="7707520"/>
                  <a:pt x="3146653" y="7334727"/>
                </a:cubicBezTo>
                <a:lnTo>
                  <a:pt x="3371653" y="7334727"/>
                </a:lnTo>
                <a:cubicBezTo>
                  <a:pt x="3371653" y="7831785"/>
                  <a:pt x="2968711" y="8234727"/>
                  <a:pt x="2471653" y="8234727"/>
                </a:cubicBezTo>
                <a:cubicBezTo>
                  <a:pt x="1974596" y="8234727"/>
                  <a:pt x="1571653" y="7831785"/>
                  <a:pt x="1571653" y="7334727"/>
                </a:cubicBezTo>
                <a:close/>
                <a:moveTo>
                  <a:pt x="0" y="5762854"/>
                </a:moveTo>
                <a:cubicBezTo>
                  <a:pt x="0" y="5327929"/>
                  <a:pt x="308503" y="4965060"/>
                  <a:pt x="718619" y="4881139"/>
                </a:cubicBezTo>
                <a:lnTo>
                  <a:pt x="816531" y="4871269"/>
                </a:lnTo>
                <a:lnTo>
                  <a:pt x="827519" y="4864006"/>
                </a:lnTo>
                <a:lnTo>
                  <a:pt x="888573" y="4864006"/>
                </a:lnTo>
                <a:lnTo>
                  <a:pt x="900000" y="4862854"/>
                </a:lnTo>
                <a:lnTo>
                  <a:pt x="900000" y="4864006"/>
                </a:lnTo>
                <a:lnTo>
                  <a:pt x="1342770" y="4864006"/>
                </a:lnTo>
                <a:cubicBezTo>
                  <a:pt x="1513304" y="4864006"/>
                  <a:pt x="1651550" y="4725760"/>
                  <a:pt x="1651550" y="4555226"/>
                </a:cubicBezTo>
                <a:lnTo>
                  <a:pt x="1651550" y="0"/>
                </a:lnTo>
                <a:lnTo>
                  <a:pt x="1875003" y="0"/>
                </a:lnTo>
                <a:lnTo>
                  <a:pt x="1875003" y="4555226"/>
                </a:lnTo>
                <a:cubicBezTo>
                  <a:pt x="1875003" y="4849170"/>
                  <a:pt x="1636714" y="5087459"/>
                  <a:pt x="1342770" y="5087459"/>
                </a:cubicBezTo>
                <a:lnTo>
                  <a:pt x="900000" y="5087459"/>
                </a:lnTo>
                <a:lnTo>
                  <a:pt x="900000" y="5087854"/>
                </a:lnTo>
                <a:cubicBezTo>
                  <a:pt x="527208" y="5087854"/>
                  <a:pt x="225000" y="5390062"/>
                  <a:pt x="225000" y="5762854"/>
                </a:cubicBezTo>
                <a:cubicBezTo>
                  <a:pt x="225000" y="6135647"/>
                  <a:pt x="527208" y="6437854"/>
                  <a:pt x="900000" y="6437854"/>
                </a:cubicBezTo>
                <a:cubicBezTo>
                  <a:pt x="1272793" y="6437854"/>
                  <a:pt x="1575000" y="6135647"/>
                  <a:pt x="1575000" y="5762854"/>
                </a:cubicBezTo>
                <a:lnTo>
                  <a:pt x="1800000" y="5762854"/>
                </a:lnTo>
                <a:cubicBezTo>
                  <a:pt x="1800000" y="6259912"/>
                  <a:pt x="1397058" y="6662854"/>
                  <a:pt x="900000" y="6662854"/>
                </a:cubicBezTo>
                <a:cubicBezTo>
                  <a:pt x="402943" y="6662854"/>
                  <a:pt x="0" y="6259912"/>
                  <a:pt x="0" y="5762854"/>
                </a:cubicBezTo>
                <a:close/>
              </a:path>
            </a:pathLst>
          </a:custGeom>
          <a:gradFill flip="none" rotWithShape="1">
            <a:gsLst>
              <a:gs pos="62000">
                <a:srgbClr val="00B050"/>
              </a:gs>
              <a:gs pos="33000">
                <a:srgbClr val="F40000"/>
              </a:gs>
              <a:gs pos="69000">
                <a:schemeClr val="accent4">
                  <a:lumMod val="75000"/>
                </a:schemeClr>
              </a:gs>
              <a:gs pos="89000">
                <a:schemeClr val="accent4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B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2535438-5D29-4D0D-9075-F0AB47E45F3F}"/>
              </a:ext>
            </a:extLst>
          </p:cNvPr>
          <p:cNvGrpSpPr/>
          <p:nvPr/>
        </p:nvGrpSpPr>
        <p:grpSpPr>
          <a:xfrm>
            <a:off x="12705582" y="4193623"/>
            <a:ext cx="2832263" cy="1080000"/>
            <a:chOff x="4326925" y="4135233"/>
            <a:chExt cx="2832263" cy="10800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E07CE15-3C0F-46FF-989B-644CA5FAC958}"/>
                </a:ext>
              </a:extLst>
            </p:cNvPr>
            <p:cNvSpPr/>
            <p:nvPr/>
          </p:nvSpPr>
          <p:spPr>
            <a:xfrm>
              <a:off x="4326925" y="4135233"/>
              <a:ext cx="1080000" cy="1080000"/>
            </a:xfrm>
            <a:prstGeom prst="ellipse">
              <a:avLst/>
            </a:prstGeom>
            <a:gradFill>
              <a:gsLst>
                <a:gs pos="62000">
                  <a:schemeClr val="accent4">
                    <a:lumMod val="75000"/>
                  </a:schemeClr>
                </a:gs>
                <a:gs pos="33000">
                  <a:srgbClr val="F40000"/>
                </a:gs>
                <a:gs pos="69000">
                  <a:schemeClr val="accent4">
                    <a:lumMod val="75000"/>
                  </a:schemeClr>
                </a:gs>
                <a:gs pos="89000">
                  <a:schemeClr val="accent4">
                    <a:lumMod val="10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4</a:t>
              </a:r>
              <a:endParaRPr lang="ru-RU" sz="4400" b="1" dirty="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8BA81F6C-7C4C-41CE-9CE5-B3EB9DF0C09D}"/>
                </a:ext>
              </a:extLst>
            </p:cNvPr>
            <p:cNvSpPr/>
            <p:nvPr/>
          </p:nvSpPr>
          <p:spPr>
            <a:xfrm>
              <a:off x="5359189" y="4286432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adFill>
              <a:gsLst>
                <a:gs pos="62000">
                  <a:schemeClr val="accent4">
                    <a:lumMod val="75000"/>
                  </a:schemeClr>
                </a:gs>
                <a:gs pos="33000">
                  <a:srgbClr val="F40000"/>
                </a:gs>
                <a:gs pos="69000">
                  <a:schemeClr val="accent4">
                    <a:lumMod val="75000"/>
                  </a:schemeClr>
                </a:gs>
                <a:gs pos="89000">
                  <a:schemeClr val="accent4">
                    <a:lumMod val="10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Website</a:t>
              </a:r>
              <a:endParaRPr lang="ru-RU" sz="2800" b="1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7D6EFB-24CA-4EE2-A227-11A099D9AD4D}"/>
              </a:ext>
            </a:extLst>
          </p:cNvPr>
          <p:cNvGrpSpPr/>
          <p:nvPr/>
        </p:nvGrpSpPr>
        <p:grpSpPr>
          <a:xfrm>
            <a:off x="-3218574" y="2526953"/>
            <a:ext cx="2827425" cy="1080000"/>
            <a:chOff x="2571643" y="2572284"/>
            <a:chExt cx="2827425" cy="1080000"/>
          </a:xfrm>
          <a:gradFill flip="none" rotWithShape="1">
            <a:gsLst>
              <a:gs pos="23000">
                <a:srgbClr val="ED7C2F">
                  <a:shade val="30000"/>
                  <a:satMod val="115000"/>
                </a:srgbClr>
              </a:gs>
              <a:gs pos="50000">
                <a:srgbClr val="ED7C2F">
                  <a:shade val="67500"/>
                  <a:satMod val="115000"/>
                </a:srgbClr>
              </a:gs>
              <a:gs pos="90000">
                <a:srgbClr val="ED7C2F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DD78D711-A657-442A-B6C3-BB806975441F}"/>
                </a:ext>
              </a:extLst>
            </p:cNvPr>
            <p:cNvSpPr/>
            <p:nvPr/>
          </p:nvSpPr>
          <p:spPr>
            <a:xfrm>
              <a:off x="4319068" y="2572284"/>
              <a:ext cx="1080000" cy="1080000"/>
            </a:xfrm>
            <a:prstGeom prst="ellipse">
              <a:avLst/>
            </a:prstGeom>
            <a:grpFill/>
            <a:ln>
              <a:solidFill>
                <a:srgbClr val="B1510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2</a:t>
              </a:r>
              <a:endParaRPr lang="ru-RU" sz="4400" b="1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395EF077-2163-4698-BCD3-C7DF837420AA}"/>
                </a:ext>
              </a:extLst>
            </p:cNvPr>
            <p:cNvSpPr/>
            <p:nvPr/>
          </p:nvSpPr>
          <p:spPr>
            <a:xfrm rot="10800000" flipV="1">
              <a:off x="2571643" y="2699455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pFill/>
            <a:ln>
              <a:solidFill>
                <a:srgbClr val="B1510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2800" b="1" dirty="0"/>
                <a:t>  </a:t>
              </a:r>
              <a:r>
                <a:rPr lang="en-US" sz="2800" b="1" dirty="0" err="1"/>
                <a:t>Curipod</a:t>
              </a:r>
              <a:endParaRPr lang="ru-RU" sz="2800" b="1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A8BD61-4B0E-4303-93AF-9FFA2DA91A28}"/>
              </a:ext>
            </a:extLst>
          </p:cNvPr>
          <p:cNvGrpSpPr/>
          <p:nvPr/>
        </p:nvGrpSpPr>
        <p:grpSpPr>
          <a:xfrm>
            <a:off x="-3056019" y="727430"/>
            <a:ext cx="2839278" cy="1080000"/>
            <a:chOff x="4142668" y="993420"/>
            <a:chExt cx="2839278" cy="1080000"/>
          </a:xfrm>
          <a:gradFill flip="none" rotWithShape="1">
            <a:gsLst>
              <a:gs pos="24000">
                <a:srgbClr val="FF0000">
                  <a:shade val="30000"/>
                  <a:satMod val="115000"/>
                </a:srgbClr>
              </a:gs>
              <a:gs pos="63000">
                <a:srgbClr val="FF0000">
                  <a:shade val="67500"/>
                  <a:satMod val="115000"/>
                </a:srgbClr>
              </a:gs>
              <a:gs pos="85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15070EE-551D-4616-9E6D-FA276E392D8E}"/>
                </a:ext>
              </a:extLst>
            </p:cNvPr>
            <p:cNvSpPr/>
            <p:nvPr/>
          </p:nvSpPr>
          <p:spPr>
            <a:xfrm>
              <a:off x="5901946" y="993420"/>
              <a:ext cx="1080000" cy="1080000"/>
            </a:xfrm>
            <a:prstGeom prst="ellipse">
              <a:avLst/>
            </a:prstGeom>
            <a:grpFill/>
            <a:ln>
              <a:solidFill>
                <a:srgbClr val="B15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  <a:endParaRPr lang="ru-RU" sz="4400" b="1" dirty="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D7B708BE-5138-4060-AC25-6DA1CDC65260}"/>
                </a:ext>
              </a:extLst>
            </p:cNvPr>
            <p:cNvSpPr/>
            <p:nvPr/>
          </p:nvSpPr>
          <p:spPr>
            <a:xfrm rot="10800000" flipV="1">
              <a:off x="4142668" y="1091111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pFill/>
            <a:ln>
              <a:solidFill>
                <a:srgbClr val="B15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2800" b="1" dirty="0"/>
                <a:t> Mat Type</a:t>
              </a:r>
              <a:endParaRPr lang="ru-RU" sz="2800" b="1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10B314-81E3-443C-A0FE-562CD5BFD9DD}"/>
              </a:ext>
            </a:extLst>
          </p:cNvPr>
          <p:cNvGrpSpPr/>
          <p:nvPr/>
        </p:nvGrpSpPr>
        <p:grpSpPr>
          <a:xfrm>
            <a:off x="12663486" y="2592677"/>
            <a:ext cx="2816242" cy="1080000"/>
            <a:chOff x="5901946" y="2572284"/>
            <a:chExt cx="2816242" cy="108000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F611A12-2A0D-4CB7-964A-BE4AE4C71EAF}"/>
                </a:ext>
              </a:extLst>
            </p:cNvPr>
            <p:cNvSpPr/>
            <p:nvPr/>
          </p:nvSpPr>
          <p:spPr>
            <a:xfrm>
              <a:off x="5901946" y="2572284"/>
              <a:ext cx="1080000" cy="1080000"/>
            </a:xfrm>
            <a:prstGeom prst="ellipse">
              <a:avLst/>
            </a:prstGeom>
            <a:gradFill flip="none" rotWithShape="1">
              <a:gsLst>
                <a:gs pos="74000">
                  <a:srgbClr val="00B050"/>
                </a:gs>
                <a:gs pos="34000">
                  <a:srgbClr val="75A654"/>
                </a:gs>
                <a:gs pos="16000">
                  <a:schemeClr val="accent6">
                    <a:lumMod val="60000"/>
                    <a:lumOff val="40000"/>
                  </a:schemeClr>
                </a:gs>
                <a:gs pos="50000">
                  <a:srgbClr val="68A042">
                    <a:shade val="67500"/>
                    <a:satMod val="115000"/>
                  </a:srgbClr>
                </a:gs>
                <a:gs pos="94000">
                  <a:srgbClr val="68A0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  <a:endParaRPr lang="ru-RU" sz="4400" b="1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DF0E8F3-26F9-493A-A0EE-621D7DCDD6EF}"/>
                </a:ext>
              </a:extLst>
            </p:cNvPr>
            <p:cNvSpPr/>
            <p:nvPr/>
          </p:nvSpPr>
          <p:spPr>
            <a:xfrm>
              <a:off x="6918189" y="2708564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00B050"/>
                </a:gs>
                <a:gs pos="34000">
                  <a:srgbClr val="75A654"/>
                </a:gs>
                <a:gs pos="16000">
                  <a:schemeClr val="accent6">
                    <a:lumMod val="60000"/>
                    <a:lumOff val="40000"/>
                  </a:schemeClr>
                </a:gs>
                <a:gs pos="50000">
                  <a:srgbClr val="68A042">
                    <a:shade val="67500"/>
                    <a:satMod val="115000"/>
                  </a:srgbClr>
                </a:gs>
                <a:gs pos="94000">
                  <a:srgbClr val="68A0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 Desmos</a:t>
              </a:r>
              <a:endParaRPr lang="ru-RU" sz="2800" b="1" dirty="0"/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Трехмерная модель 12">
                <a:extLst>
                  <a:ext uri="{FF2B5EF4-FFF2-40B4-BE49-F238E27FC236}">
                    <a16:creationId xmlns:a16="http://schemas.microsoft.com/office/drawing/2014/main" id="{5144EBB8-309C-4A5A-8DF2-B395EF3EA6A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51206309"/>
                  </p:ext>
                </p:extLst>
              </p:nvPr>
            </p:nvGraphicFramePr>
            <p:xfrm rot="1587068">
              <a:off x="10377447" y="419569"/>
              <a:ext cx="944471" cy="1566506"/>
            </p:xfrm>
            <a:graphic>
              <a:graphicData uri="http://schemas.microsoft.com/office/drawing/2017/model3d">
                <am3d:model3d r:embed="rId8">
                  <am3d:spPr>
                    <a:xfrm rot="1587068">
                      <a:off x="0" y="0"/>
                      <a:ext cx="944471" cy="1566506"/>
                    </a:xfrm>
                    <a:prstGeom prst="rect">
                      <a:avLst/>
                    </a:prstGeom>
                  </am3d:spPr>
                  <am3d:camera>
                    <am3d:pos x="0" y="0" z="66519324"/>
                    <am3d:up dx="0" dy="36000000" dz="0"/>
                    <am3d:lookAt x="0" y="0" z="0"/>
                    <am3d:perspective fov="2096365"/>
                  </am3d:camera>
                  <am3d:trans>
                    <am3d:meterPerModelUnit n="101424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940686" ay="670924" az="10629946"/>
                    <am3d:postTrans dx="0" dy="0" dz="0"/>
                  </am3d:trans>
                  <am3d:raster rName="Office3DRenderer" rVer="16.0.8326">
                    <am3d:blip r:embed="rId9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Трехмерная модель 12">
                <a:extLst>
                  <a:ext uri="{FF2B5EF4-FFF2-40B4-BE49-F238E27FC236}">
                    <a16:creationId xmlns:a16="http://schemas.microsoft.com/office/drawing/2014/main" id="{5144EBB8-309C-4A5A-8DF2-B395EF3EA6A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87068">
                <a:off x="10377447" y="419569"/>
                <a:ext cx="944471" cy="1566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8" name="Трехмерная модель 47" descr="Призма и основной пинакоид красные">
                <a:extLst>
                  <a:ext uri="{FF2B5EF4-FFF2-40B4-BE49-F238E27FC236}">
                    <a16:creationId xmlns:a16="http://schemas.microsoft.com/office/drawing/2014/main" id="{40B6BAFC-63B9-4045-8CE1-F6D24BCC0F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6737431"/>
                  </p:ext>
                </p:extLst>
              </p:nvPr>
            </p:nvGraphicFramePr>
            <p:xfrm>
              <a:off x="570630" y="292702"/>
              <a:ext cx="1739009" cy="1949456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739009" cy="1949456"/>
                    </a:xfrm>
                    <a:prstGeom prst="rect">
                      <a:avLst/>
                    </a:prstGeom>
                  </am3d:spPr>
                  <am3d:camera>
                    <am3d:pos x="0" y="0" z="81469150"/>
                    <am3d:up dx="0" dy="36000000" dz="0"/>
                    <am3d:lookAt x="0" y="0" z="0"/>
                    <am3d:perspective fov="3897157"/>
                  </am3d:camera>
                  <am3d:trans>
                    <am3d:meterPerModelUnit n="139970" d="1000000"/>
                    <am3d:preTrans dx="-76" dy="-17999982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2533455" ay="-1455487" az="-1226862"/>
                    <am3d:postTrans dx="0" dy="0" dz="0"/>
                  </am3d:trans>
                  <am3d:raster rName="Office3DRenderer" rVer="16.0.8326">
                    <am3d:blip r:embed="rId11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Трехмерная модель 47" descr="Призма и основной пинакоид красные">
                <a:extLst>
                  <a:ext uri="{FF2B5EF4-FFF2-40B4-BE49-F238E27FC236}">
                    <a16:creationId xmlns:a16="http://schemas.microsoft.com/office/drawing/2014/main" id="{40B6BAFC-63B9-4045-8CE1-F6D24BCC0F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630" y="292702"/>
                <a:ext cx="1739009" cy="19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Трехмерная модель 48" descr="Красный знак умножения">
                <a:extLst>
                  <a:ext uri="{FF2B5EF4-FFF2-40B4-BE49-F238E27FC236}">
                    <a16:creationId xmlns:a16="http://schemas.microsoft.com/office/drawing/2014/main" id="{8340C1EE-158A-4ECA-8002-1826223CB1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2116248"/>
                  </p:ext>
                </p:extLst>
              </p:nvPr>
            </p:nvGraphicFramePr>
            <p:xfrm>
              <a:off x="10570838" y="3525316"/>
              <a:ext cx="1061685" cy="1119511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1061685" cy="1119511"/>
                    </a:xfrm>
                    <a:prstGeom prst="rect">
                      <a:avLst/>
                    </a:prstGeom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 ax="464926" ay="-1264115" az="-168029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15043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Трехмерная модель 48" descr="Красный знак умножения">
                <a:extLst>
                  <a:ext uri="{FF2B5EF4-FFF2-40B4-BE49-F238E27FC236}">
                    <a16:creationId xmlns:a16="http://schemas.microsoft.com/office/drawing/2014/main" id="{8340C1EE-158A-4ECA-8002-1826223CB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0838" y="3525316"/>
                <a:ext cx="1061685" cy="1119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0" name="Трехмерная модель 49" descr="Красный знак деления">
                <a:extLst>
                  <a:ext uri="{FF2B5EF4-FFF2-40B4-BE49-F238E27FC236}">
                    <a16:creationId xmlns:a16="http://schemas.microsoft.com/office/drawing/2014/main" id="{AE4CFF03-DD8E-42C6-96B2-A49AAD1E32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3957433"/>
                  </p:ext>
                </p:extLst>
              </p:nvPr>
            </p:nvGraphicFramePr>
            <p:xfrm>
              <a:off x="9315427" y="4855039"/>
              <a:ext cx="790328" cy="968144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790328" cy="968144"/>
                    </a:xfrm>
                    <a:prstGeom prst="rect">
                      <a:avLst/>
                    </a:prstGeom>
                  </am3d:spPr>
                  <am3d:camera>
                    <am3d:pos x="0" y="0" z="60551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78327" d="1000000"/>
                    <am3d:preTrans dx="-1215" dy="-1901564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31756" ay="-1274106" az="-268572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12382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Трехмерная модель 49" descr="Красный знак деления">
                <a:extLst>
                  <a:ext uri="{FF2B5EF4-FFF2-40B4-BE49-F238E27FC236}">
                    <a16:creationId xmlns:a16="http://schemas.microsoft.com/office/drawing/2014/main" id="{AE4CFF03-DD8E-42C6-96B2-A49AAD1E32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15427" y="4855039"/>
                <a:ext cx="790328" cy="96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2" name="Трехмерная модель 51" descr="Красный знак процента">
                <a:extLst>
                  <a:ext uri="{FF2B5EF4-FFF2-40B4-BE49-F238E27FC236}">
                    <a16:creationId xmlns:a16="http://schemas.microsoft.com/office/drawing/2014/main" id="{7F658125-3061-40AE-92BE-D9FC4E35F9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4323611"/>
                  </p:ext>
                </p:extLst>
              </p:nvPr>
            </p:nvGraphicFramePr>
            <p:xfrm>
              <a:off x="716908" y="4878212"/>
              <a:ext cx="1290684" cy="1180181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290684" cy="1180181"/>
                    </a:xfrm>
                    <a:prstGeom prst="rect">
                      <a:avLst/>
                    </a:prstGeom>
                  </am3d:spPr>
                  <am3d:camera>
                    <am3d:pos x="0" y="0" z="636587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29708" d="1000000"/>
                    <am3d:preTrans dx="0" dy="-16364740" dz="5210"/>
                    <am3d:scale>
                      <am3d:sx n="1000000" d="1000000"/>
                      <am3d:sy n="1000000" d="1000000"/>
                      <am3d:sz n="1000000" d="1000000"/>
                    </am3d:scale>
                    <am3d:rot ax="1023616" ay="1186234" az="355578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16750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2" name="Трехмерная модель 51" descr="Красный знак процента">
                <a:extLst>
                  <a:ext uri="{FF2B5EF4-FFF2-40B4-BE49-F238E27FC236}">
                    <a16:creationId xmlns:a16="http://schemas.microsoft.com/office/drawing/2014/main" id="{7F658125-3061-40AE-92BE-D9FC4E35F9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908" y="4878212"/>
                <a:ext cx="1290684" cy="1180181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CF953B2-637F-43BA-8859-A46546BE8961}"/>
              </a:ext>
            </a:extLst>
          </p:cNvPr>
          <p:cNvCxnSpPr>
            <a:cxnSpLocks/>
          </p:cNvCxnSpPr>
          <p:nvPr/>
        </p:nvCxnSpPr>
        <p:spPr>
          <a:xfrm>
            <a:off x="-20069" y="475259"/>
            <a:ext cx="1221206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0C6BE21-70E9-4421-9E6D-C914F1FAC277}"/>
              </a:ext>
            </a:extLst>
          </p:cNvPr>
          <p:cNvCxnSpPr>
            <a:cxnSpLocks/>
          </p:cNvCxnSpPr>
          <p:nvPr/>
        </p:nvCxnSpPr>
        <p:spPr>
          <a:xfrm>
            <a:off x="-20069" y="6280951"/>
            <a:ext cx="1221206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2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BC561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Мақсаты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Мұғалімдерге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жоспарын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тез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тиімді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құрастыруға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көмектесу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қатысуын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арттыру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ұсыну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Жасанды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интеллект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көмегімен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материалының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сапасын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көтеру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әр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деңгейіне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сай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Білім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нәтижелерін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жақсарту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шығармашылық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ойлау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алмасуды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дамыту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EB6E19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Мүмкіндіктері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AI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слайдтарын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автоматты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тек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тақырып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енгізсеңіз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жеткілікті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викториналар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сұрақ-жауап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пікірталас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жазу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жұмыстары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миға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шабуыл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Нақты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уақыттағы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кері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байланыс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бірден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Пәндер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тілдердің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таңдауы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қазақ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орыс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ағылшын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басқа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аккаунт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қажет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емес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сілтеме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қосылады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3A67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err="1">
                  <a:solidFill>
                    <a:schemeClr val="accent4">
                      <a:lumMod val="50000"/>
                    </a:schemeClr>
                  </a:solidFill>
                </a:rPr>
                <a:t>Артықшылығы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Уақытты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үнемдейді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жоспары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минуттар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ішінде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қызығушылығын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арттырады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түрінде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өтеді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оңай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техникалық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дағдысы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аз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адамдар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да тез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меңгереді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барысында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бірлесіп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жұмыс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істеу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Әлемдік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тәжірибеде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нәтижесі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дәлелденген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1042398" y="654612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solidFill>
              <a:srgbClr val="F8C7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r>
                <a:rPr lang="ru-RU" sz="1600" b="1" dirty="0"/>
                <a:t>       </a:t>
              </a:r>
            </a:p>
            <a:p>
              <a:r>
                <a:rPr lang="ru-RU" sz="1600" b="1" dirty="0"/>
                <a:t>               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жолы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Curipod.com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сайтына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кіріп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ретінде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тіркелу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тақырыбын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енгізіп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пән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сынып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деңгейін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таңдау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Платформа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ұсынған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қарап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болса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өңдеу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сұрақтарды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Оқушыларға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қатысу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сілтемені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беру.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кезінде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экраннан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соңында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нәтижелерді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сақтау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solidFill>
              <a:srgbClr val="F8C7A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CD654C-B16D-4C1F-A4AF-920272DD299E}"/>
              </a:ext>
            </a:extLst>
          </p:cNvPr>
          <p:cNvGrpSpPr/>
          <p:nvPr/>
        </p:nvGrpSpPr>
        <p:grpSpPr>
          <a:xfrm>
            <a:off x="6114470" y="-34724"/>
            <a:ext cx="12315464" cy="6927448"/>
            <a:chOff x="-3" y="-69448"/>
            <a:chExt cx="12315464" cy="69274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2FADD1-08AF-4161-A6E5-8A4D412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69448"/>
              <a:ext cx="12315464" cy="6927448"/>
            </a:xfrm>
            <a:prstGeom prst="rect">
              <a:avLst/>
            </a:prstGeom>
          </p:spPr>
        </p:pic>
        <p:pic>
          <p:nvPicPr>
            <p:cNvPr id="2050" name="Picture 2" descr="Curipod">
              <a:extLst>
                <a:ext uri="{FF2B5EF4-FFF2-40B4-BE49-F238E27FC236}">
                  <a16:creationId xmlns:a16="http://schemas.microsoft.com/office/drawing/2014/main" id="{1FDA9915-712C-4D39-81EE-E703ECD1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06" b="33618"/>
            <a:stretch/>
          </p:blipFill>
          <p:spPr bwMode="auto">
            <a:xfrm>
              <a:off x="3594534" y="144441"/>
              <a:ext cx="5123043" cy="276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060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BC561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Мақсаты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Мұғалімдерге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жоспарын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тез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тиімді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құрастыруға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көмектесу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қатысуын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арттыру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ұсыну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Жасанды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интеллект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көмегімен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материалының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сапасын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көтеру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әр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деңгейіне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сай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Білім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нәтижелерін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жақсарту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шығармашылық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ойлау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алмасуды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дамыту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EB6E19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Мүмкіндіктері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AI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слайдтарын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автоматты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тек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тақырып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енгізсеңіз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жеткілікті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викториналар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сұрақ-жауап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пікірталас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жазу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жұмыстары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миға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шабуыл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Нақты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уақыттағы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кері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байланыс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бірден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Пәндер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тілдердің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таңдауы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қазақ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орыс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ағылшын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басқа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аккаунт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қажет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емес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сілтеме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қосылады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3A67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err="1">
                  <a:solidFill>
                    <a:schemeClr val="accent4">
                      <a:lumMod val="50000"/>
                    </a:schemeClr>
                  </a:solidFill>
                </a:rPr>
                <a:t>Артықшылығы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Уақытты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үнемдейді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жоспары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минуттар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ішінде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қызығушылығын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арттырады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түрінде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өтеді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оңай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техникалық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дағдысы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аз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адамдар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да тез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меңгереді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барысында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бірлесіп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жұмыс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істеу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Әлемдік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тәжірибеде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нәтижесі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дәлелденген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1042398" y="654612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solidFill>
              <a:srgbClr val="F8C7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r>
                <a:rPr lang="ru-RU" sz="1600" b="1" dirty="0"/>
                <a:t>       </a:t>
              </a:r>
            </a:p>
            <a:p>
              <a:r>
                <a:rPr lang="ru-RU" sz="1600" b="1" dirty="0"/>
                <a:t>               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жолы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Curipod.com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сайтына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кіріп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ретінде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тіркелу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тақырыбын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енгізіп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пән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сынып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деңгейін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таңдау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Платформа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ұсынған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қарап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болса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өңдеу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сұрақтарды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Оқушыларға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қатысу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сілтемені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беру.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кезінде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экраннан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соңында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нәтижелерді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сақтау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solidFill>
              <a:srgbClr val="F8C7A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CD654C-B16D-4C1F-A4AF-920272DD299E}"/>
              </a:ext>
            </a:extLst>
          </p:cNvPr>
          <p:cNvGrpSpPr/>
          <p:nvPr/>
        </p:nvGrpSpPr>
        <p:grpSpPr>
          <a:xfrm>
            <a:off x="9220550" y="-50976"/>
            <a:ext cx="12315464" cy="6927448"/>
            <a:chOff x="-3" y="-69448"/>
            <a:chExt cx="12315464" cy="69274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2FADD1-08AF-4161-A6E5-8A4D412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69448"/>
              <a:ext cx="12315464" cy="6927448"/>
            </a:xfrm>
            <a:prstGeom prst="rect">
              <a:avLst/>
            </a:prstGeom>
          </p:spPr>
        </p:pic>
        <p:pic>
          <p:nvPicPr>
            <p:cNvPr id="2050" name="Picture 2" descr="Curipod">
              <a:extLst>
                <a:ext uri="{FF2B5EF4-FFF2-40B4-BE49-F238E27FC236}">
                  <a16:creationId xmlns:a16="http://schemas.microsoft.com/office/drawing/2014/main" id="{1FDA9915-712C-4D39-81EE-E703ECD1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06" b="33618"/>
            <a:stretch/>
          </p:blipFill>
          <p:spPr bwMode="auto">
            <a:xfrm>
              <a:off x="3594534" y="144441"/>
              <a:ext cx="5123043" cy="276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1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BC561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Мақсаты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Мұғалімдерге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жоспарын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тез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тиімді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құрастыруға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көмектесу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қатысуын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арттыру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ұсыну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Жасанды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интеллект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көмегімен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материалының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сапасын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көтеру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әр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деңгейіне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сай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Білім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нәтижелерін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жақсарту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шығармашылық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ойлау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алмасуды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дамыту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EB6E19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Мүмкіндіктері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AI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слайдтарын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автоматты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тек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тақырып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енгізсеңіз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жеткілікті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викториналар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сұрақ-жауап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пікірталас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жазу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жұмыстары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миға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шабуыл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Нақты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уақыттағы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кері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байланыс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бірден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Пәндер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тілдердің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таңдауы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қазақ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орыс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ағылшын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басқа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аккаунт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қажет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емес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сілтеме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қосылады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3A67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err="1">
                  <a:solidFill>
                    <a:schemeClr val="accent4">
                      <a:lumMod val="50000"/>
                    </a:schemeClr>
                  </a:solidFill>
                </a:rPr>
                <a:t>Артықшылығы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Уақытты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үнемдейді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жоспары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минуттар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ішінде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қызығушылығын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арттырады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түрінде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өтеді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оңай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техникалық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дағдысы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аз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адамдар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да тез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меңгереді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барысында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бірлесіп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жұмыс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істеу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Әлемдік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тәжірибеде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нәтижесі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дәлелденген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1042398" y="654612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solidFill>
              <a:srgbClr val="F8C7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r>
                <a:rPr lang="ru-RU" sz="1600" b="1" dirty="0"/>
                <a:t>       </a:t>
              </a:r>
            </a:p>
            <a:p>
              <a:r>
                <a:rPr lang="ru-RU" sz="1600" b="1" dirty="0"/>
                <a:t>               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жолы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Curipod.com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сайтына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кіріп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ретінде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тіркелу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тақырыбын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енгізіп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пән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сынып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деңгейін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таңдау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Платформа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ұсынған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қарап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болса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өңдеу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сұрақтарды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Оқушыларға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қатысу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сілтемені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беру.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кезінде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экраннан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соңында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нәтижелерді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сақтау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solidFill>
              <a:srgbClr val="F8C7A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CD654C-B16D-4C1F-A4AF-920272DD299E}"/>
              </a:ext>
            </a:extLst>
          </p:cNvPr>
          <p:cNvGrpSpPr/>
          <p:nvPr/>
        </p:nvGrpSpPr>
        <p:grpSpPr>
          <a:xfrm>
            <a:off x="12315464" y="-34724"/>
            <a:ext cx="12315464" cy="6927448"/>
            <a:chOff x="-3" y="-69448"/>
            <a:chExt cx="12315464" cy="69274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2FADD1-08AF-4161-A6E5-8A4D412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69448"/>
              <a:ext cx="12315464" cy="6927448"/>
            </a:xfrm>
            <a:prstGeom prst="rect">
              <a:avLst/>
            </a:prstGeom>
          </p:spPr>
        </p:pic>
        <p:pic>
          <p:nvPicPr>
            <p:cNvPr id="2050" name="Picture 2" descr="Curipod">
              <a:extLst>
                <a:ext uri="{FF2B5EF4-FFF2-40B4-BE49-F238E27FC236}">
                  <a16:creationId xmlns:a16="http://schemas.microsoft.com/office/drawing/2014/main" id="{1FDA9915-712C-4D39-81EE-E703ECD1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06" b="33618"/>
            <a:stretch/>
          </p:blipFill>
          <p:spPr bwMode="auto">
            <a:xfrm>
              <a:off x="3594534" y="144441"/>
              <a:ext cx="5123043" cy="276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60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4971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Математиканы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оқыту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үйрену</a:t>
              </a:r>
              <a:r>
                <a:rPr lang="ru-RU" sz="1600" dirty="0"/>
                <a:t> </a:t>
              </a:r>
              <a:r>
                <a:rPr lang="ru-RU" sz="1600" dirty="0" err="1"/>
                <a:t>процесін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Оқушыларға</a:t>
              </a:r>
              <a:r>
                <a:rPr lang="ru-RU" sz="1600" dirty="0"/>
                <a:t> </a:t>
              </a:r>
              <a:r>
                <a:rPr lang="ru-RU" sz="1600" dirty="0" err="1"/>
                <a:t>графиктерді</a:t>
              </a:r>
              <a:r>
                <a:rPr lang="ru-RU" sz="1600" dirty="0"/>
                <a:t>,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деректерді</a:t>
              </a:r>
              <a:r>
                <a:rPr lang="ru-RU" sz="1600" dirty="0"/>
                <a:t> </a:t>
              </a:r>
              <a:r>
                <a:rPr lang="ru-RU" sz="1600" dirty="0" err="1"/>
                <a:t>интерактивті</a:t>
              </a:r>
              <a:r>
                <a:rPr lang="ru-RU" sz="1600" dirty="0"/>
                <a:t> </a:t>
              </a:r>
              <a:r>
                <a:rPr lang="ru-RU" sz="1600" dirty="0" err="1"/>
                <a:t>зерттеуге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Мұғалімдерге</a:t>
              </a:r>
              <a:r>
                <a:rPr lang="ru-RU" sz="1600" dirty="0"/>
                <a:t> </a:t>
              </a:r>
              <a:r>
                <a:rPr lang="ru-RU" sz="1600" dirty="0" err="1"/>
                <a:t>сабақ</a:t>
              </a:r>
              <a:r>
                <a:rPr lang="ru-RU" sz="1600" dirty="0"/>
                <a:t> </a:t>
              </a:r>
              <a:r>
                <a:rPr lang="ru-RU" sz="1600" dirty="0" err="1"/>
                <a:t>барысында</a:t>
              </a:r>
              <a:r>
                <a:rPr lang="ru-RU" sz="1600" dirty="0"/>
                <a:t> </a:t>
              </a:r>
              <a:r>
                <a:rPr lang="ru-RU" sz="1600" dirty="0" err="1"/>
                <a:t>математикалық</a:t>
              </a:r>
              <a:r>
                <a:rPr lang="ru-RU" sz="1600" dirty="0"/>
                <a:t> </a:t>
              </a:r>
              <a:r>
                <a:rPr lang="ru-RU" sz="1600" dirty="0" err="1"/>
                <a:t>түсініктерді</a:t>
              </a:r>
              <a:r>
                <a:rPr lang="ru-RU" sz="1600" dirty="0"/>
                <a:t> </a:t>
              </a:r>
              <a:r>
                <a:rPr lang="ru-RU" sz="1600" dirty="0" err="1"/>
                <a:t>нақты</a:t>
              </a:r>
              <a:r>
                <a:rPr lang="ru-RU" sz="1600" dirty="0"/>
                <a:t>, </a:t>
              </a:r>
              <a:r>
                <a:rPr lang="ru-RU" sz="1600" dirty="0" err="1"/>
                <a:t>көрнекі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түсіндіруге</a:t>
              </a:r>
              <a:r>
                <a:rPr lang="ru-RU" sz="1600" dirty="0"/>
                <a:t> </a:t>
              </a:r>
              <a:r>
                <a:rPr lang="ru-RU" sz="1600" dirty="0" err="1"/>
                <a:t>көмектесу</a:t>
              </a:r>
              <a:r>
                <a:rPr lang="ru-RU" sz="1600" dirty="0"/>
                <a:t>.</a:t>
              </a:r>
            </a:p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649C3E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Онлайн </a:t>
              </a:r>
              <a:r>
                <a:rPr lang="ru-RU" sz="1600" b="1" dirty="0" err="1"/>
                <a:t>графикалық</a:t>
              </a:r>
              <a:r>
                <a:rPr lang="ru-RU" sz="1600" b="1" dirty="0"/>
                <a:t> калькулятор</a:t>
              </a:r>
              <a:r>
                <a:rPr lang="ru-RU" sz="1600" dirty="0"/>
                <a:t>: </a:t>
              </a:r>
              <a:r>
                <a:rPr lang="ru-RU" sz="1600" dirty="0" err="1"/>
                <a:t>функциялар</a:t>
              </a:r>
              <a:r>
                <a:rPr lang="ru-RU" sz="1600" dirty="0"/>
                <a:t> </a:t>
              </a:r>
              <a:r>
                <a:rPr lang="ru-RU" sz="1600" dirty="0" err="1"/>
                <a:t>графигін</a:t>
              </a:r>
              <a:r>
                <a:rPr lang="ru-RU" sz="1600" dirty="0"/>
                <a:t> салу, </a:t>
              </a:r>
              <a:r>
                <a:rPr lang="ru-RU" sz="1600" dirty="0" err="1"/>
                <a:t>деректер</a:t>
              </a:r>
              <a:r>
                <a:rPr lang="ru-RU" sz="1600" dirty="0"/>
                <a:t> </a:t>
              </a:r>
              <a:r>
                <a:rPr lang="ru-RU" sz="1600" dirty="0" err="1"/>
                <a:t>нүктелерін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жүйесін</a:t>
              </a:r>
              <a:r>
                <a:rPr lang="ru-RU" sz="1600" dirty="0"/>
                <a:t> </a:t>
              </a:r>
              <a:r>
                <a:rPr lang="ru-RU" sz="1600" dirty="0" err="1"/>
                <a:t>шешу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Теңдеулер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функциялар</a:t>
              </a:r>
              <a:r>
                <a:rPr lang="ru-RU" sz="1600" dirty="0"/>
                <a:t>: </a:t>
              </a:r>
              <a:r>
                <a:rPr lang="ru-RU" sz="1600" dirty="0" err="1"/>
                <a:t>сызықтық</a:t>
              </a:r>
              <a:r>
                <a:rPr lang="ru-RU" sz="1600" dirty="0"/>
                <a:t>, </a:t>
              </a:r>
              <a:r>
                <a:rPr lang="ru-RU" sz="1600" dirty="0" err="1"/>
                <a:t>квадраттық</a:t>
              </a:r>
              <a:r>
                <a:rPr lang="ru-RU" sz="1600" dirty="0"/>
                <a:t>, </a:t>
              </a:r>
              <a:r>
                <a:rPr lang="ru-RU" sz="1600" dirty="0" err="1"/>
                <a:t>экспоненциалды</a:t>
              </a:r>
              <a:r>
                <a:rPr lang="ru-RU" sz="1600" dirty="0"/>
                <a:t>, </a:t>
              </a:r>
              <a:r>
                <a:rPr lang="ru-RU" sz="1600" dirty="0" err="1"/>
                <a:t>тригонометриялық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т.б</a:t>
              </a:r>
              <a:r>
                <a:rPr lang="ru-RU" sz="1600" dirty="0"/>
                <a:t>.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Интерактивті</a:t>
              </a:r>
              <a:r>
                <a:rPr lang="ru-RU" sz="1600" b="1" dirty="0"/>
                <a:t> слайд-</a:t>
              </a:r>
              <a:r>
                <a:rPr lang="ru-RU" sz="1600" b="1" dirty="0" err="1"/>
                <a:t>сабақтар</a:t>
              </a:r>
              <a:r>
                <a:rPr lang="ru-RU" sz="1600" dirty="0"/>
                <a:t> (</a:t>
              </a:r>
              <a:r>
                <a:rPr lang="en-US" sz="1600" dirty="0"/>
                <a:t>Desmos Classroom): </a:t>
              </a:r>
              <a:r>
                <a:rPr lang="ru-RU" sz="1600" dirty="0" err="1"/>
                <a:t>мұғалім</a:t>
              </a:r>
              <a:r>
                <a:rPr lang="ru-RU" sz="1600" dirty="0"/>
                <a:t> </a:t>
              </a:r>
              <a:r>
                <a:rPr lang="ru-RU" sz="1600" dirty="0" err="1"/>
                <a:t>оқушылармен</a:t>
              </a:r>
              <a:r>
                <a:rPr lang="ru-RU" sz="1600" dirty="0"/>
                <a:t> </a:t>
              </a:r>
              <a:r>
                <a:rPr lang="ru-RU" sz="1600" dirty="0" err="1"/>
                <a:t>бір</a:t>
              </a:r>
              <a:r>
                <a:rPr lang="ru-RU" sz="1600" dirty="0"/>
                <a:t> </a:t>
              </a:r>
              <a:r>
                <a:rPr lang="ru-RU" sz="1600" dirty="0" err="1"/>
                <a:t>мезгілде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</a:t>
              </a:r>
              <a:r>
                <a:rPr lang="ru-RU" sz="1600" dirty="0"/>
                <a:t> </a:t>
              </a:r>
              <a:r>
                <a:rPr lang="ru-RU" sz="1600" dirty="0" err="1"/>
                <a:t>алады</a:t>
              </a:r>
              <a:r>
                <a:rPr lang="ru-RU" sz="1600" dirty="0"/>
                <a:t>, </a:t>
              </a:r>
              <a:r>
                <a:rPr lang="ru-RU" sz="1600" dirty="0" err="1"/>
                <a:t>олардың</a:t>
              </a:r>
              <a:r>
                <a:rPr lang="ru-RU" sz="1600" dirty="0"/>
                <a:t> </a:t>
              </a:r>
              <a:r>
                <a:rPr lang="ru-RU" sz="1600" dirty="0" err="1"/>
                <a:t>жауаптарын</a:t>
              </a:r>
              <a:r>
                <a:rPr lang="ru-RU" sz="1600" dirty="0"/>
                <a:t> </a:t>
              </a:r>
              <a:r>
                <a:rPr lang="ru-RU" sz="1600" dirty="0" err="1"/>
                <a:t>көреді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Параметрлік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және</a:t>
              </a:r>
              <a:r>
                <a:rPr lang="ru-RU" sz="1600" b="1" dirty="0"/>
                <a:t> </a:t>
              </a:r>
              <a:r>
                <a:rPr lang="ru-RU" sz="1600" b="1" dirty="0" err="1"/>
                <a:t>полярлық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графиктерді</a:t>
              </a:r>
              <a:r>
                <a:rPr lang="ru-RU" sz="1600" dirty="0"/>
                <a:t> салу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A0CD8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            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Артықшылығы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Тегін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тіркелмей-ақ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қолдануға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Қарапайым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интерфейс,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жаңа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үйренушілер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де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ыңғайлы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Графиктерді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зерттеу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түсінігін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тереңдетеді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сабақтар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кітапханасы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бар.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жолы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Сайтқа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кіру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https://www.desmos.com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Қажетті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құралды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таңдау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Graphing Calculator, 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т.б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Функцияны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немесе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теңдеуді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енгізу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— график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автоматты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салынады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Айнымалыны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өзгерту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слайдер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қосу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нәтижені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динамикада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көру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жұмысты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сақтау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аккаунтқа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тіркелу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Google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аккаунты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да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сабақ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жасап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оқушыларға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код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береді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олар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тікелей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қатыса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CBCB3-DC57-4FED-B716-954693B6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397"/>
          <a:stretch/>
        </p:blipFill>
        <p:spPr>
          <a:xfrm>
            <a:off x="0" y="0"/>
            <a:ext cx="123154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4971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Математиканы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оқыту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үйрену</a:t>
              </a:r>
              <a:r>
                <a:rPr lang="ru-RU" sz="1600" dirty="0"/>
                <a:t> </a:t>
              </a:r>
              <a:r>
                <a:rPr lang="ru-RU" sz="1600" dirty="0" err="1"/>
                <a:t>процесін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Оқушыларға</a:t>
              </a:r>
              <a:r>
                <a:rPr lang="ru-RU" sz="1600" dirty="0"/>
                <a:t> </a:t>
              </a:r>
              <a:r>
                <a:rPr lang="ru-RU" sz="1600" dirty="0" err="1"/>
                <a:t>графиктерді</a:t>
              </a:r>
              <a:r>
                <a:rPr lang="ru-RU" sz="1600" dirty="0"/>
                <a:t>,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деректерді</a:t>
              </a:r>
              <a:r>
                <a:rPr lang="ru-RU" sz="1600" dirty="0"/>
                <a:t> </a:t>
              </a:r>
              <a:r>
                <a:rPr lang="ru-RU" sz="1600" dirty="0" err="1"/>
                <a:t>интерактивті</a:t>
              </a:r>
              <a:r>
                <a:rPr lang="ru-RU" sz="1600" dirty="0"/>
                <a:t> </a:t>
              </a:r>
              <a:r>
                <a:rPr lang="ru-RU" sz="1600" dirty="0" err="1"/>
                <a:t>зерттеуге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Мұғалімдерге</a:t>
              </a:r>
              <a:r>
                <a:rPr lang="ru-RU" sz="1600" dirty="0"/>
                <a:t> </a:t>
              </a:r>
              <a:r>
                <a:rPr lang="ru-RU" sz="1600" dirty="0" err="1"/>
                <a:t>сабақ</a:t>
              </a:r>
              <a:r>
                <a:rPr lang="ru-RU" sz="1600" dirty="0"/>
                <a:t> </a:t>
              </a:r>
              <a:r>
                <a:rPr lang="ru-RU" sz="1600" dirty="0" err="1"/>
                <a:t>барысында</a:t>
              </a:r>
              <a:r>
                <a:rPr lang="ru-RU" sz="1600" dirty="0"/>
                <a:t> </a:t>
              </a:r>
              <a:r>
                <a:rPr lang="ru-RU" sz="1600" dirty="0" err="1"/>
                <a:t>математикалық</a:t>
              </a:r>
              <a:r>
                <a:rPr lang="ru-RU" sz="1600" dirty="0"/>
                <a:t> </a:t>
              </a:r>
              <a:r>
                <a:rPr lang="ru-RU" sz="1600" dirty="0" err="1"/>
                <a:t>түсініктерді</a:t>
              </a:r>
              <a:r>
                <a:rPr lang="ru-RU" sz="1600" dirty="0"/>
                <a:t> </a:t>
              </a:r>
              <a:r>
                <a:rPr lang="ru-RU" sz="1600" dirty="0" err="1"/>
                <a:t>нақты</a:t>
              </a:r>
              <a:r>
                <a:rPr lang="ru-RU" sz="1600" dirty="0"/>
                <a:t>, </a:t>
              </a:r>
              <a:r>
                <a:rPr lang="ru-RU" sz="1600" dirty="0" err="1"/>
                <a:t>көрнекі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түсіндіруге</a:t>
              </a:r>
              <a:r>
                <a:rPr lang="ru-RU" sz="1600" dirty="0"/>
                <a:t> </a:t>
              </a:r>
              <a:r>
                <a:rPr lang="ru-RU" sz="1600" dirty="0" err="1"/>
                <a:t>көмектесу</a:t>
              </a:r>
              <a:r>
                <a:rPr lang="ru-RU" sz="1600" dirty="0"/>
                <a:t>.</a:t>
              </a:r>
            </a:p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649C3E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Онлайн </a:t>
              </a:r>
              <a:r>
                <a:rPr lang="ru-RU" sz="1600" b="1" dirty="0" err="1"/>
                <a:t>графикалық</a:t>
              </a:r>
              <a:r>
                <a:rPr lang="ru-RU" sz="1600" b="1" dirty="0"/>
                <a:t> калькулятор</a:t>
              </a:r>
              <a:r>
                <a:rPr lang="ru-RU" sz="1600" dirty="0"/>
                <a:t>: </a:t>
              </a:r>
              <a:r>
                <a:rPr lang="ru-RU" sz="1600" dirty="0" err="1"/>
                <a:t>функциялар</a:t>
              </a:r>
              <a:r>
                <a:rPr lang="ru-RU" sz="1600" dirty="0"/>
                <a:t> </a:t>
              </a:r>
              <a:r>
                <a:rPr lang="ru-RU" sz="1600" dirty="0" err="1"/>
                <a:t>графигін</a:t>
              </a:r>
              <a:r>
                <a:rPr lang="ru-RU" sz="1600" dirty="0"/>
                <a:t> салу, </a:t>
              </a:r>
              <a:r>
                <a:rPr lang="ru-RU" sz="1600" dirty="0" err="1"/>
                <a:t>деректер</a:t>
              </a:r>
              <a:r>
                <a:rPr lang="ru-RU" sz="1600" dirty="0"/>
                <a:t> </a:t>
              </a:r>
              <a:r>
                <a:rPr lang="ru-RU" sz="1600" dirty="0" err="1"/>
                <a:t>нүктелерін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жүйесін</a:t>
              </a:r>
              <a:r>
                <a:rPr lang="ru-RU" sz="1600" dirty="0"/>
                <a:t> </a:t>
              </a:r>
              <a:r>
                <a:rPr lang="ru-RU" sz="1600" dirty="0" err="1"/>
                <a:t>шешу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Теңдеулер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функциялар</a:t>
              </a:r>
              <a:r>
                <a:rPr lang="ru-RU" sz="1600" dirty="0"/>
                <a:t>: </a:t>
              </a:r>
              <a:r>
                <a:rPr lang="ru-RU" sz="1600" dirty="0" err="1"/>
                <a:t>сызықтық</a:t>
              </a:r>
              <a:r>
                <a:rPr lang="ru-RU" sz="1600" dirty="0"/>
                <a:t>, </a:t>
              </a:r>
              <a:r>
                <a:rPr lang="ru-RU" sz="1600" dirty="0" err="1"/>
                <a:t>квадраттық</a:t>
              </a:r>
              <a:r>
                <a:rPr lang="ru-RU" sz="1600" dirty="0"/>
                <a:t>, </a:t>
              </a:r>
              <a:r>
                <a:rPr lang="ru-RU" sz="1600" dirty="0" err="1"/>
                <a:t>экспоненциалды</a:t>
              </a:r>
              <a:r>
                <a:rPr lang="ru-RU" sz="1600" dirty="0"/>
                <a:t>, </a:t>
              </a:r>
              <a:r>
                <a:rPr lang="ru-RU" sz="1600" dirty="0" err="1"/>
                <a:t>тригонометриялық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т.б</a:t>
              </a:r>
              <a:r>
                <a:rPr lang="ru-RU" sz="1600" dirty="0"/>
                <a:t>.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Интерактивті</a:t>
              </a:r>
              <a:r>
                <a:rPr lang="ru-RU" sz="1600" b="1" dirty="0"/>
                <a:t> слайд-</a:t>
              </a:r>
              <a:r>
                <a:rPr lang="ru-RU" sz="1600" b="1" dirty="0" err="1"/>
                <a:t>сабақтар</a:t>
              </a:r>
              <a:r>
                <a:rPr lang="ru-RU" sz="1600" dirty="0"/>
                <a:t> (</a:t>
              </a:r>
              <a:r>
                <a:rPr lang="en-US" sz="1600" dirty="0"/>
                <a:t>Desmos Classroom): </a:t>
              </a:r>
              <a:r>
                <a:rPr lang="ru-RU" sz="1600" dirty="0" err="1"/>
                <a:t>мұғалім</a:t>
              </a:r>
              <a:r>
                <a:rPr lang="ru-RU" sz="1600" dirty="0"/>
                <a:t> </a:t>
              </a:r>
              <a:r>
                <a:rPr lang="ru-RU" sz="1600" dirty="0" err="1"/>
                <a:t>оқушылармен</a:t>
              </a:r>
              <a:r>
                <a:rPr lang="ru-RU" sz="1600" dirty="0"/>
                <a:t> </a:t>
              </a:r>
              <a:r>
                <a:rPr lang="ru-RU" sz="1600" dirty="0" err="1"/>
                <a:t>бір</a:t>
              </a:r>
              <a:r>
                <a:rPr lang="ru-RU" sz="1600" dirty="0"/>
                <a:t> </a:t>
              </a:r>
              <a:r>
                <a:rPr lang="ru-RU" sz="1600" dirty="0" err="1"/>
                <a:t>мезгілде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</a:t>
              </a:r>
              <a:r>
                <a:rPr lang="ru-RU" sz="1600" dirty="0"/>
                <a:t> </a:t>
              </a:r>
              <a:r>
                <a:rPr lang="ru-RU" sz="1600" dirty="0" err="1"/>
                <a:t>алады</a:t>
              </a:r>
              <a:r>
                <a:rPr lang="ru-RU" sz="1600" dirty="0"/>
                <a:t>, </a:t>
              </a:r>
              <a:r>
                <a:rPr lang="ru-RU" sz="1600" dirty="0" err="1"/>
                <a:t>олардың</a:t>
              </a:r>
              <a:r>
                <a:rPr lang="ru-RU" sz="1600" dirty="0"/>
                <a:t> </a:t>
              </a:r>
              <a:r>
                <a:rPr lang="ru-RU" sz="1600" dirty="0" err="1"/>
                <a:t>жауаптарын</a:t>
              </a:r>
              <a:r>
                <a:rPr lang="ru-RU" sz="1600" dirty="0"/>
                <a:t> </a:t>
              </a:r>
              <a:r>
                <a:rPr lang="ru-RU" sz="1600" dirty="0" err="1"/>
                <a:t>көреді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Параметрлік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және</a:t>
              </a:r>
              <a:r>
                <a:rPr lang="ru-RU" sz="1600" b="1" dirty="0"/>
                <a:t> </a:t>
              </a:r>
              <a:r>
                <a:rPr lang="ru-RU" sz="1600" b="1" dirty="0" err="1"/>
                <a:t>полярлық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графиктерді</a:t>
              </a:r>
              <a:r>
                <a:rPr lang="ru-RU" sz="1600" dirty="0"/>
                <a:t> салу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A0CD8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            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Артықшылығы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Тегін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тіркелмей-ақ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қолдануға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Қарапайым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интерфейс,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жаңа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үйренушілер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де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ыңғайлы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Графиктерді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зерттеу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түсінігін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тереңдетеді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сабақтар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кітапханасы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бар.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жолы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Сайтқа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кіру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https://www.desmos.com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Қажетті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құралды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таңдау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Graphing Calculator, 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т.б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Функцияны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немесе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теңдеуді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енгізу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— график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автоматты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салынады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Айнымалыны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өзгерту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слайдер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қосу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нәтижені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динамикада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көру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жұмысты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сақтау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аккаунтқа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тіркелу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Google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аккаунты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да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сабақ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жасап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оқушыларға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код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береді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олар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тікелей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қатыса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CBCB3-DC57-4FED-B716-954693B6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397"/>
          <a:stretch/>
        </p:blipFill>
        <p:spPr>
          <a:xfrm>
            <a:off x="3071150" y="1"/>
            <a:ext cx="123154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4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4971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Математиканы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оқыту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үйрену</a:t>
              </a:r>
              <a:r>
                <a:rPr lang="ru-RU" sz="1600" dirty="0"/>
                <a:t> </a:t>
              </a:r>
              <a:r>
                <a:rPr lang="ru-RU" sz="1600" dirty="0" err="1"/>
                <a:t>процесін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Оқушыларға</a:t>
              </a:r>
              <a:r>
                <a:rPr lang="ru-RU" sz="1600" dirty="0"/>
                <a:t> </a:t>
              </a:r>
              <a:r>
                <a:rPr lang="ru-RU" sz="1600" dirty="0" err="1"/>
                <a:t>графиктерді</a:t>
              </a:r>
              <a:r>
                <a:rPr lang="ru-RU" sz="1600" dirty="0"/>
                <a:t>,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деректерді</a:t>
              </a:r>
              <a:r>
                <a:rPr lang="ru-RU" sz="1600" dirty="0"/>
                <a:t> </a:t>
              </a:r>
              <a:r>
                <a:rPr lang="ru-RU" sz="1600" dirty="0" err="1"/>
                <a:t>интерактивті</a:t>
              </a:r>
              <a:r>
                <a:rPr lang="ru-RU" sz="1600" dirty="0"/>
                <a:t> </a:t>
              </a:r>
              <a:r>
                <a:rPr lang="ru-RU" sz="1600" dirty="0" err="1"/>
                <a:t>зерттеуге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Мұғалімдерге</a:t>
              </a:r>
              <a:r>
                <a:rPr lang="ru-RU" sz="1600" dirty="0"/>
                <a:t> </a:t>
              </a:r>
              <a:r>
                <a:rPr lang="ru-RU" sz="1600" dirty="0" err="1"/>
                <a:t>сабақ</a:t>
              </a:r>
              <a:r>
                <a:rPr lang="ru-RU" sz="1600" dirty="0"/>
                <a:t> </a:t>
              </a:r>
              <a:r>
                <a:rPr lang="ru-RU" sz="1600" dirty="0" err="1"/>
                <a:t>барысында</a:t>
              </a:r>
              <a:r>
                <a:rPr lang="ru-RU" sz="1600" dirty="0"/>
                <a:t> </a:t>
              </a:r>
              <a:r>
                <a:rPr lang="ru-RU" sz="1600" dirty="0" err="1"/>
                <a:t>математикалық</a:t>
              </a:r>
              <a:r>
                <a:rPr lang="ru-RU" sz="1600" dirty="0"/>
                <a:t> </a:t>
              </a:r>
              <a:r>
                <a:rPr lang="ru-RU" sz="1600" dirty="0" err="1"/>
                <a:t>түсініктерді</a:t>
              </a:r>
              <a:r>
                <a:rPr lang="ru-RU" sz="1600" dirty="0"/>
                <a:t> </a:t>
              </a:r>
              <a:r>
                <a:rPr lang="ru-RU" sz="1600" dirty="0" err="1"/>
                <a:t>нақты</a:t>
              </a:r>
              <a:r>
                <a:rPr lang="ru-RU" sz="1600" dirty="0"/>
                <a:t>, </a:t>
              </a:r>
              <a:r>
                <a:rPr lang="ru-RU" sz="1600" dirty="0" err="1"/>
                <a:t>көрнекі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түсіндіруге</a:t>
              </a:r>
              <a:r>
                <a:rPr lang="ru-RU" sz="1600" dirty="0"/>
                <a:t> </a:t>
              </a:r>
              <a:r>
                <a:rPr lang="ru-RU" sz="1600" dirty="0" err="1"/>
                <a:t>көмектесу</a:t>
              </a:r>
              <a:r>
                <a:rPr lang="ru-RU" sz="1600" dirty="0"/>
                <a:t>.</a:t>
              </a:r>
            </a:p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649C3E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Онлайн </a:t>
              </a:r>
              <a:r>
                <a:rPr lang="ru-RU" sz="1600" b="1" dirty="0" err="1"/>
                <a:t>графикалық</a:t>
              </a:r>
              <a:r>
                <a:rPr lang="ru-RU" sz="1600" b="1" dirty="0"/>
                <a:t> калькулятор</a:t>
              </a:r>
              <a:r>
                <a:rPr lang="ru-RU" sz="1600" dirty="0"/>
                <a:t>: </a:t>
              </a:r>
              <a:r>
                <a:rPr lang="ru-RU" sz="1600" dirty="0" err="1"/>
                <a:t>функциялар</a:t>
              </a:r>
              <a:r>
                <a:rPr lang="ru-RU" sz="1600" dirty="0"/>
                <a:t> </a:t>
              </a:r>
              <a:r>
                <a:rPr lang="ru-RU" sz="1600" dirty="0" err="1"/>
                <a:t>графигін</a:t>
              </a:r>
              <a:r>
                <a:rPr lang="ru-RU" sz="1600" dirty="0"/>
                <a:t> салу, </a:t>
              </a:r>
              <a:r>
                <a:rPr lang="ru-RU" sz="1600" dirty="0" err="1"/>
                <a:t>деректер</a:t>
              </a:r>
              <a:r>
                <a:rPr lang="ru-RU" sz="1600" dirty="0"/>
                <a:t> </a:t>
              </a:r>
              <a:r>
                <a:rPr lang="ru-RU" sz="1600" dirty="0" err="1"/>
                <a:t>нүктелерін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жүйесін</a:t>
              </a:r>
              <a:r>
                <a:rPr lang="ru-RU" sz="1600" dirty="0"/>
                <a:t> </a:t>
              </a:r>
              <a:r>
                <a:rPr lang="ru-RU" sz="1600" dirty="0" err="1"/>
                <a:t>шешу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Теңдеулер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функциялар</a:t>
              </a:r>
              <a:r>
                <a:rPr lang="ru-RU" sz="1600" dirty="0"/>
                <a:t>: </a:t>
              </a:r>
              <a:r>
                <a:rPr lang="ru-RU" sz="1600" dirty="0" err="1"/>
                <a:t>сызықтық</a:t>
              </a:r>
              <a:r>
                <a:rPr lang="ru-RU" sz="1600" dirty="0"/>
                <a:t>, </a:t>
              </a:r>
              <a:r>
                <a:rPr lang="ru-RU" sz="1600" dirty="0" err="1"/>
                <a:t>квадраттық</a:t>
              </a:r>
              <a:r>
                <a:rPr lang="ru-RU" sz="1600" dirty="0"/>
                <a:t>, </a:t>
              </a:r>
              <a:r>
                <a:rPr lang="ru-RU" sz="1600" dirty="0" err="1"/>
                <a:t>экспоненциалды</a:t>
              </a:r>
              <a:r>
                <a:rPr lang="ru-RU" sz="1600" dirty="0"/>
                <a:t>, </a:t>
              </a:r>
              <a:r>
                <a:rPr lang="ru-RU" sz="1600" dirty="0" err="1"/>
                <a:t>тригонометриялық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т.б</a:t>
              </a:r>
              <a:r>
                <a:rPr lang="ru-RU" sz="1600" dirty="0"/>
                <a:t>.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Интерактивті</a:t>
              </a:r>
              <a:r>
                <a:rPr lang="ru-RU" sz="1600" b="1" dirty="0"/>
                <a:t> слайд-</a:t>
              </a:r>
              <a:r>
                <a:rPr lang="ru-RU" sz="1600" b="1" dirty="0" err="1"/>
                <a:t>сабақтар</a:t>
              </a:r>
              <a:r>
                <a:rPr lang="ru-RU" sz="1600" dirty="0"/>
                <a:t> (</a:t>
              </a:r>
              <a:r>
                <a:rPr lang="en-US" sz="1600" dirty="0"/>
                <a:t>Desmos Classroom): </a:t>
              </a:r>
              <a:r>
                <a:rPr lang="ru-RU" sz="1600" dirty="0" err="1"/>
                <a:t>мұғалім</a:t>
              </a:r>
              <a:r>
                <a:rPr lang="ru-RU" sz="1600" dirty="0"/>
                <a:t> </a:t>
              </a:r>
              <a:r>
                <a:rPr lang="ru-RU" sz="1600" dirty="0" err="1"/>
                <a:t>оқушылармен</a:t>
              </a:r>
              <a:r>
                <a:rPr lang="ru-RU" sz="1600" dirty="0"/>
                <a:t> </a:t>
              </a:r>
              <a:r>
                <a:rPr lang="ru-RU" sz="1600" dirty="0" err="1"/>
                <a:t>бір</a:t>
              </a:r>
              <a:r>
                <a:rPr lang="ru-RU" sz="1600" dirty="0"/>
                <a:t> </a:t>
              </a:r>
              <a:r>
                <a:rPr lang="ru-RU" sz="1600" dirty="0" err="1"/>
                <a:t>мезгілде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</a:t>
              </a:r>
              <a:r>
                <a:rPr lang="ru-RU" sz="1600" dirty="0"/>
                <a:t> </a:t>
              </a:r>
              <a:r>
                <a:rPr lang="ru-RU" sz="1600" dirty="0" err="1"/>
                <a:t>алады</a:t>
              </a:r>
              <a:r>
                <a:rPr lang="ru-RU" sz="1600" dirty="0"/>
                <a:t>, </a:t>
              </a:r>
              <a:r>
                <a:rPr lang="ru-RU" sz="1600" dirty="0" err="1"/>
                <a:t>олардың</a:t>
              </a:r>
              <a:r>
                <a:rPr lang="ru-RU" sz="1600" dirty="0"/>
                <a:t> </a:t>
              </a:r>
              <a:r>
                <a:rPr lang="ru-RU" sz="1600" dirty="0" err="1"/>
                <a:t>жауаптарын</a:t>
              </a:r>
              <a:r>
                <a:rPr lang="ru-RU" sz="1600" dirty="0"/>
                <a:t> </a:t>
              </a:r>
              <a:r>
                <a:rPr lang="ru-RU" sz="1600" dirty="0" err="1"/>
                <a:t>көреді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Параметрлік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және</a:t>
              </a:r>
              <a:r>
                <a:rPr lang="ru-RU" sz="1600" b="1" dirty="0"/>
                <a:t> </a:t>
              </a:r>
              <a:r>
                <a:rPr lang="ru-RU" sz="1600" b="1" dirty="0" err="1"/>
                <a:t>полярлық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графиктерді</a:t>
              </a:r>
              <a:r>
                <a:rPr lang="ru-RU" sz="1600" dirty="0"/>
                <a:t> салу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A0CD8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            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Артықшылығы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Тегін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тіркелмей-ақ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қолдануға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Қарапайым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интерфейс,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жаңа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үйренушілер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де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ыңғайлы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Графиктерді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зерттеу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түсінігін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тереңдетеді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сабақтар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кітапханасы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бар.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жолы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Сайтқа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кіру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https://www.desmos.com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Қажетті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құралды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таңдау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Graphing Calculator, 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т.б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Функцияны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немесе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теңдеуді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енгізу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— график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автоматты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салынады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Айнымалыны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өзгерту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слайдер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қосу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нәтижені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динамикада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көру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жұмысты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сақтау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аккаунтқа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тіркелу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Google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аккаунты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да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сабақ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жасап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оқушыларға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код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береді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олар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тікелей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қатыса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CBCB3-DC57-4FED-B716-954693B6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397"/>
          <a:stretch/>
        </p:blipFill>
        <p:spPr>
          <a:xfrm>
            <a:off x="6123007" y="1"/>
            <a:ext cx="123154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4971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Математиканы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оқыту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үйрену</a:t>
              </a:r>
              <a:r>
                <a:rPr lang="ru-RU" sz="1600" dirty="0"/>
                <a:t> </a:t>
              </a:r>
              <a:r>
                <a:rPr lang="ru-RU" sz="1600" dirty="0" err="1"/>
                <a:t>процесін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Оқушыларға</a:t>
              </a:r>
              <a:r>
                <a:rPr lang="ru-RU" sz="1600" dirty="0"/>
                <a:t> </a:t>
              </a:r>
              <a:r>
                <a:rPr lang="ru-RU" sz="1600" dirty="0" err="1"/>
                <a:t>графиктерді</a:t>
              </a:r>
              <a:r>
                <a:rPr lang="ru-RU" sz="1600" dirty="0"/>
                <a:t>,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деректерді</a:t>
              </a:r>
              <a:r>
                <a:rPr lang="ru-RU" sz="1600" dirty="0"/>
                <a:t> </a:t>
              </a:r>
              <a:r>
                <a:rPr lang="ru-RU" sz="1600" dirty="0" err="1"/>
                <a:t>интерактивті</a:t>
              </a:r>
              <a:r>
                <a:rPr lang="ru-RU" sz="1600" dirty="0"/>
                <a:t> </a:t>
              </a:r>
              <a:r>
                <a:rPr lang="ru-RU" sz="1600" dirty="0" err="1"/>
                <a:t>зерттеуге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Мұғалімдерге</a:t>
              </a:r>
              <a:r>
                <a:rPr lang="ru-RU" sz="1600" dirty="0"/>
                <a:t> </a:t>
              </a:r>
              <a:r>
                <a:rPr lang="ru-RU" sz="1600" dirty="0" err="1"/>
                <a:t>сабақ</a:t>
              </a:r>
              <a:r>
                <a:rPr lang="ru-RU" sz="1600" dirty="0"/>
                <a:t> </a:t>
              </a:r>
              <a:r>
                <a:rPr lang="ru-RU" sz="1600" dirty="0" err="1"/>
                <a:t>барысында</a:t>
              </a:r>
              <a:r>
                <a:rPr lang="ru-RU" sz="1600" dirty="0"/>
                <a:t> </a:t>
              </a:r>
              <a:r>
                <a:rPr lang="ru-RU" sz="1600" dirty="0" err="1"/>
                <a:t>математикалық</a:t>
              </a:r>
              <a:r>
                <a:rPr lang="ru-RU" sz="1600" dirty="0"/>
                <a:t> </a:t>
              </a:r>
              <a:r>
                <a:rPr lang="ru-RU" sz="1600" dirty="0" err="1"/>
                <a:t>түсініктерді</a:t>
              </a:r>
              <a:r>
                <a:rPr lang="ru-RU" sz="1600" dirty="0"/>
                <a:t> </a:t>
              </a:r>
              <a:r>
                <a:rPr lang="ru-RU" sz="1600" dirty="0" err="1"/>
                <a:t>нақты</a:t>
              </a:r>
              <a:r>
                <a:rPr lang="ru-RU" sz="1600" dirty="0"/>
                <a:t>, </a:t>
              </a:r>
              <a:r>
                <a:rPr lang="ru-RU" sz="1600" dirty="0" err="1"/>
                <a:t>көрнекі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түсіндіруге</a:t>
              </a:r>
              <a:r>
                <a:rPr lang="ru-RU" sz="1600" dirty="0"/>
                <a:t> </a:t>
              </a:r>
              <a:r>
                <a:rPr lang="ru-RU" sz="1600" dirty="0" err="1"/>
                <a:t>көмектесу</a:t>
              </a:r>
              <a:r>
                <a:rPr lang="ru-RU" sz="1600" dirty="0"/>
                <a:t>.</a:t>
              </a:r>
            </a:p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649C3E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Онлайн </a:t>
              </a:r>
              <a:r>
                <a:rPr lang="ru-RU" sz="1600" b="1" dirty="0" err="1"/>
                <a:t>графикалық</a:t>
              </a:r>
              <a:r>
                <a:rPr lang="ru-RU" sz="1600" b="1" dirty="0"/>
                <a:t> калькулятор</a:t>
              </a:r>
              <a:r>
                <a:rPr lang="ru-RU" sz="1600" dirty="0"/>
                <a:t>: </a:t>
              </a:r>
              <a:r>
                <a:rPr lang="ru-RU" sz="1600" dirty="0" err="1"/>
                <a:t>функциялар</a:t>
              </a:r>
              <a:r>
                <a:rPr lang="ru-RU" sz="1600" dirty="0"/>
                <a:t> </a:t>
              </a:r>
              <a:r>
                <a:rPr lang="ru-RU" sz="1600" dirty="0" err="1"/>
                <a:t>графигін</a:t>
              </a:r>
              <a:r>
                <a:rPr lang="ru-RU" sz="1600" dirty="0"/>
                <a:t> салу, </a:t>
              </a:r>
              <a:r>
                <a:rPr lang="ru-RU" sz="1600" dirty="0" err="1"/>
                <a:t>деректер</a:t>
              </a:r>
              <a:r>
                <a:rPr lang="ru-RU" sz="1600" dirty="0"/>
                <a:t> </a:t>
              </a:r>
              <a:r>
                <a:rPr lang="ru-RU" sz="1600" dirty="0" err="1"/>
                <a:t>нүктелерін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жүйесін</a:t>
              </a:r>
              <a:r>
                <a:rPr lang="ru-RU" sz="1600" dirty="0"/>
                <a:t> </a:t>
              </a:r>
              <a:r>
                <a:rPr lang="ru-RU" sz="1600" dirty="0" err="1"/>
                <a:t>шешу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Теңдеулер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функциялар</a:t>
              </a:r>
              <a:r>
                <a:rPr lang="ru-RU" sz="1600" dirty="0"/>
                <a:t>: </a:t>
              </a:r>
              <a:r>
                <a:rPr lang="ru-RU" sz="1600" dirty="0" err="1"/>
                <a:t>сызықтық</a:t>
              </a:r>
              <a:r>
                <a:rPr lang="ru-RU" sz="1600" dirty="0"/>
                <a:t>, </a:t>
              </a:r>
              <a:r>
                <a:rPr lang="ru-RU" sz="1600" dirty="0" err="1"/>
                <a:t>квадраттық</a:t>
              </a:r>
              <a:r>
                <a:rPr lang="ru-RU" sz="1600" dirty="0"/>
                <a:t>, </a:t>
              </a:r>
              <a:r>
                <a:rPr lang="ru-RU" sz="1600" dirty="0" err="1"/>
                <a:t>экспоненциалды</a:t>
              </a:r>
              <a:r>
                <a:rPr lang="ru-RU" sz="1600" dirty="0"/>
                <a:t>, </a:t>
              </a:r>
              <a:r>
                <a:rPr lang="ru-RU" sz="1600" dirty="0" err="1"/>
                <a:t>тригонометриялық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т.б</a:t>
              </a:r>
              <a:r>
                <a:rPr lang="ru-RU" sz="1600" dirty="0"/>
                <a:t>.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Интерактивті</a:t>
              </a:r>
              <a:r>
                <a:rPr lang="ru-RU" sz="1600" b="1" dirty="0"/>
                <a:t> слайд-</a:t>
              </a:r>
              <a:r>
                <a:rPr lang="ru-RU" sz="1600" b="1" dirty="0" err="1"/>
                <a:t>сабақтар</a:t>
              </a:r>
              <a:r>
                <a:rPr lang="ru-RU" sz="1600" dirty="0"/>
                <a:t> (</a:t>
              </a:r>
              <a:r>
                <a:rPr lang="en-US" sz="1600" dirty="0"/>
                <a:t>Desmos Classroom): </a:t>
              </a:r>
              <a:r>
                <a:rPr lang="ru-RU" sz="1600" dirty="0" err="1"/>
                <a:t>мұғалім</a:t>
              </a:r>
              <a:r>
                <a:rPr lang="ru-RU" sz="1600" dirty="0"/>
                <a:t> </a:t>
              </a:r>
              <a:r>
                <a:rPr lang="ru-RU" sz="1600" dirty="0" err="1"/>
                <a:t>оқушылармен</a:t>
              </a:r>
              <a:r>
                <a:rPr lang="ru-RU" sz="1600" dirty="0"/>
                <a:t> </a:t>
              </a:r>
              <a:r>
                <a:rPr lang="ru-RU" sz="1600" dirty="0" err="1"/>
                <a:t>бір</a:t>
              </a:r>
              <a:r>
                <a:rPr lang="ru-RU" sz="1600" dirty="0"/>
                <a:t> </a:t>
              </a:r>
              <a:r>
                <a:rPr lang="ru-RU" sz="1600" dirty="0" err="1"/>
                <a:t>мезгілде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</a:t>
              </a:r>
              <a:r>
                <a:rPr lang="ru-RU" sz="1600" dirty="0"/>
                <a:t> </a:t>
              </a:r>
              <a:r>
                <a:rPr lang="ru-RU" sz="1600" dirty="0" err="1"/>
                <a:t>алады</a:t>
              </a:r>
              <a:r>
                <a:rPr lang="ru-RU" sz="1600" dirty="0"/>
                <a:t>, </a:t>
              </a:r>
              <a:r>
                <a:rPr lang="ru-RU" sz="1600" dirty="0" err="1"/>
                <a:t>олардың</a:t>
              </a:r>
              <a:r>
                <a:rPr lang="ru-RU" sz="1600" dirty="0"/>
                <a:t> </a:t>
              </a:r>
              <a:r>
                <a:rPr lang="ru-RU" sz="1600" dirty="0" err="1"/>
                <a:t>жауаптарын</a:t>
              </a:r>
              <a:r>
                <a:rPr lang="ru-RU" sz="1600" dirty="0"/>
                <a:t> </a:t>
              </a:r>
              <a:r>
                <a:rPr lang="ru-RU" sz="1600" dirty="0" err="1"/>
                <a:t>көреді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Параметрлік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және</a:t>
              </a:r>
              <a:r>
                <a:rPr lang="ru-RU" sz="1600" b="1" dirty="0"/>
                <a:t> </a:t>
              </a:r>
              <a:r>
                <a:rPr lang="ru-RU" sz="1600" b="1" dirty="0" err="1"/>
                <a:t>полярлық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графиктерді</a:t>
              </a:r>
              <a:r>
                <a:rPr lang="ru-RU" sz="1600" dirty="0"/>
                <a:t> салу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A0CD8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            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Артықшылығы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Тегін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тіркелмей-ақ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қолдануға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Қарапайым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интерфейс,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жаңа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үйренушілер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де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ыңғайлы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Графиктерді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зерттеу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түсінігін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тереңдетеді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сабақтар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кітапханасы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бар.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жолы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Сайтқа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кіру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https://www.desmos.com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Қажетті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құралды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таңдау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Graphing Calculator, 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т.б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Функцияны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немесе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теңдеуді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енгізу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— график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автоматты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салынады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Айнымалыны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өзгерту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слайдер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қосу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нәтижені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динамикада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көру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жұмысты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сақтау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аккаунтқа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тіркелу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Google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аккаунты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да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сабақ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жасап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оқушыларға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код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береді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олар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тікелей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қатыса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CBCB3-DC57-4FED-B716-954693B6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397"/>
          <a:stretch/>
        </p:blipFill>
        <p:spPr>
          <a:xfrm>
            <a:off x="9240457" y="1"/>
            <a:ext cx="123154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2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4971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Математиканы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оқыту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үйрену</a:t>
              </a:r>
              <a:r>
                <a:rPr lang="ru-RU" sz="1600" dirty="0"/>
                <a:t> </a:t>
              </a:r>
              <a:r>
                <a:rPr lang="ru-RU" sz="1600" dirty="0" err="1"/>
                <a:t>процесін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Оқушыларға</a:t>
              </a:r>
              <a:r>
                <a:rPr lang="ru-RU" sz="1600" dirty="0"/>
                <a:t> </a:t>
              </a:r>
              <a:r>
                <a:rPr lang="ru-RU" sz="1600" dirty="0" err="1"/>
                <a:t>графиктерді</a:t>
              </a:r>
              <a:r>
                <a:rPr lang="ru-RU" sz="1600" dirty="0"/>
                <a:t>,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деректерді</a:t>
              </a:r>
              <a:r>
                <a:rPr lang="ru-RU" sz="1600" dirty="0"/>
                <a:t> </a:t>
              </a:r>
              <a:r>
                <a:rPr lang="ru-RU" sz="1600" dirty="0" err="1"/>
                <a:t>интерактивті</a:t>
              </a:r>
              <a:r>
                <a:rPr lang="ru-RU" sz="1600" dirty="0"/>
                <a:t> </a:t>
              </a:r>
              <a:r>
                <a:rPr lang="ru-RU" sz="1600" dirty="0" err="1"/>
                <a:t>зерттеуге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Мұғалімдерге</a:t>
              </a:r>
              <a:r>
                <a:rPr lang="ru-RU" sz="1600" dirty="0"/>
                <a:t> </a:t>
              </a:r>
              <a:r>
                <a:rPr lang="ru-RU" sz="1600" dirty="0" err="1"/>
                <a:t>сабақ</a:t>
              </a:r>
              <a:r>
                <a:rPr lang="ru-RU" sz="1600" dirty="0"/>
                <a:t> </a:t>
              </a:r>
              <a:r>
                <a:rPr lang="ru-RU" sz="1600" dirty="0" err="1"/>
                <a:t>барысында</a:t>
              </a:r>
              <a:r>
                <a:rPr lang="ru-RU" sz="1600" dirty="0"/>
                <a:t> </a:t>
              </a:r>
              <a:r>
                <a:rPr lang="ru-RU" sz="1600" dirty="0" err="1"/>
                <a:t>математикалық</a:t>
              </a:r>
              <a:r>
                <a:rPr lang="ru-RU" sz="1600" dirty="0"/>
                <a:t> </a:t>
              </a:r>
              <a:r>
                <a:rPr lang="ru-RU" sz="1600" dirty="0" err="1"/>
                <a:t>түсініктерді</a:t>
              </a:r>
              <a:r>
                <a:rPr lang="ru-RU" sz="1600" dirty="0"/>
                <a:t> </a:t>
              </a:r>
              <a:r>
                <a:rPr lang="ru-RU" sz="1600" dirty="0" err="1"/>
                <a:t>нақты</a:t>
              </a:r>
              <a:r>
                <a:rPr lang="ru-RU" sz="1600" dirty="0"/>
                <a:t>, </a:t>
              </a:r>
              <a:r>
                <a:rPr lang="ru-RU" sz="1600" dirty="0" err="1"/>
                <a:t>көрнекі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түсіндіруге</a:t>
              </a:r>
              <a:r>
                <a:rPr lang="ru-RU" sz="1600" dirty="0"/>
                <a:t> </a:t>
              </a:r>
              <a:r>
                <a:rPr lang="ru-RU" sz="1600" dirty="0" err="1"/>
                <a:t>көмектесу</a:t>
              </a:r>
              <a:r>
                <a:rPr lang="ru-RU" sz="1600" dirty="0"/>
                <a:t>.</a:t>
              </a:r>
            </a:p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649C3E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Онлайн </a:t>
              </a:r>
              <a:r>
                <a:rPr lang="ru-RU" sz="1600" b="1" dirty="0" err="1"/>
                <a:t>графикалық</a:t>
              </a:r>
              <a:r>
                <a:rPr lang="ru-RU" sz="1600" b="1" dirty="0"/>
                <a:t> калькулятор</a:t>
              </a:r>
              <a:r>
                <a:rPr lang="ru-RU" sz="1600" dirty="0"/>
                <a:t>: </a:t>
              </a:r>
              <a:r>
                <a:rPr lang="ru-RU" sz="1600" dirty="0" err="1"/>
                <a:t>функциялар</a:t>
              </a:r>
              <a:r>
                <a:rPr lang="ru-RU" sz="1600" dirty="0"/>
                <a:t> </a:t>
              </a:r>
              <a:r>
                <a:rPr lang="ru-RU" sz="1600" dirty="0" err="1"/>
                <a:t>графигін</a:t>
              </a:r>
              <a:r>
                <a:rPr lang="ru-RU" sz="1600" dirty="0"/>
                <a:t> салу, </a:t>
              </a:r>
              <a:r>
                <a:rPr lang="ru-RU" sz="1600" dirty="0" err="1"/>
                <a:t>деректер</a:t>
              </a:r>
              <a:r>
                <a:rPr lang="ru-RU" sz="1600" dirty="0"/>
                <a:t> </a:t>
              </a:r>
              <a:r>
                <a:rPr lang="ru-RU" sz="1600" dirty="0" err="1"/>
                <a:t>нүктелерін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,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жүйесін</a:t>
              </a:r>
              <a:r>
                <a:rPr lang="ru-RU" sz="1600" dirty="0"/>
                <a:t> </a:t>
              </a:r>
              <a:r>
                <a:rPr lang="ru-RU" sz="1600" dirty="0" err="1"/>
                <a:t>шешу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Теңдеулер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функциялар</a:t>
              </a:r>
              <a:r>
                <a:rPr lang="ru-RU" sz="1600" dirty="0"/>
                <a:t>: </a:t>
              </a:r>
              <a:r>
                <a:rPr lang="ru-RU" sz="1600" dirty="0" err="1"/>
                <a:t>сызықтық</a:t>
              </a:r>
              <a:r>
                <a:rPr lang="ru-RU" sz="1600" dirty="0"/>
                <a:t>, </a:t>
              </a:r>
              <a:r>
                <a:rPr lang="ru-RU" sz="1600" dirty="0" err="1"/>
                <a:t>квадраттық</a:t>
              </a:r>
              <a:r>
                <a:rPr lang="ru-RU" sz="1600" dirty="0"/>
                <a:t>, </a:t>
              </a:r>
              <a:r>
                <a:rPr lang="ru-RU" sz="1600" dirty="0" err="1"/>
                <a:t>экспоненциалды</a:t>
              </a:r>
              <a:r>
                <a:rPr lang="ru-RU" sz="1600" dirty="0"/>
                <a:t>, </a:t>
              </a:r>
              <a:r>
                <a:rPr lang="ru-RU" sz="1600" dirty="0" err="1"/>
                <a:t>тригонометриялық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т.б</a:t>
              </a:r>
              <a:r>
                <a:rPr lang="ru-RU" sz="1600" dirty="0"/>
                <a:t>. </a:t>
              </a:r>
              <a:r>
                <a:rPr lang="ru-RU" sz="1600" dirty="0" err="1"/>
                <a:t>функцияларды</a:t>
              </a:r>
              <a:r>
                <a:rPr lang="ru-RU" sz="1600" dirty="0"/>
                <a:t> </a:t>
              </a:r>
              <a:r>
                <a:rPr lang="ru-RU" sz="1600" dirty="0" err="1"/>
                <a:t>қолдау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Интерактивті</a:t>
              </a:r>
              <a:r>
                <a:rPr lang="ru-RU" sz="1600" b="1" dirty="0"/>
                <a:t> слайд-</a:t>
              </a:r>
              <a:r>
                <a:rPr lang="ru-RU" sz="1600" b="1" dirty="0" err="1"/>
                <a:t>сабақтар</a:t>
              </a:r>
              <a:r>
                <a:rPr lang="ru-RU" sz="1600" dirty="0"/>
                <a:t> (</a:t>
              </a:r>
              <a:r>
                <a:rPr lang="en-US" sz="1600" dirty="0"/>
                <a:t>Desmos Classroom): </a:t>
              </a:r>
              <a:r>
                <a:rPr lang="ru-RU" sz="1600" dirty="0" err="1"/>
                <a:t>мұғалім</a:t>
              </a:r>
              <a:r>
                <a:rPr lang="ru-RU" sz="1600" dirty="0"/>
                <a:t> </a:t>
              </a:r>
              <a:r>
                <a:rPr lang="ru-RU" sz="1600" dirty="0" err="1"/>
                <a:t>оқушылармен</a:t>
              </a:r>
              <a:r>
                <a:rPr lang="ru-RU" sz="1600" dirty="0"/>
                <a:t> </a:t>
              </a:r>
              <a:r>
                <a:rPr lang="ru-RU" sz="1600" dirty="0" err="1"/>
                <a:t>бір</a:t>
              </a:r>
              <a:r>
                <a:rPr lang="ru-RU" sz="1600" dirty="0"/>
                <a:t> </a:t>
              </a:r>
              <a:r>
                <a:rPr lang="ru-RU" sz="1600" dirty="0" err="1"/>
                <a:t>мезгілде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</a:t>
              </a:r>
              <a:r>
                <a:rPr lang="ru-RU" sz="1600" dirty="0"/>
                <a:t> </a:t>
              </a:r>
              <a:r>
                <a:rPr lang="ru-RU" sz="1600" dirty="0" err="1"/>
                <a:t>алады</a:t>
              </a:r>
              <a:r>
                <a:rPr lang="ru-RU" sz="1600" dirty="0"/>
                <a:t>, </a:t>
              </a:r>
              <a:r>
                <a:rPr lang="ru-RU" sz="1600" dirty="0" err="1"/>
                <a:t>олардың</a:t>
              </a:r>
              <a:r>
                <a:rPr lang="ru-RU" sz="1600" dirty="0"/>
                <a:t> </a:t>
              </a:r>
              <a:r>
                <a:rPr lang="ru-RU" sz="1600" dirty="0" err="1"/>
                <a:t>жауаптарын</a:t>
              </a:r>
              <a:r>
                <a:rPr lang="ru-RU" sz="1600" dirty="0"/>
                <a:t> </a:t>
              </a:r>
              <a:r>
                <a:rPr lang="ru-RU" sz="1600" dirty="0" err="1"/>
                <a:t>көреді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Параметрлік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және</a:t>
              </a:r>
              <a:r>
                <a:rPr lang="ru-RU" sz="1600" b="1" dirty="0"/>
                <a:t> </a:t>
              </a:r>
              <a:r>
                <a:rPr lang="ru-RU" sz="1600" b="1" dirty="0" err="1"/>
                <a:t>полярлық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графиктерді</a:t>
              </a:r>
              <a:r>
                <a:rPr lang="ru-RU" sz="1600" dirty="0"/>
                <a:t> салу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A0CD8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            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Артықшылығы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Тегін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тіркелмей-ақ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қолдануға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Қарапайым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интерфейс,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жаңа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үйренушілер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де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ыңғайлы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Графиктерді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зерттеу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түсінігін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тереңдетеді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сабақтар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6">
                      <a:lumMod val="50000"/>
                    </a:schemeClr>
                  </a:solidFill>
                </a:rPr>
                <a:t>кітапханасы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 бар.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Қолдану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жолы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Сайтқа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</a:rPr>
                <a:t>кіру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https://www.desmos.com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Қажетті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құралды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таңдау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Graphing Calculator, 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және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т.б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Функцияны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немесе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теңдеуді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енгізу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</a:rPr>
                <a:t> -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график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автоматты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түрде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салынады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Айнымалыны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өзгерту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слайдер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қосу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нәтижені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динамикада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көру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Дайын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жұмысты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сақтау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үшін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аккаунтқа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тіркелу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(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Google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аккаунты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да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болады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).</a:t>
              </a:r>
            </a:p>
            <a:p>
              <a:pPr>
                <a:buFont typeface="+mj-lt"/>
                <a:buAutoNum type="arabicPeriod"/>
              </a:pP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Мұғалімдер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Classroom Activities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арқылы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сабақ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жасап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оқушыларға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код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береді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олар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тікелей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қатыса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6">
                      <a:lumMod val="50000"/>
                    </a:schemeClr>
                  </a:solidFill>
                </a:rPr>
                <a:t>алады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CBCB3-DC57-4FED-B716-954693B6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397"/>
          <a:stretch/>
        </p:blipFill>
        <p:spPr>
          <a:xfrm>
            <a:off x="12338614" y="0"/>
            <a:ext cx="123154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1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A77C67-A1CC-47B1-9784-2C09871B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15296" y="315398"/>
            <a:ext cx="1928027" cy="7315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22BA7-8FA4-4994-94DA-57618CA4B008}"/>
              </a:ext>
            </a:extLst>
          </p:cNvPr>
          <p:cNvSpPr txBox="1"/>
          <p:nvPr/>
        </p:nvSpPr>
        <p:spPr>
          <a:xfrm>
            <a:off x="844593" y="1054925"/>
            <a:ext cx="1050281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800" b="1" dirty="0"/>
          </a:p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https://app.chathub.gg/</a:t>
            </a:r>
            <a:r>
              <a:rPr lang="kk-KZ" dirty="0"/>
              <a:t>     бір уақытта бір неше ЖИ қолдану мүмкіндігі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https://app.questionwell.org/quiz</a:t>
            </a:r>
            <a:r>
              <a:rPr lang="kk-KZ" dirty="0">
                <a:solidFill>
                  <a:schemeClr val="accent1"/>
                </a:solidFill>
              </a:rPr>
              <a:t>  </a:t>
            </a:r>
            <a:r>
              <a:rPr lang="kk-KZ" dirty="0"/>
              <a:t>ЖИ арқылы кеез келген тақырыпта сұрақ жасау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https://urokimatematiki.ru/</a:t>
            </a:r>
            <a:r>
              <a:rPr lang="kk-KZ" dirty="0"/>
              <a:t> математика пәнінен</a:t>
            </a:r>
            <a:r>
              <a:rPr lang="ru-RU" dirty="0"/>
              <a:t>(</a:t>
            </a:r>
            <a:r>
              <a:rPr lang="kk-KZ" dirty="0"/>
              <a:t>1-11 сынып) тест, презнтация оқулықтар</a:t>
            </a:r>
          </a:p>
          <a:p>
            <a:pPr>
              <a:lnSpc>
                <a:spcPct val="150000"/>
              </a:lnSpc>
            </a:pPr>
            <a:r>
              <a:rPr lang="kk-KZ" dirty="0"/>
              <a:t> дайын түрде жүктеуге болады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SaveAsBot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телеграм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бот (инстаграм,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ютуб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…)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жүктеу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@QuizBot</a:t>
            </a:r>
            <a:r>
              <a:rPr lang="kk-KZ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телеграм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бот тест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құрастыру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http://www.mateshanov.ru</a:t>
            </a:r>
            <a:r>
              <a:rPr lang="kk-KZ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тақырып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бойынша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тест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сұрақтары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жауаптарымен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карточка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жүктеуге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болады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(5-11сынып)</a:t>
            </a:r>
            <a:endParaRPr lang="x-non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kk-KZ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2BFCF-9BD5-40D4-ACEC-513D2F0C0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4997" y="3148540"/>
            <a:ext cx="1145895" cy="1137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7C274-CB4B-46BD-BFD6-11FA3F83F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912" y="-1265727"/>
            <a:ext cx="1912896" cy="653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17ABD-F9DB-4B9F-BB5D-ED09F8E29E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9516" y="-1091298"/>
            <a:ext cx="2049532" cy="653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CE692C-DBFB-44A1-852E-5B687A50E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64986" y="546448"/>
            <a:ext cx="3151813" cy="6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A77C67-A1CC-47B1-9784-2C09871B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93" y="323342"/>
            <a:ext cx="1928027" cy="7315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22BA7-8FA4-4994-94DA-57618CA4B008}"/>
              </a:ext>
            </a:extLst>
          </p:cNvPr>
          <p:cNvSpPr txBox="1"/>
          <p:nvPr/>
        </p:nvSpPr>
        <p:spPr>
          <a:xfrm>
            <a:off x="844593" y="1054925"/>
            <a:ext cx="1050281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800" b="1" dirty="0"/>
          </a:p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https://app.chathub.gg/</a:t>
            </a:r>
            <a:r>
              <a:rPr lang="kk-KZ" dirty="0"/>
              <a:t>     бір уақытта бір неше ЖИ қолдану мүмкіндігі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https://app.questionwell.org/quiz</a:t>
            </a:r>
            <a:r>
              <a:rPr lang="kk-KZ" dirty="0">
                <a:solidFill>
                  <a:schemeClr val="accent1"/>
                </a:solidFill>
              </a:rPr>
              <a:t>  </a:t>
            </a:r>
            <a:r>
              <a:rPr lang="kk-KZ" dirty="0"/>
              <a:t>ЖИ арқылы кеез келген тақырыпта сұрақ жасау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https://urokimatematiki.ru/</a:t>
            </a:r>
            <a:r>
              <a:rPr lang="kk-KZ" dirty="0"/>
              <a:t> математика пәнінен</a:t>
            </a:r>
            <a:r>
              <a:rPr lang="ru-RU" dirty="0"/>
              <a:t>(</a:t>
            </a:r>
            <a:r>
              <a:rPr lang="kk-KZ" dirty="0"/>
              <a:t>1-11 сынып) тест, презнтация оқулықтар</a:t>
            </a:r>
          </a:p>
          <a:p>
            <a:pPr>
              <a:lnSpc>
                <a:spcPct val="150000"/>
              </a:lnSpc>
            </a:pPr>
            <a:r>
              <a:rPr lang="kk-KZ" dirty="0"/>
              <a:t> дайын түрде жүктеуге болады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SaveAsBot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телеграм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бот (инстаграм,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ютуб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…)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жүктеу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@QuizBot</a:t>
            </a:r>
            <a:r>
              <a:rPr lang="kk-KZ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телеграм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бот тест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құрастыру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http://www.mateshanov.ru</a:t>
            </a:r>
            <a:r>
              <a:rPr lang="kk-KZ" sz="1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тақырып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бойынша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тест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сұрақтары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жауаптарымен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карточка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түрінде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жүктеуге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болады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(5-11сынып)</a:t>
            </a:r>
            <a:endParaRPr lang="x-non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kk-KZ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2BFCF-9BD5-40D4-ACEC-513D2F0C0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774" y="2419334"/>
            <a:ext cx="1145895" cy="1137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7C274-CB4B-46BD-BFD6-11FA3F83F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175" y="401027"/>
            <a:ext cx="1912896" cy="653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17ABD-F9DB-4B9F-BB5D-ED09F8E29E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564" y="395977"/>
            <a:ext cx="2049532" cy="653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CE692C-DBFB-44A1-852E-5B687A50E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5340" y="395977"/>
            <a:ext cx="3151813" cy="6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BDE7B9-786C-4E03-88B8-6B41CA328452}"/>
              </a:ext>
            </a:extLst>
          </p:cNvPr>
          <p:cNvSpPr/>
          <p:nvPr/>
        </p:nvSpPr>
        <p:spPr>
          <a:xfrm>
            <a:off x="-10416" y="0"/>
            <a:ext cx="12202416" cy="6858000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rgbClr val="FCBAC0"/>
              </a:gs>
              <a:gs pos="17000">
                <a:schemeClr val="bg1"/>
              </a:gs>
              <a:gs pos="0">
                <a:srgbClr val="F40000">
                  <a:tint val="66000"/>
                  <a:satMod val="160000"/>
                </a:srgbClr>
              </a:gs>
              <a:gs pos="0">
                <a:srgbClr val="F40000">
                  <a:tint val="44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Школьный класс со сплошной заливкой">
            <a:extLst>
              <a:ext uri="{FF2B5EF4-FFF2-40B4-BE49-F238E27FC236}">
                <a16:creationId xmlns:a16="http://schemas.microsoft.com/office/drawing/2014/main" id="{4306943C-3A9B-481A-86FA-6E892F4D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6048" y="4449870"/>
            <a:ext cx="567506" cy="567506"/>
          </a:xfrm>
          <a:prstGeom prst="rect">
            <a:avLst/>
          </a:prstGeom>
        </p:spPr>
      </p:pic>
      <p:pic>
        <p:nvPicPr>
          <p:cNvPr id="36" name="Рисунок 35" descr="Интернет со сплошной заливкой">
            <a:extLst>
              <a:ext uri="{FF2B5EF4-FFF2-40B4-BE49-F238E27FC236}">
                <a16:creationId xmlns:a16="http://schemas.microsoft.com/office/drawing/2014/main" id="{FC0FF7E6-D3CA-4A33-8892-296F979D9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6255" y="2834058"/>
            <a:ext cx="677632" cy="677632"/>
          </a:xfrm>
          <a:prstGeom prst="rect">
            <a:avLst/>
          </a:prstGeom>
        </p:spPr>
      </p:pic>
      <p:pic>
        <p:nvPicPr>
          <p:cNvPr id="38" name="Рисунок 37" descr="Математика со сплошной заливкой">
            <a:extLst>
              <a:ext uri="{FF2B5EF4-FFF2-40B4-BE49-F238E27FC236}">
                <a16:creationId xmlns:a16="http://schemas.microsoft.com/office/drawing/2014/main" id="{B2413C53-C4F7-4166-8DF6-9F1CE9FB2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8188" y="2834058"/>
            <a:ext cx="597239" cy="597239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1D5EF79F-7FFD-466E-9653-7F6B7066E235}"/>
              </a:ext>
            </a:extLst>
          </p:cNvPr>
          <p:cNvSpPr/>
          <p:nvPr/>
        </p:nvSpPr>
        <p:spPr>
          <a:xfrm>
            <a:off x="3806325" y="1584003"/>
            <a:ext cx="83248" cy="58611"/>
          </a:xfrm>
          <a:custGeom>
            <a:avLst/>
            <a:gdLst>
              <a:gd name="connsiteX0" fmla="*/ 0 w 83248"/>
              <a:gd name="connsiteY0" fmla="*/ 0 h 58611"/>
              <a:gd name="connsiteX1" fmla="*/ 58612 w 83248"/>
              <a:gd name="connsiteY1" fmla="*/ 58612 h 58611"/>
              <a:gd name="connsiteX2" fmla="*/ 83249 w 83248"/>
              <a:gd name="connsiteY2" fmla="*/ 0 h 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48" h="58611">
                <a:moveTo>
                  <a:pt x="0" y="0"/>
                </a:moveTo>
                <a:lnTo>
                  <a:pt x="58612" y="58612"/>
                </a:lnTo>
                <a:cubicBezTo>
                  <a:pt x="72992" y="42281"/>
                  <a:pt x="81643" y="21700"/>
                  <a:pt x="83249" y="0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B3362BD-5190-4509-A3D5-E41CC0C7C521}"/>
              </a:ext>
            </a:extLst>
          </p:cNvPr>
          <p:cNvSpPr/>
          <p:nvPr/>
        </p:nvSpPr>
        <p:spPr>
          <a:xfrm>
            <a:off x="3688166" y="1476620"/>
            <a:ext cx="166642" cy="200886"/>
          </a:xfrm>
          <a:custGeom>
            <a:avLst/>
            <a:gdLst>
              <a:gd name="connsiteX0" fmla="*/ 93666 w 166642"/>
              <a:gd name="connsiteY0" fmla="*/ 103145 h 200886"/>
              <a:gd name="connsiteX1" fmla="*/ 93666 w 166642"/>
              <a:gd name="connsiteY1" fmla="*/ 0 h 200886"/>
              <a:gd name="connsiteX2" fmla="*/ 241 w 166642"/>
              <a:gd name="connsiteY2" fmla="*/ 107220 h 200886"/>
              <a:gd name="connsiteX3" fmla="*/ 107461 w 166642"/>
              <a:gd name="connsiteY3" fmla="*/ 200645 h 200886"/>
              <a:gd name="connsiteX4" fmla="*/ 166643 w 166642"/>
              <a:gd name="connsiteY4" fmla="*/ 176123 h 20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42" h="200886">
                <a:moveTo>
                  <a:pt x="93666" y="103145"/>
                </a:moveTo>
                <a:lnTo>
                  <a:pt x="93666" y="0"/>
                </a:lnTo>
                <a:cubicBezTo>
                  <a:pt x="38259" y="3809"/>
                  <a:pt x="-3569" y="51813"/>
                  <a:pt x="241" y="107220"/>
                </a:cubicBezTo>
                <a:cubicBezTo>
                  <a:pt x="4050" y="162627"/>
                  <a:pt x="52054" y="204454"/>
                  <a:pt x="107461" y="200645"/>
                </a:cubicBezTo>
                <a:cubicBezTo>
                  <a:pt x="129334" y="199141"/>
                  <a:pt x="150116" y="190530"/>
                  <a:pt x="166643" y="176123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3B5A0A-43BD-4EF0-84F4-CB05B5CC8A91}"/>
              </a:ext>
            </a:extLst>
          </p:cNvPr>
          <p:cNvSpPr/>
          <p:nvPr/>
        </p:nvSpPr>
        <p:spPr>
          <a:xfrm>
            <a:off x="3796197" y="1476620"/>
            <a:ext cx="93376" cy="93017"/>
          </a:xfrm>
          <a:custGeom>
            <a:avLst/>
            <a:gdLst>
              <a:gd name="connsiteX0" fmla="*/ 0 w 93376"/>
              <a:gd name="connsiteY0" fmla="*/ 93017 h 93017"/>
              <a:gd name="connsiteX1" fmla="*/ 93377 w 93376"/>
              <a:gd name="connsiteY1" fmla="*/ 93017 h 93017"/>
              <a:gd name="connsiteX2" fmla="*/ 0 w 93376"/>
              <a:gd name="connsiteY2" fmla="*/ 0 h 9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6" h="93017">
                <a:moveTo>
                  <a:pt x="0" y="93017"/>
                </a:moveTo>
                <a:lnTo>
                  <a:pt x="93377" y="93017"/>
                </a:lnTo>
                <a:cubicBezTo>
                  <a:pt x="89741" y="43093"/>
                  <a:pt x="49939" y="3443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9CD7AE2-E5B4-40E2-B55E-B6E346283B2F}"/>
              </a:ext>
            </a:extLst>
          </p:cNvPr>
          <p:cNvSpPr/>
          <p:nvPr/>
        </p:nvSpPr>
        <p:spPr>
          <a:xfrm>
            <a:off x="3533556" y="1376962"/>
            <a:ext cx="508454" cy="531303"/>
          </a:xfrm>
          <a:custGeom>
            <a:avLst/>
            <a:gdLst>
              <a:gd name="connsiteX0" fmla="*/ 474066 w 545893"/>
              <a:gd name="connsiteY0" fmla="*/ 79011 h 538710"/>
              <a:gd name="connsiteX1" fmla="*/ 474066 w 545893"/>
              <a:gd name="connsiteY1" fmla="*/ 337592 h 538710"/>
              <a:gd name="connsiteX2" fmla="*/ 71828 w 545893"/>
              <a:gd name="connsiteY2" fmla="*/ 337592 h 538710"/>
              <a:gd name="connsiteX3" fmla="*/ 71828 w 545893"/>
              <a:gd name="connsiteY3" fmla="*/ 79011 h 538710"/>
              <a:gd name="connsiteX4" fmla="*/ 531528 w 545893"/>
              <a:gd name="connsiteY4" fmla="*/ 351958 h 538710"/>
              <a:gd name="connsiteX5" fmla="*/ 517163 w 545893"/>
              <a:gd name="connsiteY5" fmla="*/ 351958 h 538710"/>
              <a:gd name="connsiteX6" fmla="*/ 517163 w 545893"/>
              <a:gd name="connsiteY6" fmla="*/ 57463 h 538710"/>
              <a:gd name="connsiteX7" fmla="*/ 531528 w 545893"/>
              <a:gd name="connsiteY7" fmla="*/ 57463 h 538710"/>
              <a:gd name="connsiteX8" fmla="*/ 545894 w 545893"/>
              <a:gd name="connsiteY8" fmla="*/ 43097 h 538710"/>
              <a:gd name="connsiteX9" fmla="*/ 531528 w 545893"/>
              <a:gd name="connsiteY9" fmla="*/ 28731 h 538710"/>
              <a:gd name="connsiteX10" fmla="*/ 287313 w 545893"/>
              <a:gd name="connsiteY10" fmla="*/ 28731 h 538710"/>
              <a:gd name="connsiteX11" fmla="*/ 287313 w 545893"/>
              <a:gd name="connsiteY11" fmla="*/ 14366 h 538710"/>
              <a:gd name="connsiteX12" fmla="*/ 272947 w 545893"/>
              <a:gd name="connsiteY12" fmla="*/ 0 h 538710"/>
              <a:gd name="connsiteX13" fmla="*/ 258581 w 545893"/>
              <a:gd name="connsiteY13" fmla="*/ 14366 h 538710"/>
              <a:gd name="connsiteX14" fmla="*/ 258581 w 545893"/>
              <a:gd name="connsiteY14" fmla="*/ 28731 h 538710"/>
              <a:gd name="connsiteX15" fmla="*/ 14366 w 545893"/>
              <a:gd name="connsiteY15" fmla="*/ 28731 h 538710"/>
              <a:gd name="connsiteX16" fmla="*/ 0 w 545893"/>
              <a:gd name="connsiteY16" fmla="*/ 43097 h 538710"/>
              <a:gd name="connsiteX17" fmla="*/ 14366 w 545893"/>
              <a:gd name="connsiteY17" fmla="*/ 57463 h 538710"/>
              <a:gd name="connsiteX18" fmla="*/ 28731 w 545893"/>
              <a:gd name="connsiteY18" fmla="*/ 57463 h 538710"/>
              <a:gd name="connsiteX19" fmla="*/ 28731 w 545893"/>
              <a:gd name="connsiteY19" fmla="*/ 351958 h 538710"/>
              <a:gd name="connsiteX20" fmla="*/ 14366 w 545893"/>
              <a:gd name="connsiteY20" fmla="*/ 351958 h 538710"/>
              <a:gd name="connsiteX21" fmla="*/ 0 w 545893"/>
              <a:gd name="connsiteY21" fmla="*/ 366323 h 538710"/>
              <a:gd name="connsiteX22" fmla="*/ 14366 w 545893"/>
              <a:gd name="connsiteY22" fmla="*/ 380689 h 538710"/>
              <a:gd name="connsiteX23" fmla="*/ 233729 w 545893"/>
              <a:gd name="connsiteY23" fmla="*/ 380689 h 538710"/>
              <a:gd name="connsiteX24" fmla="*/ 123113 w 545893"/>
              <a:gd name="connsiteY24" fmla="*/ 491304 h 538710"/>
              <a:gd name="connsiteX25" fmla="*/ 123221 w 545893"/>
              <a:gd name="connsiteY25" fmla="*/ 511740 h 538710"/>
              <a:gd name="connsiteX26" fmla="*/ 143656 w 545893"/>
              <a:gd name="connsiteY26" fmla="*/ 511632 h 538710"/>
              <a:gd name="connsiteX27" fmla="*/ 258581 w 545893"/>
              <a:gd name="connsiteY27" fmla="*/ 396707 h 538710"/>
              <a:gd name="connsiteX28" fmla="*/ 258581 w 545893"/>
              <a:gd name="connsiteY28" fmla="*/ 524345 h 538710"/>
              <a:gd name="connsiteX29" fmla="*/ 272947 w 545893"/>
              <a:gd name="connsiteY29" fmla="*/ 538711 h 538710"/>
              <a:gd name="connsiteX30" fmla="*/ 287313 w 545893"/>
              <a:gd name="connsiteY30" fmla="*/ 524345 h 538710"/>
              <a:gd name="connsiteX31" fmla="*/ 287313 w 545893"/>
              <a:gd name="connsiteY31" fmla="*/ 396491 h 538710"/>
              <a:gd name="connsiteX32" fmla="*/ 402238 w 545893"/>
              <a:gd name="connsiteY32" fmla="*/ 511416 h 538710"/>
              <a:gd name="connsiteX33" fmla="*/ 422565 w 545893"/>
              <a:gd name="connsiteY33" fmla="*/ 511416 h 538710"/>
              <a:gd name="connsiteX34" fmla="*/ 422565 w 545893"/>
              <a:gd name="connsiteY34" fmla="*/ 491089 h 538710"/>
              <a:gd name="connsiteX35" fmla="*/ 312165 w 545893"/>
              <a:gd name="connsiteY35" fmla="*/ 380689 h 538710"/>
              <a:gd name="connsiteX36" fmla="*/ 531528 w 545893"/>
              <a:gd name="connsiteY36" fmla="*/ 380689 h 538710"/>
              <a:gd name="connsiteX37" fmla="*/ 545894 w 545893"/>
              <a:gd name="connsiteY37" fmla="*/ 366323 h 538710"/>
              <a:gd name="connsiteX38" fmla="*/ 531528 w 545893"/>
              <a:gd name="connsiteY38" fmla="*/ 351958 h 53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45893" h="538710">
                <a:moveTo>
                  <a:pt x="474066" y="79011"/>
                </a:moveTo>
                <a:lnTo>
                  <a:pt x="474066" y="337592"/>
                </a:lnTo>
                <a:lnTo>
                  <a:pt x="71828" y="337592"/>
                </a:lnTo>
                <a:lnTo>
                  <a:pt x="71828" y="79011"/>
                </a:lnTo>
                <a:close/>
                <a:moveTo>
                  <a:pt x="531528" y="351958"/>
                </a:moveTo>
                <a:lnTo>
                  <a:pt x="517163" y="351958"/>
                </a:lnTo>
                <a:lnTo>
                  <a:pt x="517163" y="57463"/>
                </a:lnTo>
                <a:lnTo>
                  <a:pt x="531528" y="57463"/>
                </a:lnTo>
                <a:cubicBezTo>
                  <a:pt x="539462" y="57463"/>
                  <a:pt x="545894" y="51031"/>
                  <a:pt x="545894" y="43097"/>
                </a:cubicBezTo>
                <a:cubicBezTo>
                  <a:pt x="545894" y="35163"/>
                  <a:pt x="539462" y="28731"/>
                  <a:pt x="531528" y="28731"/>
                </a:cubicBezTo>
                <a:lnTo>
                  <a:pt x="287313" y="28731"/>
                </a:lnTo>
                <a:lnTo>
                  <a:pt x="287313" y="14366"/>
                </a:lnTo>
                <a:cubicBezTo>
                  <a:pt x="287313" y="6431"/>
                  <a:pt x="280881" y="0"/>
                  <a:pt x="272947" y="0"/>
                </a:cubicBezTo>
                <a:cubicBezTo>
                  <a:pt x="265013" y="0"/>
                  <a:pt x="258581" y="6431"/>
                  <a:pt x="258581" y="14366"/>
                </a:cubicBezTo>
                <a:lnTo>
                  <a:pt x="258581" y="28731"/>
                </a:lnTo>
                <a:lnTo>
                  <a:pt x="14366" y="28731"/>
                </a:lnTo>
                <a:cubicBezTo>
                  <a:pt x="6431" y="28731"/>
                  <a:pt x="0" y="35163"/>
                  <a:pt x="0" y="43097"/>
                </a:cubicBezTo>
                <a:cubicBezTo>
                  <a:pt x="0" y="51031"/>
                  <a:pt x="6431" y="57463"/>
                  <a:pt x="14366" y="57463"/>
                </a:cubicBezTo>
                <a:lnTo>
                  <a:pt x="28731" y="57463"/>
                </a:lnTo>
                <a:lnTo>
                  <a:pt x="28731" y="351958"/>
                </a:lnTo>
                <a:lnTo>
                  <a:pt x="14366" y="351958"/>
                </a:lnTo>
                <a:cubicBezTo>
                  <a:pt x="6431" y="351958"/>
                  <a:pt x="0" y="358389"/>
                  <a:pt x="0" y="366323"/>
                </a:cubicBezTo>
                <a:cubicBezTo>
                  <a:pt x="0" y="374258"/>
                  <a:pt x="6431" y="380689"/>
                  <a:pt x="14366" y="380689"/>
                </a:cubicBezTo>
                <a:lnTo>
                  <a:pt x="233729" y="380689"/>
                </a:lnTo>
                <a:lnTo>
                  <a:pt x="123113" y="491304"/>
                </a:lnTo>
                <a:cubicBezTo>
                  <a:pt x="117500" y="496977"/>
                  <a:pt x="117548" y="506126"/>
                  <a:pt x="123221" y="511740"/>
                </a:cubicBezTo>
                <a:cubicBezTo>
                  <a:pt x="128894" y="517353"/>
                  <a:pt x="138043" y="517305"/>
                  <a:pt x="143656" y="511632"/>
                </a:cubicBezTo>
                <a:lnTo>
                  <a:pt x="258581" y="396707"/>
                </a:lnTo>
                <a:lnTo>
                  <a:pt x="258581" y="524345"/>
                </a:lnTo>
                <a:cubicBezTo>
                  <a:pt x="258581" y="532279"/>
                  <a:pt x="265013" y="538711"/>
                  <a:pt x="272947" y="538711"/>
                </a:cubicBezTo>
                <a:cubicBezTo>
                  <a:pt x="280881" y="538711"/>
                  <a:pt x="287313" y="532279"/>
                  <a:pt x="287313" y="524345"/>
                </a:cubicBezTo>
                <a:lnTo>
                  <a:pt x="287313" y="396491"/>
                </a:lnTo>
                <a:lnTo>
                  <a:pt x="402238" y="511416"/>
                </a:lnTo>
                <a:cubicBezTo>
                  <a:pt x="407851" y="517030"/>
                  <a:pt x="416952" y="517030"/>
                  <a:pt x="422565" y="511416"/>
                </a:cubicBezTo>
                <a:cubicBezTo>
                  <a:pt x="428178" y="505803"/>
                  <a:pt x="428178" y="496702"/>
                  <a:pt x="422565" y="491089"/>
                </a:cubicBezTo>
                <a:lnTo>
                  <a:pt x="312165" y="380689"/>
                </a:lnTo>
                <a:lnTo>
                  <a:pt x="531528" y="380689"/>
                </a:lnTo>
                <a:cubicBezTo>
                  <a:pt x="539462" y="380689"/>
                  <a:pt x="545894" y="374258"/>
                  <a:pt x="545894" y="366323"/>
                </a:cubicBezTo>
                <a:cubicBezTo>
                  <a:pt x="545894" y="358389"/>
                  <a:pt x="539462" y="351958"/>
                  <a:pt x="531528" y="351958"/>
                </a:cubicBezTo>
                <a:close/>
              </a:path>
            </a:pathLst>
          </a:custGeom>
          <a:solidFill>
            <a:srgbClr val="FF0000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E2F02FF4-979E-43F8-A483-94708BC42E5A}"/>
              </a:ext>
            </a:extLst>
          </p:cNvPr>
          <p:cNvSpPr/>
          <p:nvPr/>
        </p:nvSpPr>
        <p:spPr>
          <a:xfrm rot="5400000">
            <a:off x="3622061" y="-2989022"/>
            <a:ext cx="4947115" cy="12212069"/>
          </a:xfrm>
          <a:custGeom>
            <a:avLst/>
            <a:gdLst>
              <a:gd name="connsiteX0" fmla="*/ 3008829 w 4947115"/>
              <a:gd name="connsiteY0" fmla="*/ 12648946 h 12648946"/>
              <a:gd name="connsiteX1" fmla="*/ 3008829 w 4947115"/>
              <a:gd name="connsiteY1" fmla="*/ 8622542 h 12648946"/>
              <a:gd name="connsiteX2" fmla="*/ 3625433 w 4947115"/>
              <a:gd name="connsiteY2" fmla="*/ 8005938 h 12648946"/>
              <a:gd name="connsiteX3" fmla="*/ 4068439 w 4947115"/>
              <a:gd name="connsiteY3" fmla="*/ 8005938 h 12648946"/>
              <a:gd name="connsiteX4" fmla="*/ 4183151 w 4947115"/>
              <a:gd name="connsiteY4" fmla="*/ 7994374 h 12648946"/>
              <a:gd name="connsiteX5" fmla="*/ 4722115 w 4947115"/>
              <a:gd name="connsiteY5" fmla="*/ 7333088 h 12648946"/>
              <a:gd name="connsiteX6" fmla="*/ 4047115 w 4947115"/>
              <a:gd name="connsiteY6" fmla="*/ 6658088 h 12648946"/>
              <a:gd name="connsiteX7" fmla="*/ 3372115 w 4947115"/>
              <a:gd name="connsiteY7" fmla="*/ 7333088 h 12648946"/>
              <a:gd name="connsiteX8" fmla="*/ 3147115 w 4947115"/>
              <a:gd name="connsiteY8" fmla="*/ 7333088 h 12648946"/>
              <a:gd name="connsiteX9" fmla="*/ 4047115 w 4947115"/>
              <a:gd name="connsiteY9" fmla="*/ 6433088 h 12648946"/>
              <a:gd name="connsiteX10" fmla="*/ 4947115 w 4947115"/>
              <a:gd name="connsiteY10" fmla="*/ 7333088 h 12648946"/>
              <a:gd name="connsiteX11" fmla="*/ 4228497 w 4947115"/>
              <a:gd name="connsiteY11" fmla="*/ 8214803 h 12648946"/>
              <a:gd name="connsiteX12" fmla="*/ 4114594 w 4947115"/>
              <a:gd name="connsiteY12" fmla="*/ 8226285 h 12648946"/>
              <a:gd name="connsiteX13" fmla="*/ 4107144 w 4947115"/>
              <a:gd name="connsiteY13" fmla="*/ 8234851 h 12648946"/>
              <a:gd name="connsiteX14" fmla="*/ 3625433 w 4947115"/>
              <a:gd name="connsiteY14" fmla="*/ 8234851 h 12648946"/>
              <a:gd name="connsiteX15" fmla="*/ 3237742 w 4947115"/>
              <a:gd name="connsiteY15" fmla="*/ 8622542 h 12648946"/>
              <a:gd name="connsiteX16" fmla="*/ 3237742 w 4947115"/>
              <a:gd name="connsiteY16" fmla="*/ 12648946 h 12648946"/>
              <a:gd name="connsiteX17" fmla="*/ 1575608 w 4947115"/>
              <a:gd name="connsiteY17" fmla="*/ 5760576 h 12648946"/>
              <a:gd name="connsiteX18" fmla="*/ 2475608 w 4947115"/>
              <a:gd name="connsiteY18" fmla="*/ 4860577 h 12648946"/>
              <a:gd name="connsiteX19" fmla="*/ 3375608 w 4947115"/>
              <a:gd name="connsiteY19" fmla="*/ 5760576 h 12648946"/>
              <a:gd name="connsiteX20" fmla="*/ 2475608 w 4947115"/>
              <a:gd name="connsiteY20" fmla="*/ 6660575 h 12648946"/>
              <a:gd name="connsiteX21" fmla="*/ 2475608 w 4947115"/>
              <a:gd name="connsiteY21" fmla="*/ 6435575 h 12648946"/>
              <a:gd name="connsiteX22" fmla="*/ 3150608 w 4947115"/>
              <a:gd name="connsiteY22" fmla="*/ 5760576 h 12648946"/>
              <a:gd name="connsiteX23" fmla="*/ 2475608 w 4947115"/>
              <a:gd name="connsiteY23" fmla="*/ 5085577 h 12648946"/>
              <a:gd name="connsiteX24" fmla="*/ 1800608 w 4947115"/>
              <a:gd name="connsiteY24" fmla="*/ 5760576 h 12648946"/>
              <a:gd name="connsiteX25" fmla="*/ 1571653 w 4947115"/>
              <a:gd name="connsiteY25" fmla="*/ 7334727 h 12648946"/>
              <a:gd name="connsiteX26" fmla="*/ 2471653 w 4947115"/>
              <a:gd name="connsiteY26" fmla="*/ 6434727 h 12648946"/>
              <a:gd name="connsiteX27" fmla="*/ 2471653 w 4947115"/>
              <a:gd name="connsiteY27" fmla="*/ 6659727 h 12648946"/>
              <a:gd name="connsiteX28" fmla="*/ 1796653 w 4947115"/>
              <a:gd name="connsiteY28" fmla="*/ 7334727 h 12648946"/>
              <a:gd name="connsiteX29" fmla="*/ 2471653 w 4947115"/>
              <a:gd name="connsiteY29" fmla="*/ 8009726 h 12648946"/>
              <a:gd name="connsiteX30" fmla="*/ 3146653 w 4947115"/>
              <a:gd name="connsiteY30" fmla="*/ 7334727 h 12648946"/>
              <a:gd name="connsiteX31" fmla="*/ 3371653 w 4947115"/>
              <a:gd name="connsiteY31" fmla="*/ 7334727 h 12648946"/>
              <a:gd name="connsiteX32" fmla="*/ 2471653 w 4947115"/>
              <a:gd name="connsiteY32" fmla="*/ 8234727 h 12648946"/>
              <a:gd name="connsiteX33" fmla="*/ 1571653 w 4947115"/>
              <a:gd name="connsiteY33" fmla="*/ 7334727 h 12648946"/>
              <a:gd name="connsiteX34" fmla="*/ 0 w 4947115"/>
              <a:gd name="connsiteY34" fmla="*/ 5762854 h 12648946"/>
              <a:gd name="connsiteX35" fmla="*/ 718619 w 4947115"/>
              <a:gd name="connsiteY35" fmla="*/ 4881139 h 12648946"/>
              <a:gd name="connsiteX36" fmla="*/ 816531 w 4947115"/>
              <a:gd name="connsiteY36" fmla="*/ 4871269 h 12648946"/>
              <a:gd name="connsiteX37" fmla="*/ 827519 w 4947115"/>
              <a:gd name="connsiteY37" fmla="*/ 4864006 h 12648946"/>
              <a:gd name="connsiteX38" fmla="*/ 888573 w 4947115"/>
              <a:gd name="connsiteY38" fmla="*/ 4864006 h 12648946"/>
              <a:gd name="connsiteX39" fmla="*/ 900000 w 4947115"/>
              <a:gd name="connsiteY39" fmla="*/ 4862854 h 12648946"/>
              <a:gd name="connsiteX40" fmla="*/ 900000 w 4947115"/>
              <a:gd name="connsiteY40" fmla="*/ 4864006 h 12648946"/>
              <a:gd name="connsiteX41" fmla="*/ 1342770 w 4947115"/>
              <a:gd name="connsiteY41" fmla="*/ 4864006 h 12648946"/>
              <a:gd name="connsiteX42" fmla="*/ 1651550 w 4947115"/>
              <a:gd name="connsiteY42" fmla="*/ 4555226 h 12648946"/>
              <a:gd name="connsiteX43" fmla="*/ 1651550 w 4947115"/>
              <a:gd name="connsiteY43" fmla="*/ 0 h 12648946"/>
              <a:gd name="connsiteX44" fmla="*/ 1875003 w 4947115"/>
              <a:gd name="connsiteY44" fmla="*/ 0 h 12648946"/>
              <a:gd name="connsiteX45" fmla="*/ 1875003 w 4947115"/>
              <a:gd name="connsiteY45" fmla="*/ 4555226 h 12648946"/>
              <a:gd name="connsiteX46" fmla="*/ 1342770 w 4947115"/>
              <a:gd name="connsiteY46" fmla="*/ 5087459 h 12648946"/>
              <a:gd name="connsiteX47" fmla="*/ 900000 w 4947115"/>
              <a:gd name="connsiteY47" fmla="*/ 5087459 h 12648946"/>
              <a:gd name="connsiteX48" fmla="*/ 900000 w 4947115"/>
              <a:gd name="connsiteY48" fmla="*/ 5087854 h 12648946"/>
              <a:gd name="connsiteX49" fmla="*/ 225000 w 4947115"/>
              <a:gd name="connsiteY49" fmla="*/ 5762854 h 12648946"/>
              <a:gd name="connsiteX50" fmla="*/ 900000 w 4947115"/>
              <a:gd name="connsiteY50" fmla="*/ 6437854 h 12648946"/>
              <a:gd name="connsiteX51" fmla="*/ 1575000 w 4947115"/>
              <a:gd name="connsiteY51" fmla="*/ 5762854 h 12648946"/>
              <a:gd name="connsiteX52" fmla="*/ 1800000 w 4947115"/>
              <a:gd name="connsiteY52" fmla="*/ 5762854 h 12648946"/>
              <a:gd name="connsiteX53" fmla="*/ 900000 w 4947115"/>
              <a:gd name="connsiteY53" fmla="*/ 6662854 h 12648946"/>
              <a:gd name="connsiteX54" fmla="*/ 0 w 4947115"/>
              <a:gd name="connsiteY54" fmla="*/ 5762854 h 12648946"/>
              <a:gd name="connsiteX0" fmla="*/ 3008829 w 4947115"/>
              <a:gd name="connsiteY0" fmla="*/ 12648946 h 12648946"/>
              <a:gd name="connsiteX1" fmla="*/ 3008829 w 4947115"/>
              <a:gd name="connsiteY1" fmla="*/ 8622542 h 12648946"/>
              <a:gd name="connsiteX2" fmla="*/ 3625433 w 4947115"/>
              <a:gd name="connsiteY2" fmla="*/ 8005938 h 12648946"/>
              <a:gd name="connsiteX3" fmla="*/ 4068439 w 4947115"/>
              <a:gd name="connsiteY3" fmla="*/ 8005938 h 12648946"/>
              <a:gd name="connsiteX4" fmla="*/ 4183151 w 4947115"/>
              <a:gd name="connsiteY4" fmla="*/ 7994374 h 12648946"/>
              <a:gd name="connsiteX5" fmla="*/ 4722115 w 4947115"/>
              <a:gd name="connsiteY5" fmla="*/ 7333088 h 12648946"/>
              <a:gd name="connsiteX6" fmla="*/ 4047115 w 4947115"/>
              <a:gd name="connsiteY6" fmla="*/ 6658088 h 12648946"/>
              <a:gd name="connsiteX7" fmla="*/ 3372115 w 4947115"/>
              <a:gd name="connsiteY7" fmla="*/ 7333088 h 12648946"/>
              <a:gd name="connsiteX8" fmla="*/ 3147115 w 4947115"/>
              <a:gd name="connsiteY8" fmla="*/ 7333088 h 12648946"/>
              <a:gd name="connsiteX9" fmla="*/ 4047115 w 4947115"/>
              <a:gd name="connsiteY9" fmla="*/ 6433088 h 12648946"/>
              <a:gd name="connsiteX10" fmla="*/ 4947115 w 4947115"/>
              <a:gd name="connsiteY10" fmla="*/ 7333088 h 12648946"/>
              <a:gd name="connsiteX11" fmla="*/ 4228497 w 4947115"/>
              <a:gd name="connsiteY11" fmla="*/ 8214803 h 12648946"/>
              <a:gd name="connsiteX12" fmla="*/ 4114594 w 4947115"/>
              <a:gd name="connsiteY12" fmla="*/ 8226285 h 12648946"/>
              <a:gd name="connsiteX13" fmla="*/ 4107144 w 4947115"/>
              <a:gd name="connsiteY13" fmla="*/ 8234851 h 12648946"/>
              <a:gd name="connsiteX14" fmla="*/ 3625433 w 4947115"/>
              <a:gd name="connsiteY14" fmla="*/ 8234851 h 12648946"/>
              <a:gd name="connsiteX15" fmla="*/ 3237742 w 4947115"/>
              <a:gd name="connsiteY15" fmla="*/ 8622542 h 12648946"/>
              <a:gd name="connsiteX16" fmla="*/ 3247905 w 4947115"/>
              <a:gd name="connsiteY16" fmla="*/ 12212069 h 12648946"/>
              <a:gd name="connsiteX17" fmla="*/ 3008829 w 4947115"/>
              <a:gd name="connsiteY17" fmla="*/ 12648946 h 12648946"/>
              <a:gd name="connsiteX18" fmla="*/ 1575608 w 4947115"/>
              <a:gd name="connsiteY18" fmla="*/ 5760576 h 12648946"/>
              <a:gd name="connsiteX19" fmla="*/ 2475608 w 4947115"/>
              <a:gd name="connsiteY19" fmla="*/ 4860577 h 12648946"/>
              <a:gd name="connsiteX20" fmla="*/ 3375608 w 4947115"/>
              <a:gd name="connsiteY20" fmla="*/ 5760576 h 12648946"/>
              <a:gd name="connsiteX21" fmla="*/ 2475608 w 4947115"/>
              <a:gd name="connsiteY21" fmla="*/ 6660575 h 12648946"/>
              <a:gd name="connsiteX22" fmla="*/ 2475608 w 4947115"/>
              <a:gd name="connsiteY22" fmla="*/ 6435575 h 12648946"/>
              <a:gd name="connsiteX23" fmla="*/ 3150608 w 4947115"/>
              <a:gd name="connsiteY23" fmla="*/ 5760576 h 12648946"/>
              <a:gd name="connsiteX24" fmla="*/ 2475608 w 4947115"/>
              <a:gd name="connsiteY24" fmla="*/ 5085577 h 12648946"/>
              <a:gd name="connsiteX25" fmla="*/ 1800608 w 4947115"/>
              <a:gd name="connsiteY25" fmla="*/ 5760576 h 12648946"/>
              <a:gd name="connsiteX26" fmla="*/ 1575608 w 4947115"/>
              <a:gd name="connsiteY26" fmla="*/ 5760576 h 12648946"/>
              <a:gd name="connsiteX27" fmla="*/ 1571653 w 4947115"/>
              <a:gd name="connsiteY27" fmla="*/ 7334727 h 12648946"/>
              <a:gd name="connsiteX28" fmla="*/ 2471653 w 4947115"/>
              <a:gd name="connsiteY28" fmla="*/ 6434727 h 12648946"/>
              <a:gd name="connsiteX29" fmla="*/ 2471653 w 4947115"/>
              <a:gd name="connsiteY29" fmla="*/ 6659727 h 12648946"/>
              <a:gd name="connsiteX30" fmla="*/ 1796653 w 4947115"/>
              <a:gd name="connsiteY30" fmla="*/ 7334727 h 12648946"/>
              <a:gd name="connsiteX31" fmla="*/ 2471653 w 4947115"/>
              <a:gd name="connsiteY31" fmla="*/ 8009726 h 12648946"/>
              <a:gd name="connsiteX32" fmla="*/ 3146653 w 4947115"/>
              <a:gd name="connsiteY32" fmla="*/ 7334727 h 12648946"/>
              <a:gd name="connsiteX33" fmla="*/ 3371653 w 4947115"/>
              <a:gd name="connsiteY33" fmla="*/ 7334727 h 12648946"/>
              <a:gd name="connsiteX34" fmla="*/ 2471653 w 4947115"/>
              <a:gd name="connsiteY34" fmla="*/ 8234727 h 12648946"/>
              <a:gd name="connsiteX35" fmla="*/ 1571653 w 4947115"/>
              <a:gd name="connsiteY35" fmla="*/ 7334727 h 12648946"/>
              <a:gd name="connsiteX36" fmla="*/ 0 w 4947115"/>
              <a:gd name="connsiteY36" fmla="*/ 5762854 h 12648946"/>
              <a:gd name="connsiteX37" fmla="*/ 718619 w 4947115"/>
              <a:gd name="connsiteY37" fmla="*/ 4881139 h 12648946"/>
              <a:gd name="connsiteX38" fmla="*/ 816531 w 4947115"/>
              <a:gd name="connsiteY38" fmla="*/ 4871269 h 12648946"/>
              <a:gd name="connsiteX39" fmla="*/ 827519 w 4947115"/>
              <a:gd name="connsiteY39" fmla="*/ 4864006 h 12648946"/>
              <a:gd name="connsiteX40" fmla="*/ 888573 w 4947115"/>
              <a:gd name="connsiteY40" fmla="*/ 4864006 h 12648946"/>
              <a:gd name="connsiteX41" fmla="*/ 900000 w 4947115"/>
              <a:gd name="connsiteY41" fmla="*/ 4862854 h 12648946"/>
              <a:gd name="connsiteX42" fmla="*/ 900000 w 4947115"/>
              <a:gd name="connsiteY42" fmla="*/ 4864006 h 12648946"/>
              <a:gd name="connsiteX43" fmla="*/ 1342770 w 4947115"/>
              <a:gd name="connsiteY43" fmla="*/ 4864006 h 12648946"/>
              <a:gd name="connsiteX44" fmla="*/ 1651550 w 4947115"/>
              <a:gd name="connsiteY44" fmla="*/ 4555226 h 12648946"/>
              <a:gd name="connsiteX45" fmla="*/ 1651550 w 4947115"/>
              <a:gd name="connsiteY45" fmla="*/ 0 h 12648946"/>
              <a:gd name="connsiteX46" fmla="*/ 1875003 w 4947115"/>
              <a:gd name="connsiteY46" fmla="*/ 0 h 12648946"/>
              <a:gd name="connsiteX47" fmla="*/ 1875003 w 4947115"/>
              <a:gd name="connsiteY47" fmla="*/ 4555226 h 12648946"/>
              <a:gd name="connsiteX48" fmla="*/ 1342770 w 4947115"/>
              <a:gd name="connsiteY48" fmla="*/ 5087459 h 12648946"/>
              <a:gd name="connsiteX49" fmla="*/ 900000 w 4947115"/>
              <a:gd name="connsiteY49" fmla="*/ 5087459 h 12648946"/>
              <a:gd name="connsiteX50" fmla="*/ 900000 w 4947115"/>
              <a:gd name="connsiteY50" fmla="*/ 5087854 h 12648946"/>
              <a:gd name="connsiteX51" fmla="*/ 225000 w 4947115"/>
              <a:gd name="connsiteY51" fmla="*/ 5762854 h 12648946"/>
              <a:gd name="connsiteX52" fmla="*/ 900000 w 4947115"/>
              <a:gd name="connsiteY52" fmla="*/ 6437854 h 12648946"/>
              <a:gd name="connsiteX53" fmla="*/ 1575000 w 4947115"/>
              <a:gd name="connsiteY53" fmla="*/ 5762854 h 12648946"/>
              <a:gd name="connsiteX54" fmla="*/ 1800000 w 4947115"/>
              <a:gd name="connsiteY54" fmla="*/ 5762854 h 12648946"/>
              <a:gd name="connsiteX55" fmla="*/ 900000 w 4947115"/>
              <a:gd name="connsiteY55" fmla="*/ 6662854 h 12648946"/>
              <a:gd name="connsiteX56" fmla="*/ 0 w 4947115"/>
              <a:gd name="connsiteY56" fmla="*/ 5762854 h 12648946"/>
              <a:gd name="connsiteX0" fmla="*/ 2998672 w 4947115"/>
              <a:gd name="connsiteY0" fmla="*/ 12191746 h 12212069"/>
              <a:gd name="connsiteX1" fmla="*/ 3008829 w 4947115"/>
              <a:gd name="connsiteY1" fmla="*/ 8622542 h 12212069"/>
              <a:gd name="connsiteX2" fmla="*/ 3625433 w 4947115"/>
              <a:gd name="connsiteY2" fmla="*/ 8005938 h 12212069"/>
              <a:gd name="connsiteX3" fmla="*/ 4068439 w 4947115"/>
              <a:gd name="connsiteY3" fmla="*/ 8005938 h 12212069"/>
              <a:gd name="connsiteX4" fmla="*/ 4183151 w 4947115"/>
              <a:gd name="connsiteY4" fmla="*/ 7994374 h 12212069"/>
              <a:gd name="connsiteX5" fmla="*/ 4722115 w 4947115"/>
              <a:gd name="connsiteY5" fmla="*/ 7333088 h 12212069"/>
              <a:gd name="connsiteX6" fmla="*/ 4047115 w 4947115"/>
              <a:gd name="connsiteY6" fmla="*/ 6658088 h 12212069"/>
              <a:gd name="connsiteX7" fmla="*/ 3372115 w 4947115"/>
              <a:gd name="connsiteY7" fmla="*/ 7333088 h 12212069"/>
              <a:gd name="connsiteX8" fmla="*/ 3147115 w 4947115"/>
              <a:gd name="connsiteY8" fmla="*/ 7333088 h 12212069"/>
              <a:gd name="connsiteX9" fmla="*/ 4047115 w 4947115"/>
              <a:gd name="connsiteY9" fmla="*/ 6433088 h 12212069"/>
              <a:gd name="connsiteX10" fmla="*/ 4947115 w 4947115"/>
              <a:gd name="connsiteY10" fmla="*/ 7333088 h 12212069"/>
              <a:gd name="connsiteX11" fmla="*/ 4228497 w 4947115"/>
              <a:gd name="connsiteY11" fmla="*/ 8214803 h 12212069"/>
              <a:gd name="connsiteX12" fmla="*/ 4114594 w 4947115"/>
              <a:gd name="connsiteY12" fmla="*/ 8226285 h 12212069"/>
              <a:gd name="connsiteX13" fmla="*/ 4107144 w 4947115"/>
              <a:gd name="connsiteY13" fmla="*/ 8234851 h 12212069"/>
              <a:gd name="connsiteX14" fmla="*/ 3625433 w 4947115"/>
              <a:gd name="connsiteY14" fmla="*/ 8234851 h 12212069"/>
              <a:gd name="connsiteX15" fmla="*/ 3237742 w 4947115"/>
              <a:gd name="connsiteY15" fmla="*/ 8622542 h 12212069"/>
              <a:gd name="connsiteX16" fmla="*/ 3247905 w 4947115"/>
              <a:gd name="connsiteY16" fmla="*/ 12212069 h 12212069"/>
              <a:gd name="connsiteX17" fmla="*/ 2998672 w 4947115"/>
              <a:gd name="connsiteY17" fmla="*/ 12191746 h 12212069"/>
              <a:gd name="connsiteX18" fmla="*/ 1575608 w 4947115"/>
              <a:gd name="connsiteY18" fmla="*/ 5760576 h 12212069"/>
              <a:gd name="connsiteX19" fmla="*/ 2475608 w 4947115"/>
              <a:gd name="connsiteY19" fmla="*/ 4860577 h 12212069"/>
              <a:gd name="connsiteX20" fmla="*/ 3375608 w 4947115"/>
              <a:gd name="connsiteY20" fmla="*/ 5760576 h 12212069"/>
              <a:gd name="connsiteX21" fmla="*/ 2475608 w 4947115"/>
              <a:gd name="connsiteY21" fmla="*/ 6660575 h 12212069"/>
              <a:gd name="connsiteX22" fmla="*/ 2475608 w 4947115"/>
              <a:gd name="connsiteY22" fmla="*/ 6435575 h 12212069"/>
              <a:gd name="connsiteX23" fmla="*/ 3150608 w 4947115"/>
              <a:gd name="connsiteY23" fmla="*/ 5760576 h 12212069"/>
              <a:gd name="connsiteX24" fmla="*/ 2475608 w 4947115"/>
              <a:gd name="connsiteY24" fmla="*/ 5085577 h 12212069"/>
              <a:gd name="connsiteX25" fmla="*/ 1800608 w 4947115"/>
              <a:gd name="connsiteY25" fmla="*/ 5760576 h 12212069"/>
              <a:gd name="connsiteX26" fmla="*/ 1575608 w 4947115"/>
              <a:gd name="connsiteY26" fmla="*/ 5760576 h 12212069"/>
              <a:gd name="connsiteX27" fmla="*/ 1571653 w 4947115"/>
              <a:gd name="connsiteY27" fmla="*/ 7334727 h 12212069"/>
              <a:gd name="connsiteX28" fmla="*/ 2471653 w 4947115"/>
              <a:gd name="connsiteY28" fmla="*/ 6434727 h 12212069"/>
              <a:gd name="connsiteX29" fmla="*/ 2471653 w 4947115"/>
              <a:gd name="connsiteY29" fmla="*/ 6659727 h 12212069"/>
              <a:gd name="connsiteX30" fmla="*/ 1796653 w 4947115"/>
              <a:gd name="connsiteY30" fmla="*/ 7334727 h 12212069"/>
              <a:gd name="connsiteX31" fmla="*/ 2471653 w 4947115"/>
              <a:gd name="connsiteY31" fmla="*/ 8009726 h 12212069"/>
              <a:gd name="connsiteX32" fmla="*/ 3146653 w 4947115"/>
              <a:gd name="connsiteY32" fmla="*/ 7334727 h 12212069"/>
              <a:gd name="connsiteX33" fmla="*/ 3371653 w 4947115"/>
              <a:gd name="connsiteY33" fmla="*/ 7334727 h 12212069"/>
              <a:gd name="connsiteX34" fmla="*/ 2471653 w 4947115"/>
              <a:gd name="connsiteY34" fmla="*/ 8234727 h 12212069"/>
              <a:gd name="connsiteX35" fmla="*/ 1571653 w 4947115"/>
              <a:gd name="connsiteY35" fmla="*/ 7334727 h 12212069"/>
              <a:gd name="connsiteX36" fmla="*/ 0 w 4947115"/>
              <a:gd name="connsiteY36" fmla="*/ 5762854 h 12212069"/>
              <a:gd name="connsiteX37" fmla="*/ 718619 w 4947115"/>
              <a:gd name="connsiteY37" fmla="*/ 4881139 h 12212069"/>
              <a:gd name="connsiteX38" fmla="*/ 816531 w 4947115"/>
              <a:gd name="connsiteY38" fmla="*/ 4871269 h 12212069"/>
              <a:gd name="connsiteX39" fmla="*/ 827519 w 4947115"/>
              <a:gd name="connsiteY39" fmla="*/ 4864006 h 12212069"/>
              <a:gd name="connsiteX40" fmla="*/ 888573 w 4947115"/>
              <a:gd name="connsiteY40" fmla="*/ 4864006 h 12212069"/>
              <a:gd name="connsiteX41" fmla="*/ 900000 w 4947115"/>
              <a:gd name="connsiteY41" fmla="*/ 4862854 h 12212069"/>
              <a:gd name="connsiteX42" fmla="*/ 900000 w 4947115"/>
              <a:gd name="connsiteY42" fmla="*/ 4864006 h 12212069"/>
              <a:gd name="connsiteX43" fmla="*/ 1342770 w 4947115"/>
              <a:gd name="connsiteY43" fmla="*/ 4864006 h 12212069"/>
              <a:gd name="connsiteX44" fmla="*/ 1651550 w 4947115"/>
              <a:gd name="connsiteY44" fmla="*/ 4555226 h 12212069"/>
              <a:gd name="connsiteX45" fmla="*/ 1651550 w 4947115"/>
              <a:gd name="connsiteY45" fmla="*/ 0 h 12212069"/>
              <a:gd name="connsiteX46" fmla="*/ 1875003 w 4947115"/>
              <a:gd name="connsiteY46" fmla="*/ 0 h 12212069"/>
              <a:gd name="connsiteX47" fmla="*/ 1875003 w 4947115"/>
              <a:gd name="connsiteY47" fmla="*/ 4555226 h 12212069"/>
              <a:gd name="connsiteX48" fmla="*/ 1342770 w 4947115"/>
              <a:gd name="connsiteY48" fmla="*/ 5087459 h 12212069"/>
              <a:gd name="connsiteX49" fmla="*/ 900000 w 4947115"/>
              <a:gd name="connsiteY49" fmla="*/ 5087459 h 12212069"/>
              <a:gd name="connsiteX50" fmla="*/ 900000 w 4947115"/>
              <a:gd name="connsiteY50" fmla="*/ 5087854 h 12212069"/>
              <a:gd name="connsiteX51" fmla="*/ 225000 w 4947115"/>
              <a:gd name="connsiteY51" fmla="*/ 5762854 h 12212069"/>
              <a:gd name="connsiteX52" fmla="*/ 900000 w 4947115"/>
              <a:gd name="connsiteY52" fmla="*/ 6437854 h 12212069"/>
              <a:gd name="connsiteX53" fmla="*/ 1575000 w 4947115"/>
              <a:gd name="connsiteY53" fmla="*/ 5762854 h 12212069"/>
              <a:gd name="connsiteX54" fmla="*/ 1800000 w 4947115"/>
              <a:gd name="connsiteY54" fmla="*/ 5762854 h 12212069"/>
              <a:gd name="connsiteX55" fmla="*/ 900000 w 4947115"/>
              <a:gd name="connsiteY55" fmla="*/ 6662854 h 12212069"/>
              <a:gd name="connsiteX56" fmla="*/ 0 w 4947115"/>
              <a:gd name="connsiteY56" fmla="*/ 5762854 h 122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47115" h="12212069">
                <a:moveTo>
                  <a:pt x="2998672" y="12191746"/>
                </a:moveTo>
                <a:cubicBezTo>
                  <a:pt x="3002058" y="11002011"/>
                  <a:pt x="3005443" y="9812277"/>
                  <a:pt x="3008829" y="8622542"/>
                </a:cubicBezTo>
                <a:cubicBezTo>
                  <a:pt x="3008829" y="8282001"/>
                  <a:pt x="3284892" y="8005938"/>
                  <a:pt x="3625433" y="8005938"/>
                </a:cubicBezTo>
                <a:lnTo>
                  <a:pt x="4068439" y="8005938"/>
                </a:lnTo>
                <a:lnTo>
                  <a:pt x="4183151" y="7994374"/>
                </a:lnTo>
                <a:cubicBezTo>
                  <a:pt x="4490738" y="7931433"/>
                  <a:pt x="4722115" y="7659282"/>
                  <a:pt x="4722115" y="7333088"/>
                </a:cubicBezTo>
                <a:cubicBezTo>
                  <a:pt x="4722115" y="6960295"/>
                  <a:pt x="4419908" y="6658088"/>
                  <a:pt x="4047115" y="6658088"/>
                </a:cubicBezTo>
                <a:cubicBezTo>
                  <a:pt x="3674322" y="6658088"/>
                  <a:pt x="3372115" y="6960295"/>
                  <a:pt x="3372115" y="7333088"/>
                </a:cubicBezTo>
                <a:lnTo>
                  <a:pt x="3147115" y="7333088"/>
                </a:lnTo>
                <a:cubicBezTo>
                  <a:pt x="3147115" y="6836031"/>
                  <a:pt x="3550058" y="6433088"/>
                  <a:pt x="4047115" y="6433088"/>
                </a:cubicBezTo>
                <a:cubicBezTo>
                  <a:pt x="4544173" y="6433088"/>
                  <a:pt x="4947115" y="6836031"/>
                  <a:pt x="4947115" y="7333088"/>
                </a:cubicBezTo>
                <a:cubicBezTo>
                  <a:pt x="4947115" y="7768013"/>
                  <a:pt x="4638612" y="8130882"/>
                  <a:pt x="4228497" y="8214803"/>
                </a:cubicBezTo>
                <a:lnTo>
                  <a:pt x="4114594" y="8226285"/>
                </a:lnTo>
                <a:lnTo>
                  <a:pt x="4107144" y="8234851"/>
                </a:lnTo>
                <a:lnTo>
                  <a:pt x="3625433" y="8234851"/>
                </a:lnTo>
                <a:cubicBezTo>
                  <a:pt x="3411317" y="8234851"/>
                  <a:pt x="3237742" y="8408426"/>
                  <a:pt x="3237742" y="8622542"/>
                </a:cubicBezTo>
                <a:cubicBezTo>
                  <a:pt x="3237742" y="9964677"/>
                  <a:pt x="3247905" y="10869934"/>
                  <a:pt x="3247905" y="12212069"/>
                </a:cubicBezTo>
                <a:cubicBezTo>
                  <a:pt x="3171601" y="12212069"/>
                  <a:pt x="3074976" y="12191746"/>
                  <a:pt x="2998672" y="12191746"/>
                </a:cubicBezTo>
                <a:close/>
                <a:moveTo>
                  <a:pt x="1575608" y="5760576"/>
                </a:moveTo>
                <a:cubicBezTo>
                  <a:pt x="1575608" y="5263519"/>
                  <a:pt x="1978551" y="4860577"/>
                  <a:pt x="2475608" y="4860577"/>
                </a:cubicBezTo>
                <a:cubicBezTo>
                  <a:pt x="2972666" y="4860577"/>
                  <a:pt x="3375608" y="5263519"/>
                  <a:pt x="3375608" y="5760576"/>
                </a:cubicBezTo>
                <a:cubicBezTo>
                  <a:pt x="3375608" y="6257633"/>
                  <a:pt x="2972666" y="6660575"/>
                  <a:pt x="2475608" y="6660575"/>
                </a:cubicBezTo>
                <a:lnTo>
                  <a:pt x="2475608" y="6435575"/>
                </a:lnTo>
                <a:cubicBezTo>
                  <a:pt x="2848401" y="6435575"/>
                  <a:pt x="3150608" y="6133368"/>
                  <a:pt x="3150608" y="5760576"/>
                </a:cubicBezTo>
                <a:cubicBezTo>
                  <a:pt x="3150608" y="5387784"/>
                  <a:pt x="2848401" y="5085577"/>
                  <a:pt x="2475608" y="5085577"/>
                </a:cubicBezTo>
                <a:cubicBezTo>
                  <a:pt x="2102816" y="5085577"/>
                  <a:pt x="1800608" y="5387784"/>
                  <a:pt x="1800608" y="5760576"/>
                </a:cubicBezTo>
                <a:lnTo>
                  <a:pt x="1575608" y="5760576"/>
                </a:lnTo>
                <a:close/>
                <a:moveTo>
                  <a:pt x="1571653" y="7334727"/>
                </a:moveTo>
                <a:cubicBezTo>
                  <a:pt x="1571653" y="6837670"/>
                  <a:pt x="1974596" y="6434727"/>
                  <a:pt x="2471653" y="6434727"/>
                </a:cubicBezTo>
                <a:lnTo>
                  <a:pt x="2471653" y="6659727"/>
                </a:lnTo>
                <a:cubicBezTo>
                  <a:pt x="2098861" y="6659727"/>
                  <a:pt x="1796653" y="6961935"/>
                  <a:pt x="1796653" y="7334727"/>
                </a:cubicBezTo>
                <a:cubicBezTo>
                  <a:pt x="1796653" y="7707520"/>
                  <a:pt x="2098861" y="8009726"/>
                  <a:pt x="2471653" y="8009726"/>
                </a:cubicBezTo>
                <a:cubicBezTo>
                  <a:pt x="2844446" y="8009726"/>
                  <a:pt x="3146653" y="7707520"/>
                  <a:pt x="3146653" y="7334727"/>
                </a:cubicBezTo>
                <a:lnTo>
                  <a:pt x="3371653" y="7334727"/>
                </a:lnTo>
                <a:cubicBezTo>
                  <a:pt x="3371653" y="7831785"/>
                  <a:pt x="2968711" y="8234727"/>
                  <a:pt x="2471653" y="8234727"/>
                </a:cubicBezTo>
                <a:cubicBezTo>
                  <a:pt x="1974596" y="8234727"/>
                  <a:pt x="1571653" y="7831785"/>
                  <a:pt x="1571653" y="7334727"/>
                </a:cubicBezTo>
                <a:close/>
                <a:moveTo>
                  <a:pt x="0" y="5762854"/>
                </a:moveTo>
                <a:cubicBezTo>
                  <a:pt x="0" y="5327929"/>
                  <a:pt x="308503" y="4965060"/>
                  <a:pt x="718619" y="4881139"/>
                </a:cubicBezTo>
                <a:lnTo>
                  <a:pt x="816531" y="4871269"/>
                </a:lnTo>
                <a:lnTo>
                  <a:pt x="827519" y="4864006"/>
                </a:lnTo>
                <a:lnTo>
                  <a:pt x="888573" y="4864006"/>
                </a:lnTo>
                <a:lnTo>
                  <a:pt x="900000" y="4862854"/>
                </a:lnTo>
                <a:lnTo>
                  <a:pt x="900000" y="4864006"/>
                </a:lnTo>
                <a:lnTo>
                  <a:pt x="1342770" y="4864006"/>
                </a:lnTo>
                <a:cubicBezTo>
                  <a:pt x="1513304" y="4864006"/>
                  <a:pt x="1651550" y="4725760"/>
                  <a:pt x="1651550" y="4555226"/>
                </a:cubicBezTo>
                <a:lnTo>
                  <a:pt x="1651550" y="0"/>
                </a:lnTo>
                <a:lnTo>
                  <a:pt x="1875003" y="0"/>
                </a:lnTo>
                <a:lnTo>
                  <a:pt x="1875003" y="4555226"/>
                </a:lnTo>
                <a:cubicBezTo>
                  <a:pt x="1875003" y="4849170"/>
                  <a:pt x="1636714" y="5087459"/>
                  <a:pt x="1342770" y="5087459"/>
                </a:cubicBezTo>
                <a:lnTo>
                  <a:pt x="900000" y="5087459"/>
                </a:lnTo>
                <a:lnTo>
                  <a:pt x="900000" y="5087854"/>
                </a:lnTo>
                <a:cubicBezTo>
                  <a:pt x="527208" y="5087854"/>
                  <a:pt x="225000" y="5390062"/>
                  <a:pt x="225000" y="5762854"/>
                </a:cubicBezTo>
                <a:cubicBezTo>
                  <a:pt x="225000" y="6135647"/>
                  <a:pt x="527208" y="6437854"/>
                  <a:pt x="900000" y="6437854"/>
                </a:cubicBezTo>
                <a:cubicBezTo>
                  <a:pt x="1272793" y="6437854"/>
                  <a:pt x="1575000" y="6135647"/>
                  <a:pt x="1575000" y="5762854"/>
                </a:cubicBezTo>
                <a:lnTo>
                  <a:pt x="1800000" y="5762854"/>
                </a:lnTo>
                <a:cubicBezTo>
                  <a:pt x="1800000" y="6259912"/>
                  <a:pt x="1397058" y="6662854"/>
                  <a:pt x="900000" y="6662854"/>
                </a:cubicBezTo>
                <a:cubicBezTo>
                  <a:pt x="402943" y="6662854"/>
                  <a:pt x="0" y="6259912"/>
                  <a:pt x="0" y="5762854"/>
                </a:cubicBezTo>
                <a:close/>
              </a:path>
            </a:pathLst>
          </a:custGeom>
          <a:gradFill flip="none" rotWithShape="1">
            <a:gsLst>
              <a:gs pos="62000">
                <a:srgbClr val="00B050"/>
              </a:gs>
              <a:gs pos="33000">
                <a:srgbClr val="F40000"/>
              </a:gs>
              <a:gs pos="69000">
                <a:schemeClr val="accent4">
                  <a:lumMod val="75000"/>
                </a:schemeClr>
              </a:gs>
              <a:gs pos="89000">
                <a:schemeClr val="accent4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B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2535438-5D29-4D0D-9075-F0AB47E45F3F}"/>
              </a:ext>
            </a:extLst>
          </p:cNvPr>
          <p:cNvGrpSpPr/>
          <p:nvPr/>
        </p:nvGrpSpPr>
        <p:grpSpPr>
          <a:xfrm>
            <a:off x="4326925" y="4135233"/>
            <a:ext cx="2832263" cy="1080000"/>
            <a:chOff x="4326925" y="4135233"/>
            <a:chExt cx="2832263" cy="10800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E07CE15-3C0F-46FF-989B-644CA5FAC958}"/>
                </a:ext>
              </a:extLst>
            </p:cNvPr>
            <p:cNvSpPr/>
            <p:nvPr/>
          </p:nvSpPr>
          <p:spPr>
            <a:xfrm>
              <a:off x="4326925" y="4135233"/>
              <a:ext cx="1080000" cy="1080000"/>
            </a:xfrm>
            <a:prstGeom prst="ellipse">
              <a:avLst/>
            </a:prstGeom>
            <a:gradFill>
              <a:gsLst>
                <a:gs pos="62000">
                  <a:schemeClr val="accent4">
                    <a:lumMod val="75000"/>
                  </a:schemeClr>
                </a:gs>
                <a:gs pos="33000">
                  <a:srgbClr val="F40000"/>
                </a:gs>
                <a:gs pos="69000">
                  <a:schemeClr val="accent4">
                    <a:lumMod val="75000"/>
                  </a:schemeClr>
                </a:gs>
                <a:gs pos="89000">
                  <a:schemeClr val="accent4">
                    <a:lumMod val="10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4</a:t>
              </a:r>
              <a:endParaRPr lang="ru-RU" sz="4400" b="1" dirty="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8BA81F6C-7C4C-41CE-9CE5-B3EB9DF0C09D}"/>
                </a:ext>
              </a:extLst>
            </p:cNvPr>
            <p:cNvSpPr/>
            <p:nvPr/>
          </p:nvSpPr>
          <p:spPr>
            <a:xfrm>
              <a:off x="5359189" y="4286432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adFill>
              <a:gsLst>
                <a:gs pos="62000">
                  <a:schemeClr val="accent4">
                    <a:lumMod val="75000"/>
                  </a:schemeClr>
                </a:gs>
                <a:gs pos="33000">
                  <a:srgbClr val="F40000"/>
                </a:gs>
                <a:gs pos="69000">
                  <a:schemeClr val="accent4">
                    <a:lumMod val="75000"/>
                  </a:schemeClr>
                </a:gs>
                <a:gs pos="89000">
                  <a:schemeClr val="accent4">
                    <a:lumMod val="100000"/>
                  </a:schemeClr>
                </a:gs>
              </a:gsLst>
              <a:path path="circle">
                <a:fillToRect t="100000" r="100000"/>
              </a:path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Website</a:t>
              </a:r>
              <a:endParaRPr lang="ru-RU" sz="2800" b="1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7D6EFB-24CA-4EE2-A227-11A099D9AD4D}"/>
              </a:ext>
            </a:extLst>
          </p:cNvPr>
          <p:cNvGrpSpPr/>
          <p:nvPr/>
        </p:nvGrpSpPr>
        <p:grpSpPr>
          <a:xfrm>
            <a:off x="2571643" y="2572284"/>
            <a:ext cx="2827425" cy="1080000"/>
            <a:chOff x="2571643" y="2572284"/>
            <a:chExt cx="2827425" cy="1080000"/>
          </a:xfrm>
          <a:gradFill flip="none" rotWithShape="1">
            <a:gsLst>
              <a:gs pos="23000">
                <a:srgbClr val="ED7C2F">
                  <a:shade val="30000"/>
                  <a:satMod val="115000"/>
                </a:srgbClr>
              </a:gs>
              <a:gs pos="50000">
                <a:srgbClr val="ED7C2F">
                  <a:shade val="67500"/>
                  <a:satMod val="115000"/>
                </a:srgbClr>
              </a:gs>
              <a:gs pos="90000">
                <a:srgbClr val="ED7C2F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DD78D711-A657-442A-B6C3-BB806975441F}"/>
                </a:ext>
              </a:extLst>
            </p:cNvPr>
            <p:cNvSpPr/>
            <p:nvPr/>
          </p:nvSpPr>
          <p:spPr>
            <a:xfrm>
              <a:off x="4319068" y="2572284"/>
              <a:ext cx="1080000" cy="1080000"/>
            </a:xfrm>
            <a:prstGeom prst="ellipse">
              <a:avLst/>
            </a:prstGeom>
            <a:grpFill/>
            <a:ln>
              <a:solidFill>
                <a:srgbClr val="B1510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2</a:t>
              </a:r>
              <a:endParaRPr lang="ru-RU" sz="4400" b="1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395EF077-2163-4698-BCD3-C7DF837420AA}"/>
                </a:ext>
              </a:extLst>
            </p:cNvPr>
            <p:cNvSpPr/>
            <p:nvPr/>
          </p:nvSpPr>
          <p:spPr>
            <a:xfrm rot="10800000" flipV="1">
              <a:off x="2571643" y="2699455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pFill/>
            <a:ln>
              <a:solidFill>
                <a:srgbClr val="B1510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2800" b="1" dirty="0"/>
                <a:t>  </a:t>
              </a:r>
              <a:r>
                <a:rPr lang="en-US" sz="2800" b="1" dirty="0" err="1"/>
                <a:t>Curipod</a:t>
              </a:r>
              <a:endParaRPr lang="ru-RU" sz="2800" b="1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A8BD61-4B0E-4303-93AF-9FFA2DA91A28}"/>
              </a:ext>
            </a:extLst>
          </p:cNvPr>
          <p:cNvGrpSpPr/>
          <p:nvPr/>
        </p:nvGrpSpPr>
        <p:grpSpPr>
          <a:xfrm>
            <a:off x="4142668" y="1034430"/>
            <a:ext cx="2839278" cy="1080000"/>
            <a:chOff x="4142668" y="1006997"/>
            <a:chExt cx="2839278" cy="1080000"/>
          </a:xfrm>
          <a:gradFill flip="none" rotWithShape="1">
            <a:gsLst>
              <a:gs pos="24000">
                <a:srgbClr val="FF0000">
                  <a:shade val="30000"/>
                  <a:satMod val="115000"/>
                </a:srgbClr>
              </a:gs>
              <a:gs pos="63000">
                <a:srgbClr val="FF0000">
                  <a:shade val="67500"/>
                  <a:satMod val="115000"/>
                </a:srgbClr>
              </a:gs>
              <a:gs pos="85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15070EE-551D-4616-9E6D-FA276E392D8E}"/>
                </a:ext>
              </a:extLst>
            </p:cNvPr>
            <p:cNvSpPr/>
            <p:nvPr/>
          </p:nvSpPr>
          <p:spPr>
            <a:xfrm>
              <a:off x="5901946" y="1006997"/>
              <a:ext cx="1080000" cy="1080000"/>
            </a:xfrm>
            <a:prstGeom prst="ellipse">
              <a:avLst/>
            </a:prstGeom>
            <a:grpFill/>
            <a:ln>
              <a:solidFill>
                <a:srgbClr val="B15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  <a:endParaRPr lang="ru-RU" sz="4400" b="1" dirty="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D7B708BE-5138-4060-AC25-6DA1CDC65260}"/>
                </a:ext>
              </a:extLst>
            </p:cNvPr>
            <p:cNvSpPr/>
            <p:nvPr/>
          </p:nvSpPr>
          <p:spPr>
            <a:xfrm rot="10800000" flipV="1">
              <a:off x="4142668" y="1091111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pFill/>
            <a:ln>
              <a:solidFill>
                <a:srgbClr val="B15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2800" b="1" dirty="0"/>
                <a:t> Mat Type</a:t>
              </a:r>
              <a:endParaRPr lang="ru-RU" sz="2800" b="1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430B3D-8AA5-4B1F-8DE2-796E33D20BB3}"/>
              </a:ext>
            </a:extLst>
          </p:cNvPr>
          <p:cNvGrpSpPr/>
          <p:nvPr/>
        </p:nvGrpSpPr>
        <p:grpSpPr>
          <a:xfrm>
            <a:off x="5901946" y="2572284"/>
            <a:ext cx="2816242" cy="1080000"/>
            <a:chOff x="5901946" y="2572284"/>
            <a:chExt cx="2816242" cy="108000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F611A12-2A0D-4CB7-964A-BE4AE4C71EAF}"/>
                </a:ext>
              </a:extLst>
            </p:cNvPr>
            <p:cNvSpPr/>
            <p:nvPr/>
          </p:nvSpPr>
          <p:spPr>
            <a:xfrm>
              <a:off x="5901946" y="2572284"/>
              <a:ext cx="1080000" cy="1080000"/>
            </a:xfrm>
            <a:prstGeom prst="ellipse">
              <a:avLst/>
            </a:prstGeom>
            <a:gradFill flip="none" rotWithShape="1">
              <a:gsLst>
                <a:gs pos="74000">
                  <a:srgbClr val="00B050"/>
                </a:gs>
                <a:gs pos="34000">
                  <a:srgbClr val="75A654"/>
                </a:gs>
                <a:gs pos="16000">
                  <a:schemeClr val="accent6">
                    <a:lumMod val="60000"/>
                    <a:lumOff val="40000"/>
                  </a:schemeClr>
                </a:gs>
                <a:gs pos="50000">
                  <a:srgbClr val="68A042">
                    <a:shade val="67500"/>
                    <a:satMod val="115000"/>
                  </a:srgbClr>
                </a:gs>
                <a:gs pos="94000">
                  <a:srgbClr val="68A0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  <a:endParaRPr lang="ru-RU" sz="4400" b="1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DF0E8F3-26F9-493A-A0EE-621D7DCDD6EF}"/>
                </a:ext>
              </a:extLst>
            </p:cNvPr>
            <p:cNvSpPr/>
            <p:nvPr/>
          </p:nvSpPr>
          <p:spPr>
            <a:xfrm>
              <a:off x="6918189" y="2708564"/>
              <a:ext cx="1799999" cy="894382"/>
            </a:xfrm>
            <a:custGeom>
              <a:avLst/>
              <a:gdLst>
                <a:gd name="connsiteX0" fmla="*/ 45911 w 1104364"/>
                <a:gd name="connsiteY0" fmla="*/ 0 h 510676"/>
                <a:gd name="connsiteX1" fmla="*/ 858183 w 1104364"/>
                <a:gd name="connsiteY1" fmla="*/ 0 h 510676"/>
                <a:gd name="connsiteX2" fmla="*/ 1104364 w 1104364"/>
                <a:gd name="connsiteY2" fmla="*/ 255338 h 510676"/>
                <a:gd name="connsiteX3" fmla="*/ 858183 w 1104364"/>
                <a:gd name="connsiteY3" fmla="*/ 510676 h 510676"/>
                <a:gd name="connsiteX4" fmla="*/ 0 w 1104364"/>
                <a:gd name="connsiteY4" fmla="*/ 510676 h 510676"/>
                <a:gd name="connsiteX5" fmla="*/ 44193 w 1104364"/>
                <a:gd name="connsiteY5" fmla="*/ 453136 h 510676"/>
                <a:gd name="connsiteX6" fmla="*/ 109099 w 1104364"/>
                <a:gd name="connsiteY6" fmla="*/ 224868 h 510676"/>
                <a:gd name="connsiteX7" fmla="*/ 79233 w 1104364"/>
                <a:gd name="connsiteY7" fmla="*/ 65951 h 51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64" h="510676">
                  <a:moveTo>
                    <a:pt x="45911" y="0"/>
                  </a:moveTo>
                  <a:lnTo>
                    <a:pt x="858183" y="0"/>
                  </a:lnTo>
                  <a:cubicBezTo>
                    <a:pt x="994132" y="0"/>
                    <a:pt x="1104364" y="114311"/>
                    <a:pt x="1104364" y="255338"/>
                  </a:cubicBezTo>
                  <a:cubicBezTo>
                    <a:pt x="1104364" y="396365"/>
                    <a:pt x="994132" y="510676"/>
                    <a:pt x="858183" y="510676"/>
                  </a:cubicBezTo>
                  <a:lnTo>
                    <a:pt x="0" y="510676"/>
                  </a:lnTo>
                  <a:lnTo>
                    <a:pt x="44193" y="453136"/>
                  </a:lnTo>
                  <a:cubicBezTo>
                    <a:pt x="85171" y="387976"/>
                    <a:pt x="109099" y="309424"/>
                    <a:pt x="109099" y="224868"/>
                  </a:cubicBezTo>
                  <a:cubicBezTo>
                    <a:pt x="109099" y="168498"/>
                    <a:pt x="98465" y="114795"/>
                    <a:pt x="79233" y="65951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00B050"/>
                </a:gs>
                <a:gs pos="34000">
                  <a:srgbClr val="75A654"/>
                </a:gs>
                <a:gs pos="16000">
                  <a:schemeClr val="accent6">
                    <a:lumMod val="60000"/>
                    <a:lumOff val="40000"/>
                  </a:schemeClr>
                </a:gs>
                <a:gs pos="50000">
                  <a:srgbClr val="68A042">
                    <a:shade val="67500"/>
                    <a:satMod val="115000"/>
                  </a:srgbClr>
                </a:gs>
                <a:gs pos="94000">
                  <a:srgbClr val="68A0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 Desmos</a:t>
              </a:r>
              <a:endParaRPr lang="ru-RU" sz="2800" b="1" dirty="0"/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Трехмерная модель 12">
                <a:extLst>
                  <a:ext uri="{FF2B5EF4-FFF2-40B4-BE49-F238E27FC236}">
                    <a16:creationId xmlns:a16="http://schemas.microsoft.com/office/drawing/2014/main" id="{5144EBB8-309C-4A5A-8DF2-B395EF3EA6A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/>
            </p:nvGraphicFramePr>
            <p:xfrm rot="1587068">
              <a:off x="10377447" y="419569"/>
              <a:ext cx="944471" cy="1566506"/>
            </p:xfrm>
            <a:graphic>
              <a:graphicData uri="http://schemas.microsoft.com/office/drawing/2017/model3d">
                <am3d:model3d r:embed="rId8">
                  <am3d:spPr>
                    <a:xfrm rot="1587068">
                      <a:off x="0" y="0"/>
                      <a:ext cx="944471" cy="1566506"/>
                    </a:xfrm>
                    <a:prstGeom prst="rect">
                      <a:avLst/>
                    </a:prstGeom>
                  </am3d:spPr>
                  <am3d:camera>
                    <am3d:pos x="0" y="0" z="66519324"/>
                    <am3d:up dx="0" dy="36000000" dz="0"/>
                    <am3d:lookAt x="0" y="0" z="0"/>
                    <am3d:perspective fov="2096365"/>
                  </am3d:camera>
                  <am3d:trans>
                    <am3d:meterPerModelUnit n="101424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940686" ay="670924" az="10629946"/>
                    <am3d:postTrans dx="0" dy="0" dz="0"/>
                  </am3d:trans>
                  <am3d:raster rName="Office3DRenderer" rVer="16.0.8326">
                    <am3d:blip r:embed="rId9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Трехмерная модель 12">
                <a:extLst>
                  <a:ext uri="{FF2B5EF4-FFF2-40B4-BE49-F238E27FC236}">
                    <a16:creationId xmlns:a16="http://schemas.microsoft.com/office/drawing/2014/main" id="{5144EBB8-309C-4A5A-8DF2-B395EF3EA6A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587068">
                <a:off x="10377447" y="419569"/>
                <a:ext cx="944471" cy="1566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8" name="Трехмерная модель 47" descr="Призма и основной пинакоид красные">
                <a:extLst>
                  <a:ext uri="{FF2B5EF4-FFF2-40B4-BE49-F238E27FC236}">
                    <a16:creationId xmlns:a16="http://schemas.microsoft.com/office/drawing/2014/main" id="{40B6BAFC-63B9-4045-8CE1-F6D24BCC0FE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0630" y="292702"/>
              <a:ext cx="1739009" cy="1949456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739009" cy="1949456"/>
                    </a:xfrm>
                    <a:prstGeom prst="rect">
                      <a:avLst/>
                    </a:prstGeom>
                  </am3d:spPr>
                  <am3d:camera>
                    <am3d:pos x="0" y="0" z="81469150"/>
                    <am3d:up dx="0" dy="36000000" dz="0"/>
                    <am3d:lookAt x="0" y="0" z="0"/>
                    <am3d:perspective fov="3897157"/>
                  </am3d:camera>
                  <am3d:trans>
                    <am3d:meterPerModelUnit n="139970" d="1000000"/>
                    <am3d:preTrans dx="-76" dy="-17999982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2533455" ay="-1455487" az="-1226862"/>
                    <am3d:postTrans dx="0" dy="0" dz="0"/>
                  </am3d:trans>
                  <am3d:raster rName="Office3DRenderer" rVer="16.0.8326">
                    <am3d:blip r:embed="rId11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Трехмерная модель 47" descr="Призма и основной пинакоид красные">
                <a:extLst>
                  <a:ext uri="{FF2B5EF4-FFF2-40B4-BE49-F238E27FC236}">
                    <a16:creationId xmlns:a16="http://schemas.microsoft.com/office/drawing/2014/main" id="{40B6BAFC-63B9-4045-8CE1-F6D24BCC0F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630" y="292702"/>
                <a:ext cx="1739009" cy="19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Трехмерная модель 48" descr="Красный знак умножения">
                <a:extLst>
                  <a:ext uri="{FF2B5EF4-FFF2-40B4-BE49-F238E27FC236}">
                    <a16:creationId xmlns:a16="http://schemas.microsoft.com/office/drawing/2014/main" id="{8340C1EE-158A-4ECA-8002-1826223CB1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70838" y="3525316"/>
              <a:ext cx="1061685" cy="1119511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1061685" cy="1119511"/>
                    </a:xfrm>
                    <a:prstGeom prst="rect">
                      <a:avLst/>
                    </a:prstGeom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 ax="464926" ay="-1264115" az="-168029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15043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Трехмерная модель 48" descr="Красный знак умножения">
                <a:extLst>
                  <a:ext uri="{FF2B5EF4-FFF2-40B4-BE49-F238E27FC236}">
                    <a16:creationId xmlns:a16="http://schemas.microsoft.com/office/drawing/2014/main" id="{8340C1EE-158A-4ECA-8002-1826223CB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0838" y="3525316"/>
                <a:ext cx="1061685" cy="1119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0" name="Трехмерная модель 49" descr="Красный знак деления">
                <a:extLst>
                  <a:ext uri="{FF2B5EF4-FFF2-40B4-BE49-F238E27FC236}">
                    <a16:creationId xmlns:a16="http://schemas.microsoft.com/office/drawing/2014/main" id="{AE4CFF03-DD8E-42C6-96B2-A49AAD1E326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15427" y="4855039"/>
              <a:ext cx="790328" cy="968144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790328" cy="968144"/>
                    </a:xfrm>
                    <a:prstGeom prst="rect">
                      <a:avLst/>
                    </a:prstGeom>
                  </am3d:spPr>
                  <am3d:camera>
                    <am3d:pos x="0" y="0" z="60551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78327" d="1000000"/>
                    <am3d:preTrans dx="-1215" dy="-1901564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31756" ay="-1274106" az="-268572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12382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Трехмерная модель 49" descr="Красный знак деления">
                <a:extLst>
                  <a:ext uri="{FF2B5EF4-FFF2-40B4-BE49-F238E27FC236}">
                    <a16:creationId xmlns:a16="http://schemas.microsoft.com/office/drawing/2014/main" id="{AE4CFF03-DD8E-42C6-96B2-A49AAD1E32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15427" y="4855039"/>
                <a:ext cx="790328" cy="96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2" name="Трехмерная модель 51" descr="Красный знак процента">
                <a:extLst>
                  <a:ext uri="{FF2B5EF4-FFF2-40B4-BE49-F238E27FC236}">
                    <a16:creationId xmlns:a16="http://schemas.microsoft.com/office/drawing/2014/main" id="{7F658125-3061-40AE-92BE-D9FC4E35F9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6908" y="4878212"/>
              <a:ext cx="1290684" cy="1180181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290684" cy="1180181"/>
                    </a:xfrm>
                    <a:prstGeom prst="rect">
                      <a:avLst/>
                    </a:prstGeom>
                  </am3d:spPr>
                  <am3d:camera>
                    <am3d:pos x="0" y="0" z="636587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29708" d="1000000"/>
                    <am3d:preTrans dx="0" dy="-16364740" dz="5210"/>
                    <am3d:scale>
                      <am3d:sx n="1000000" d="1000000"/>
                      <am3d:sy n="1000000" d="1000000"/>
                      <am3d:sz n="1000000" d="1000000"/>
                    </am3d:scale>
                    <am3d:rot ax="1023616" ay="1186234" az="355578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16750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2" name="Трехмерная модель 51" descr="Красный знак процента">
                <a:extLst>
                  <a:ext uri="{FF2B5EF4-FFF2-40B4-BE49-F238E27FC236}">
                    <a16:creationId xmlns:a16="http://schemas.microsoft.com/office/drawing/2014/main" id="{7F658125-3061-40AE-92BE-D9FC4E35F9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908" y="4878212"/>
                <a:ext cx="1290684" cy="1180181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CF953B2-637F-43BA-8859-A46546BE8961}"/>
              </a:ext>
            </a:extLst>
          </p:cNvPr>
          <p:cNvCxnSpPr>
            <a:cxnSpLocks/>
          </p:cNvCxnSpPr>
          <p:nvPr/>
        </p:nvCxnSpPr>
        <p:spPr>
          <a:xfrm>
            <a:off x="-20069" y="475259"/>
            <a:ext cx="1221206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0C6BE21-70E9-4421-9E6D-C914F1FAC277}"/>
              </a:ext>
            </a:extLst>
          </p:cNvPr>
          <p:cNvCxnSpPr>
            <a:cxnSpLocks/>
          </p:cNvCxnSpPr>
          <p:nvPr/>
        </p:nvCxnSpPr>
        <p:spPr>
          <a:xfrm>
            <a:off x="-20069" y="6280951"/>
            <a:ext cx="1221206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8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C0000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Математикалық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жоғары</a:t>
              </a:r>
              <a:r>
                <a:rPr lang="ru-RU" sz="1600" dirty="0"/>
                <a:t> </a:t>
              </a:r>
              <a:r>
                <a:rPr lang="ru-RU" sz="1600" dirty="0" err="1"/>
                <a:t>сапамен</a:t>
              </a:r>
              <a:r>
                <a:rPr lang="ru-RU" sz="1600" dirty="0"/>
                <a:t> </a:t>
              </a:r>
              <a:r>
                <a:rPr lang="ru-RU" sz="1600" dirty="0" err="1"/>
                <a:t>құруды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, </a:t>
              </a:r>
              <a:r>
                <a:rPr lang="ru-RU" sz="1600" dirty="0" err="1"/>
                <a:t>документтерге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 </a:t>
              </a:r>
              <a:r>
                <a:rPr lang="ru-RU" sz="1600" dirty="0" err="1"/>
                <a:t>мақсатында</a:t>
              </a:r>
              <a:r>
                <a:rPr lang="ru-RU" sz="1600" dirty="0"/>
                <a:t> </a:t>
              </a:r>
              <a:r>
                <a:rPr lang="ru-RU" sz="1600" dirty="0" err="1"/>
                <a:t>жасалған</a:t>
              </a:r>
              <a:r>
                <a:rPr lang="ru-RU" sz="1600" dirty="0"/>
                <a:t>. </a:t>
              </a:r>
              <a:r>
                <a:rPr lang="ru-RU" sz="1600" dirty="0" err="1"/>
                <a:t>Бұл</a:t>
              </a:r>
              <a:r>
                <a:rPr lang="ru-RU" sz="1600" dirty="0"/>
                <a:t> </a:t>
              </a:r>
              <a:r>
                <a:rPr lang="ru-RU" sz="1600" dirty="0" err="1"/>
                <a:t>әсіресе</a:t>
              </a:r>
              <a:r>
                <a:rPr lang="ru-RU" sz="1600" dirty="0"/>
                <a:t> </a:t>
              </a:r>
              <a:r>
                <a:rPr lang="en-US" sz="1600" dirty="0"/>
                <a:t>STEM </a:t>
              </a:r>
              <a:r>
                <a:rPr lang="ru-RU" sz="1600" dirty="0" err="1"/>
                <a:t>саласында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істейтін</a:t>
              </a:r>
              <a:r>
                <a:rPr lang="ru-RU" sz="1600" dirty="0"/>
                <a:t> </a:t>
              </a:r>
              <a:r>
                <a:rPr lang="ru-RU" sz="1600" dirty="0" err="1"/>
                <a:t>зерттеушілер</a:t>
              </a:r>
              <a:r>
                <a:rPr lang="ru-RU" sz="1600" dirty="0"/>
                <a:t>, </a:t>
              </a:r>
              <a:r>
                <a:rPr lang="ru-RU" sz="1600" dirty="0" err="1"/>
                <a:t>мұғалімдер</a:t>
              </a:r>
              <a:r>
                <a:rPr lang="ru-RU" sz="1600" dirty="0"/>
                <a:t> мен </a:t>
              </a:r>
              <a:r>
                <a:rPr lang="ru-RU" sz="1600" dirty="0" err="1"/>
                <a:t>техникалық</a:t>
              </a:r>
              <a:r>
                <a:rPr lang="ru-RU" sz="1600" dirty="0"/>
                <a:t> </a:t>
              </a:r>
              <a:r>
                <a:rPr lang="ru-RU" sz="1600" dirty="0" err="1"/>
                <a:t>жазушылар</a:t>
              </a:r>
              <a:r>
                <a:rPr lang="ru-RU" sz="1600" dirty="0"/>
                <a:t> </a:t>
              </a:r>
              <a:r>
                <a:rPr lang="ru-RU" sz="1600" dirty="0" err="1"/>
                <a:t>үшін</a:t>
              </a:r>
              <a:r>
                <a:rPr lang="ru-RU" sz="1600" dirty="0"/>
                <a:t> </a:t>
              </a:r>
              <a:r>
                <a:rPr lang="ru-RU" sz="1600" dirty="0" err="1"/>
                <a:t>маңызды</a:t>
              </a:r>
              <a:r>
                <a:rPr lang="ru-RU" sz="1600" dirty="0"/>
                <a:t> </a:t>
              </a:r>
              <a:r>
                <a:rPr lang="ru-RU" sz="1600" dirty="0" err="1"/>
                <a:t>құрал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Қолданушыларға</a:t>
              </a:r>
              <a:r>
                <a:rPr lang="ru-RU" sz="1600" dirty="0"/>
                <a:t> </a:t>
              </a:r>
              <a:r>
                <a:rPr lang="en-US" sz="1600" b="1" dirty="0"/>
                <a:t>LaTeX </a:t>
              </a:r>
              <a:r>
                <a:rPr lang="ru-RU" sz="1600" b="1" dirty="0" err="1"/>
                <a:t>немесе</a:t>
              </a:r>
              <a:r>
                <a:rPr lang="ru-RU" sz="1600" b="1" dirty="0"/>
                <a:t> </a:t>
              </a:r>
              <a:r>
                <a:rPr lang="ru-RU" sz="1600" b="1" dirty="0" err="1"/>
                <a:t>компьютерлік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жазу</a:t>
              </a:r>
              <a:r>
                <a:rPr lang="ru-RU" sz="1600" b="1" dirty="0"/>
                <a:t> </a:t>
              </a:r>
              <a:r>
                <a:rPr lang="ru-RU" sz="1600" b="1" dirty="0" err="1"/>
                <a:t>тілдерін</a:t>
              </a:r>
              <a:r>
                <a:rPr lang="ru-RU" sz="1600" b="1" dirty="0"/>
                <a:t> </a:t>
              </a:r>
              <a:r>
                <a:rPr lang="ru-RU" sz="1600" b="1" dirty="0" err="1"/>
                <a:t>меңгеру</a:t>
              </a:r>
              <a:r>
                <a:rPr lang="ru-RU" sz="1600" b="1" dirty="0"/>
                <a:t> </a:t>
              </a:r>
              <a:r>
                <a:rPr lang="ru-RU" sz="1600" b="1" dirty="0" err="1"/>
                <a:t>қажеттігінсіз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күрделі</a:t>
              </a:r>
              <a:r>
                <a:rPr lang="ru-RU" sz="1600" dirty="0"/>
                <a:t>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жасау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мүмкіндігін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FF050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/>
                <a:t>WYSIWYG </a:t>
              </a:r>
              <a:r>
                <a:rPr lang="ru-RU" sz="1600" b="1" dirty="0"/>
                <a:t>интерфейс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тышқан</a:t>
              </a:r>
              <a:r>
                <a:rPr lang="ru-RU" sz="1600" dirty="0"/>
                <a:t> </a:t>
              </a:r>
              <a:r>
                <a:rPr lang="ru-RU" sz="1600" dirty="0" err="1"/>
                <a:t>немесе</a:t>
              </a:r>
              <a:r>
                <a:rPr lang="ru-RU" sz="1600" dirty="0"/>
                <a:t> </a:t>
              </a:r>
              <a:r>
                <a:rPr lang="ru-RU" sz="1600" dirty="0" err="1"/>
                <a:t>пернетақта</a:t>
              </a:r>
              <a:r>
                <a:rPr lang="ru-RU" sz="1600" dirty="0"/>
                <a:t> </a:t>
              </a:r>
              <a:r>
                <a:rPr lang="ru-RU" sz="1600" dirty="0" err="1"/>
                <a:t>арқылы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редакторда</a:t>
              </a:r>
              <a:r>
                <a:rPr lang="ru-RU" sz="1600" dirty="0"/>
                <a:t> </a:t>
              </a:r>
              <a:r>
                <a:rPr lang="ru-RU" sz="1600" dirty="0" err="1"/>
                <a:t>құруға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Жазумен</a:t>
              </a:r>
              <a:r>
                <a:rPr lang="ru-RU" sz="1600" b="1" dirty="0"/>
                <a:t> </a:t>
              </a:r>
              <a:r>
                <a:rPr lang="ru-RU" sz="1600" b="1" dirty="0" err="1"/>
                <a:t>енгізу</a:t>
              </a:r>
              <a:r>
                <a:rPr lang="ru-RU" sz="1600" b="1" dirty="0"/>
                <a:t> (</a:t>
              </a:r>
              <a:r>
                <a:rPr lang="en-US" sz="1600" b="1" dirty="0"/>
                <a:t>handwriting)</a:t>
              </a:r>
              <a:r>
                <a:rPr lang="en-US" sz="1600" dirty="0"/>
                <a:t>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: </a:t>
              </a:r>
              <a:r>
                <a:rPr lang="ru-RU" sz="1600" dirty="0" err="1"/>
                <a:t>сенсорлы</a:t>
              </a:r>
              <a:r>
                <a:rPr lang="ru-RU" sz="1600" dirty="0"/>
                <a:t> </a:t>
              </a:r>
              <a:r>
                <a:rPr lang="ru-RU" sz="1600" dirty="0" err="1"/>
                <a:t>құрылғыда</a:t>
              </a:r>
              <a:r>
                <a:rPr lang="ru-RU" sz="1600" dirty="0"/>
                <a:t> </a:t>
              </a:r>
              <a:r>
                <a:rPr lang="ru-RU" sz="1600" dirty="0" err="1"/>
                <a:t>қолмен</a:t>
              </a:r>
              <a:r>
                <a:rPr lang="ru-RU" sz="1600" dirty="0"/>
                <a:t> </a:t>
              </a:r>
              <a:r>
                <a:rPr lang="ru-RU" sz="1600" dirty="0" err="1"/>
                <a:t>жазылған</a:t>
              </a:r>
              <a:r>
                <a:rPr lang="ru-RU" sz="1600" dirty="0"/>
                <a:t>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ru-RU" sz="1600" dirty="0" err="1"/>
                <a:t>цифрлық</a:t>
              </a:r>
              <a:r>
                <a:rPr lang="ru-RU" sz="1600" dirty="0"/>
                <a:t> </a:t>
              </a:r>
              <a:r>
                <a:rPr lang="ru-RU" sz="1600" dirty="0" err="1"/>
                <a:t>форматқа</a:t>
              </a:r>
              <a:r>
                <a:rPr lang="ru-RU" sz="1600" dirty="0"/>
                <a:t> </a:t>
              </a:r>
              <a:r>
                <a:rPr lang="ru-RU" sz="1600" dirty="0" err="1"/>
                <a:t>түрлендіреді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Химиялық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формулалар</a:t>
              </a:r>
              <a:r>
                <a:rPr lang="ru-RU" sz="1600" b="1" dirty="0"/>
                <a:t> </a:t>
              </a:r>
              <a:r>
                <a:rPr lang="ru-RU" sz="1600" b="1" dirty="0" err="1"/>
                <a:t>үшін</a:t>
              </a:r>
              <a:r>
                <a:rPr lang="ru-RU" sz="1600" b="1" dirty="0"/>
                <a:t> </a:t>
              </a:r>
              <a:r>
                <a:rPr lang="en-US" sz="1600" b="1" dirty="0" err="1"/>
                <a:t>ChemType</a:t>
              </a:r>
              <a:r>
                <a:rPr lang="en-US" sz="1600" dirty="0"/>
                <a:t>: </a:t>
              </a:r>
              <a:r>
                <a:rPr lang="ru-RU" sz="1600" dirty="0" err="1"/>
                <a:t>химиялық</a:t>
              </a:r>
              <a:r>
                <a:rPr lang="ru-RU" sz="1600" dirty="0"/>
                <a:t> </a:t>
              </a:r>
              <a:r>
                <a:rPr lang="ru-RU" sz="1600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оңай</a:t>
              </a:r>
              <a:r>
                <a:rPr lang="ru-RU" sz="1600" dirty="0"/>
                <a:t> </a:t>
              </a:r>
              <a:r>
                <a:rPr lang="ru-RU" sz="1600" dirty="0" err="1"/>
                <a:t>жазуға</a:t>
              </a:r>
              <a:r>
                <a:rPr lang="ru-RU" sz="1600" dirty="0"/>
                <a:t> </a:t>
              </a:r>
              <a:r>
                <a:rPr lang="ru-RU" sz="1600" dirty="0" err="1"/>
                <a:t>арналған</a:t>
              </a:r>
              <a:r>
                <a:rPr lang="ru-RU" sz="1600" dirty="0"/>
                <a:t> </a:t>
              </a:r>
              <a:r>
                <a:rPr lang="ru-RU" sz="1600" dirty="0" err="1"/>
                <a:t>арнайы</a:t>
              </a:r>
              <a:r>
                <a:rPr lang="ru-RU" sz="1600" dirty="0"/>
                <a:t> панель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Ашық</a:t>
              </a:r>
              <a:r>
                <a:rPr lang="ru-RU" sz="1600" b="1" dirty="0"/>
                <a:t> </a:t>
              </a:r>
              <a:r>
                <a:rPr lang="ru-RU" sz="1600" b="1" dirty="0" err="1"/>
                <a:t>әрі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бейімделген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форматтар</a:t>
              </a:r>
              <a:r>
                <a:rPr lang="ru-RU" sz="1600" dirty="0"/>
                <a:t>: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en-US" sz="1600" dirty="0"/>
                <a:t>SVG, PNG, PDF </a:t>
              </a:r>
              <a:r>
                <a:rPr lang="ru-RU" sz="1600" dirty="0" err="1"/>
                <a:t>сияқты</a:t>
              </a:r>
              <a:r>
                <a:rPr lang="ru-RU" sz="1600" dirty="0"/>
                <a:t> </a:t>
              </a:r>
              <a:r>
                <a:rPr lang="ru-RU" sz="1600" dirty="0" err="1"/>
                <a:t>форматта</a:t>
              </a:r>
              <a:r>
                <a:rPr lang="ru-RU" sz="1600" dirty="0"/>
                <a:t> </a:t>
              </a:r>
              <a:r>
                <a:rPr lang="ru-RU" sz="1600" dirty="0" err="1"/>
                <a:t>экспорттауға</a:t>
              </a:r>
              <a:r>
                <a:rPr lang="ru-RU" sz="1600" dirty="0"/>
                <a:t> </a:t>
              </a:r>
              <a:r>
                <a:rPr lang="ru-RU" sz="1600" dirty="0" err="1"/>
                <a:t>болады</a:t>
              </a:r>
              <a:r>
                <a:rPr lang="en-US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F7575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Артықшылығы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Қолданыстың</a:t>
              </a:r>
              <a:r>
                <a:rPr lang="ru-RU" sz="1600" b="1" dirty="0"/>
                <a:t> </a:t>
              </a:r>
              <a:r>
                <a:rPr lang="ru-RU" sz="1600" b="1" dirty="0" err="1"/>
                <a:t>жеңілдігі</a:t>
              </a:r>
              <a:r>
                <a:rPr lang="ru-RU" sz="1600" dirty="0"/>
                <a:t>: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құрылымы</a:t>
              </a:r>
              <a:r>
                <a:rPr lang="ru-RU" sz="1600" dirty="0"/>
                <a:t> </a:t>
              </a:r>
              <a:r>
                <a:rPr lang="en-US" sz="1600" dirty="0"/>
                <a:t>LaTeX-</a:t>
              </a:r>
              <a:r>
                <a:rPr lang="ru-RU" sz="1600" dirty="0"/>
                <a:t>ты </a:t>
              </a:r>
              <a:r>
                <a:rPr lang="ru-RU" sz="1600" dirty="0" err="1"/>
                <a:t>білмейтіндерге</a:t>
              </a:r>
              <a:r>
                <a:rPr lang="ru-RU" sz="1600" dirty="0"/>
                <a:t> де </a:t>
              </a:r>
              <a:r>
                <a:rPr lang="ru-RU" sz="1600" dirty="0" err="1"/>
                <a:t>ыңғайлы</a:t>
              </a:r>
              <a:r>
                <a:rPr lang="ru-RU" sz="1600" dirty="0"/>
                <a:t>.</a:t>
              </a:r>
              <a:endParaRPr lang="en-US" sz="16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Кәсіби</a:t>
              </a:r>
              <a:r>
                <a:rPr lang="ru-RU" sz="1600" b="1" dirty="0"/>
                <a:t> сапа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әрқашан</a:t>
              </a:r>
              <a:r>
                <a:rPr lang="ru-RU" sz="1600" dirty="0"/>
                <a:t> </a:t>
              </a:r>
              <a:r>
                <a:rPr lang="ru-RU" sz="1600" dirty="0" err="1"/>
                <a:t>айқынырақ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беріледі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Авто </a:t>
              </a:r>
              <a:r>
                <a:rPr lang="ru-RU" sz="1600" b="1" dirty="0" err="1"/>
                <a:t>нөмірлеу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сілтеме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автоматты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нөмірлеп</a:t>
              </a:r>
              <a:r>
                <a:rPr lang="ru-RU" sz="1600" dirty="0"/>
                <a:t>, </a:t>
              </a:r>
              <a:r>
                <a:rPr lang="ru-RU" sz="1600" dirty="0" err="1"/>
                <a:t>мәтінде</a:t>
              </a:r>
              <a:r>
                <a:rPr lang="ru-RU" sz="1600" dirty="0"/>
                <a:t> </a:t>
              </a:r>
              <a:r>
                <a:rPr lang="ru-RU" sz="1600" dirty="0" err="1"/>
                <a:t>сілтеме</a:t>
              </a:r>
              <a:r>
                <a:rPr lang="ru-RU" sz="1600" dirty="0"/>
                <a:t> </a:t>
              </a:r>
              <a:r>
                <a:rPr lang="ru-RU" sz="1600" dirty="0" err="1"/>
                <a:t>жасауға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(</a:t>
              </a:r>
              <a:r>
                <a:rPr lang="en-US" sz="1600" dirty="0"/>
                <a:t>Windows </a:t>
              </a:r>
              <a:r>
                <a:rPr lang="ru-RU" sz="1600" dirty="0" err="1"/>
                <a:t>нұсқасында</a:t>
              </a:r>
              <a:r>
                <a:rPr lang="ru-RU" sz="1600" dirty="0"/>
                <a:t>)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Интероперабельдік</a:t>
              </a:r>
              <a:r>
                <a:rPr lang="ru-RU" sz="1600" dirty="0"/>
                <a:t>: </a:t>
              </a:r>
              <a:r>
                <a:rPr lang="ru-RU" sz="1600" dirty="0" err="1"/>
                <a:t>әртүрлі</a:t>
              </a:r>
              <a:r>
                <a:rPr lang="ru-RU" sz="1600" dirty="0"/>
                <a:t> </a:t>
              </a:r>
              <a:r>
                <a:rPr lang="ru-RU" sz="1600" dirty="0" err="1"/>
                <a:t>ортада</a:t>
              </a:r>
              <a:r>
                <a:rPr lang="ru-RU" sz="1600" dirty="0"/>
                <a:t> – </a:t>
              </a:r>
              <a:r>
                <a:rPr lang="en-US" sz="1600" dirty="0"/>
                <a:t>Office, </a:t>
              </a:r>
              <a:r>
                <a:rPr lang="ru-RU" sz="1600" dirty="0"/>
                <a:t>веб, </a:t>
              </a:r>
              <a:r>
                <a:rPr lang="en-US" sz="1600" dirty="0"/>
                <a:t>LMS </a:t>
              </a:r>
              <a:r>
                <a:rPr lang="ru-RU" sz="1600" dirty="0" err="1"/>
                <a:t>жүйелерінде</a:t>
              </a:r>
              <a:r>
                <a:rPr lang="ru-RU" sz="1600" dirty="0"/>
                <a:t> </a:t>
              </a:r>
              <a:r>
                <a:rPr lang="ru-RU" sz="1600" dirty="0" err="1"/>
                <a:t>қолдану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600" dirty="0" err="1">
                  <a:solidFill>
                    <a:srgbClr val="FF0000"/>
                  </a:solidFill>
                </a:rPr>
                <a:t>Қолдану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жолы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Орнату</a:t>
              </a:r>
              <a:r>
                <a:rPr lang="ru-RU" sz="1600" dirty="0">
                  <a:solidFill>
                    <a:srgbClr val="FF0000"/>
                  </a:solidFill>
                </a:rPr>
                <a:t>/</a:t>
              </a:r>
              <a:r>
                <a:rPr lang="ru-RU" sz="1600" dirty="0" err="1">
                  <a:solidFill>
                    <a:srgbClr val="FF0000"/>
                  </a:solidFill>
                </a:rPr>
                <a:t>қосу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Office (Word, PowerPoint):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ресми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сайттан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Office "Add-ins"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орнатыңыз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Google Docs/Slides: Google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Workspace Marketplace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қамтамасыз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етіледі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Интерфейсті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пайдалану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MathType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панелін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ашып</a:t>
              </a:r>
              <a:r>
                <a:rPr lang="ru-RU" sz="1600" dirty="0">
                  <a:solidFill>
                    <a:srgbClr val="FF0000"/>
                  </a:solidFill>
                </a:rPr>
                <a:t>,</a:t>
              </a: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теңдеуді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жазу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қолмен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енгізіп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кейін</a:t>
              </a:r>
              <a:r>
                <a:rPr lang="ru-RU" sz="1600" dirty="0">
                  <a:solidFill>
                    <a:srgbClr val="FF0000"/>
                  </a:solidFill>
                </a:rPr>
                <a:t> "</a:t>
              </a:r>
              <a:r>
                <a:rPr lang="en-US" sz="1600" dirty="0">
                  <a:solidFill>
                    <a:srgbClr val="FF0000"/>
                  </a:solidFill>
                </a:rPr>
                <a:t>Insert"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құжатқа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енгізесіз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Символдар</a:t>
              </a:r>
              <a:r>
                <a:rPr lang="ru-RU" sz="1600" dirty="0">
                  <a:solidFill>
                    <a:srgbClr val="FF0000"/>
                  </a:solidFill>
                </a:rPr>
                <a:t> мен </a:t>
              </a:r>
              <a:r>
                <a:rPr lang="ru-RU" sz="1600" dirty="0" err="1">
                  <a:solidFill>
                    <a:srgbClr val="FF0000"/>
                  </a:solidFill>
                </a:rPr>
                <a:t>шаблондар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панелі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жылдам</a:t>
              </a:r>
              <a:endParaRPr lang="ru-RU" sz="1600" dirty="0">
                <a:solidFill>
                  <a:srgbClr val="FF0000"/>
                </a:solidFill>
              </a:endParaRP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өңдеу</a:t>
              </a:r>
              <a:r>
                <a:rPr lang="ru-RU" sz="1600" dirty="0">
                  <a:solidFill>
                    <a:srgbClr val="FF0000"/>
                  </a:solidFill>
                </a:rPr>
                <a:t>, курсор мен </a:t>
              </a:r>
              <a:r>
                <a:rPr lang="ru-RU" sz="1600" dirty="0" err="1">
                  <a:solidFill>
                    <a:srgbClr val="FF0000"/>
                  </a:solidFill>
                </a:rPr>
                <a:t>пернетақта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shortcut-</a:t>
              </a:r>
              <a:r>
                <a:rPr lang="ru-RU" sz="1600" dirty="0">
                  <a:solidFill>
                    <a:srgbClr val="FF0000"/>
                  </a:solidFill>
                </a:rPr>
                <a:t>тары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жылжыту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форматтау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қолжетімді</a:t>
              </a:r>
              <a:r>
                <a:rPr lang="ru-RU" sz="16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E640A-4928-41BC-A298-56CF580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C0000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Математикалық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жоғары</a:t>
              </a:r>
              <a:r>
                <a:rPr lang="ru-RU" sz="1600" dirty="0"/>
                <a:t> </a:t>
              </a:r>
              <a:r>
                <a:rPr lang="ru-RU" sz="1600" dirty="0" err="1"/>
                <a:t>сапамен</a:t>
              </a:r>
              <a:r>
                <a:rPr lang="ru-RU" sz="1600" dirty="0"/>
                <a:t> </a:t>
              </a:r>
              <a:r>
                <a:rPr lang="ru-RU" sz="1600" dirty="0" err="1"/>
                <a:t>құруды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, </a:t>
              </a:r>
              <a:r>
                <a:rPr lang="ru-RU" sz="1600" dirty="0" err="1"/>
                <a:t>документтерге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 </a:t>
              </a:r>
              <a:r>
                <a:rPr lang="ru-RU" sz="1600" dirty="0" err="1"/>
                <a:t>мақсатында</a:t>
              </a:r>
              <a:r>
                <a:rPr lang="ru-RU" sz="1600" dirty="0"/>
                <a:t> </a:t>
              </a:r>
              <a:r>
                <a:rPr lang="ru-RU" sz="1600" dirty="0" err="1"/>
                <a:t>жасалған</a:t>
              </a:r>
              <a:r>
                <a:rPr lang="ru-RU" sz="1600" dirty="0"/>
                <a:t>. </a:t>
              </a:r>
              <a:r>
                <a:rPr lang="ru-RU" sz="1600" dirty="0" err="1"/>
                <a:t>Бұл</a:t>
              </a:r>
              <a:r>
                <a:rPr lang="ru-RU" sz="1600" dirty="0"/>
                <a:t> </a:t>
              </a:r>
              <a:r>
                <a:rPr lang="ru-RU" sz="1600" dirty="0" err="1"/>
                <a:t>әсіресе</a:t>
              </a:r>
              <a:r>
                <a:rPr lang="ru-RU" sz="1600" dirty="0"/>
                <a:t> </a:t>
              </a:r>
              <a:r>
                <a:rPr lang="en-US" sz="1600" dirty="0"/>
                <a:t>STEM </a:t>
              </a:r>
              <a:r>
                <a:rPr lang="ru-RU" sz="1600" dirty="0" err="1"/>
                <a:t>саласында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істейтін</a:t>
              </a:r>
              <a:r>
                <a:rPr lang="ru-RU" sz="1600" dirty="0"/>
                <a:t> </a:t>
              </a:r>
              <a:r>
                <a:rPr lang="ru-RU" sz="1600" dirty="0" err="1"/>
                <a:t>зерттеушілер</a:t>
              </a:r>
              <a:r>
                <a:rPr lang="ru-RU" sz="1600" dirty="0"/>
                <a:t>, </a:t>
              </a:r>
              <a:r>
                <a:rPr lang="ru-RU" sz="1600" dirty="0" err="1"/>
                <a:t>мұғалімдер</a:t>
              </a:r>
              <a:r>
                <a:rPr lang="ru-RU" sz="1600" dirty="0"/>
                <a:t> мен </a:t>
              </a:r>
              <a:r>
                <a:rPr lang="ru-RU" sz="1600" dirty="0" err="1"/>
                <a:t>техникалық</a:t>
              </a:r>
              <a:r>
                <a:rPr lang="ru-RU" sz="1600" dirty="0"/>
                <a:t> </a:t>
              </a:r>
              <a:r>
                <a:rPr lang="ru-RU" sz="1600" dirty="0" err="1"/>
                <a:t>жазушылар</a:t>
              </a:r>
              <a:r>
                <a:rPr lang="ru-RU" sz="1600" dirty="0"/>
                <a:t> </a:t>
              </a:r>
              <a:r>
                <a:rPr lang="ru-RU" sz="1600" dirty="0" err="1"/>
                <a:t>үшін</a:t>
              </a:r>
              <a:r>
                <a:rPr lang="ru-RU" sz="1600" dirty="0"/>
                <a:t> </a:t>
              </a:r>
              <a:r>
                <a:rPr lang="ru-RU" sz="1600" dirty="0" err="1"/>
                <a:t>маңызды</a:t>
              </a:r>
              <a:r>
                <a:rPr lang="ru-RU" sz="1600" dirty="0"/>
                <a:t> </a:t>
              </a:r>
              <a:r>
                <a:rPr lang="ru-RU" sz="1600" dirty="0" err="1"/>
                <a:t>құрал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Қолданушыларға</a:t>
              </a:r>
              <a:r>
                <a:rPr lang="ru-RU" sz="1600" dirty="0"/>
                <a:t> </a:t>
              </a:r>
              <a:r>
                <a:rPr lang="en-US" sz="1600" b="1" dirty="0"/>
                <a:t>LaTeX </a:t>
              </a:r>
              <a:r>
                <a:rPr lang="ru-RU" sz="1600" b="1" dirty="0" err="1"/>
                <a:t>немесе</a:t>
              </a:r>
              <a:r>
                <a:rPr lang="ru-RU" sz="1600" b="1" dirty="0"/>
                <a:t> </a:t>
              </a:r>
              <a:r>
                <a:rPr lang="ru-RU" sz="1600" b="1" dirty="0" err="1"/>
                <a:t>компьютерлік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жазу</a:t>
              </a:r>
              <a:r>
                <a:rPr lang="ru-RU" sz="1600" b="1" dirty="0"/>
                <a:t> </a:t>
              </a:r>
              <a:r>
                <a:rPr lang="ru-RU" sz="1600" b="1" dirty="0" err="1"/>
                <a:t>тілдерін</a:t>
              </a:r>
              <a:r>
                <a:rPr lang="ru-RU" sz="1600" b="1" dirty="0"/>
                <a:t> </a:t>
              </a:r>
              <a:r>
                <a:rPr lang="ru-RU" sz="1600" b="1" dirty="0" err="1"/>
                <a:t>меңгеру</a:t>
              </a:r>
              <a:r>
                <a:rPr lang="ru-RU" sz="1600" b="1" dirty="0"/>
                <a:t> </a:t>
              </a:r>
              <a:r>
                <a:rPr lang="ru-RU" sz="1600" b="1" dirty="0" err="1"/>
                <a:t>қажеттігінсіз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күрделі</a:t>
              </a:r>
              <a:r>
                <a:rPr lang="ru-RU" sz="1600" dirty="0"/>
                <a:t>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жасау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мүмкіндігін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FF050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/>
                <a:t>WYSIWYG </a:t>
              </a:r>
              <a:r>
                <a:rPr lang="ru-RU" sz="1600" b="1" dirty="0"/>
                <a:t>интерфейс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тышқан</a:t>
              </a:r>
              <a:r>
                <a:rPr lang="ru-RU" sz="1600" dirty="0"/>
                <a:t> </a:t>
              </a:r>
              <a:r>
                <a:rPr lang="ru-RU" sz="1600" dirty="0" err="1"/>
                <a:t>немесе</a:t>
              </a:r>
              <a:r>
                <a:rPr lang="ru-RU" sz="1600" dirty="0"/>
                <a:t> </a:t>
              </a:r>
              <a:r>
                <a:rPr lang="ru-RU" sz="1600" dirty="0" err="1"/>
                <a:t>пернетақта</a:t>
              </a:r>
              <a:r>
                <a:rPr lang="ru-RU" sz="1600" dirty="0"/>
                <a:t> </a:t>
              </a:r>
              <a:r>
                <a:rPr lang="ru-RU" sz="1600" dirty="0" err="1"/>
                <a:t>арқылы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редакторда</a:t>
              </a:r>
              <a:r>
                <a:rPr lang="ru-RU" sz="1600" dirty="0"/>
                <a:t> </a:t>
              </a:r>
              <a:r>
                <a:rPr lang="ru-RU" sz="1600" dirty="0" err="1"/>
                <a:t>құруға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Жазумен</a:t>
              </a:r>
              <a:r>
                <a:rPr lang="ru-RU" sz="1600" b="1" dirty="0"/>
                <a:t> </a:t>
              </a:r>
              <a:r>
                <a:rPr lang="ru-RU" sz="1600" b="1" dirty="0" err="1"/>
                <a:t>енгізу</a:t>
              </a:r>
              <a:r>
                <a:rPr lang="ru-RU" sz="1600" b="1" dirty="0"/>
                <a:t> (</a:t>
              </a:r>
              <a:r>
                <a:rPr lang="en-US" sz="1600" b="1" dirty="0"/>
                <a:t>handwriting)</a:t>
              </a:r>
              <a:r>
                <a:rPr lang="en-US" sz="1600" dirty="0"/>
                <a:t>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: </a:t>
              </a:r>
              <a:r>
                <a:rPr lang="ru-RU" sz="1600" dirty="0" err="1"/>
                <a:t>сенсорлы</a:t>
              </a:r>
              <a:r>
                <a:rPr lang="ru-RU" sz="1600" dirty="0"/>
                <a:t> </a:t>
              </a:r>
              <a:r>
                <a:rPr lang="ru-RU" sz="1600" dirty="0" err="1"/>
                <a:t>құрылғыда</a:t>
              </a:r>
              <a:r>
                <a:rPr lang="ru-RU" sz="1600" dirty="0"/>
                <a:t> </a:t>
              </a:r>
              <a:r>
                <a:rPr lang="ru-RU" sz="1600" dirty="0" err="1"/>
                <a:t>қолмен</a:t>
              </a:r>
              <a:r>
                <a:rPr lang="ru-RU" sz="1600" dirty="0"/>
                <a:t> </a:t>
              </a:r>
              <a:r>
                <a:rPr lang="ru-RU" sz="1600" dirty="0" err="1"/>
                <a:t>жазылған</a:t>
              </a:r>
              <a:r>
                <a:rPr lang="ru-RU" sz="1600" dirty="0"/>
                <a:t>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ru-RU" sz="1600" dirty="0" err="1"/>
                <a:t>цифрлық</a:t>
              </a:r>
              <a:r>
                <a:rPr lang="ru-RU" sz="1600" dirty="0"/>
                <a:t> </a:t>
              </a:r>
              <a:r>
                <a:rPr lang="ru-RU" sz="1600" dirty="0" err="1"/>
                <a:t>форматқа</a:t>
              </a:r>
              <a:r>
                <a:rPr lang="ru-RU" sz="1600" dirty="0"/>
                <a:t> </a:t>
              </a:r>
              <a:r>
                <a:rPr lang="ru-RU" sz="1600" dirty="0" err="1"/>
                <a:t>түрлендіреді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Ашық</a:t>
              </a:r>
              <a:r>
                <a:rPr lang="ru-RU" sz="1600" b="1" dirty="0"/>
                <a:t> </a:t>
              </a:r>
              <a:r>
                <a:rPr lang="ru-RU" sz="1600" b="1" dirty="0" err="1"/>
                <a:t>әрі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бейімделген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форматтар</a:t>
              </a:r>
              <a:r>
                <a:rPr lang="ru-RU" sz="1600" dirty="0"/>
                <a:t>: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en-US" sz="1600" dirty="0"/>
                <a:t>SVG, PNG, PDF </a:t>
              </a:r>
              <a:r>
                <a:rPr lang="ru-RU" sz="1600" dirty="0" err="1"/>
                <a:t>сияқты</a:t>
              </a:r>
              <a:r>
                <a:rPr lang="ru-RU" sz="1600" dirty="0"/>
                <a:t> </a:t>
              </a:r>
              <a:r>
                <a:rPr lang="ru-RU" sz="1600" dirty="0" err="1"/>
                <a:t>форматта</a:t>
              </a:r>
              <a:r>
                <a:rPr lang="ru-RU" sz="1600" dirty="0"/>
                <a:t> </a:t>
              </a:r>
              <a:r>
                <a:rPr lang="ru-RU" sz="1600" dirty="0" err="1"/>
                <a:t>экспорттауға</a:t>
              </a:r>
              <a:r>
                <a:rPr lang="ru-RU" sz="1600" dirty="0"/>
                <a:t> </a:t>
              </a:r>
              <a:r>
                <a:rPr lang="ru-RU" sz="1600" dirty="0" err="1"/>
                <a:t>болады</a:t>
              </a:r>
              <a:r>
                <a:rPr lang="en-US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F7575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Артықшылығы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Қолданыстың</a:t>
              </a:r>
              <a:r>
                <a:rPr lang="ru-RU" sz="1600" b="1" dirty="0"/>
                <a:t> </a:t>
              </a:r>
              <a:r>
                <a:rPr lang="ru-RU" sz="1600" b="1" dirty="0" err="1"/>
                <a:t>жеңілдігі</a:t>
              </a:r>
              <a:r>
                <a:rPr lang="ru-RU" sz="1600" dirty="0"/>
                <a:t>: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құрылымы</a:t>
              </a:r>
              <a:r>
                <a:rPr lang="ru-RU" sz="1600" dirty="0"/>
                <a:t> </a:t>
              </a:r>
              <a:r>
                <a:rPr lang="en-US" sz="1600" dirty="0"/>
                <a:t>LaTeX-</a:t>
              </a:r>
              <a:r>
                <a:rPr lang="ru-RU" sz="1600" dirty="0"/>
                <a:t>ты </a:t>
              </a:r>
              <a:r>
                <a:rPr lang="ru-RU" sz="1600" dirty="0" err="1"/>
                <a:t>білмейтіндерге</a:t>
              </a:r>
              <a:r>
                <a:rPr lang="ru-RU" sz="1600" dirty="0"/>
                <a:t> де </a:t>
              </a:r>
              <a:r>
                <a:rPr lang="ru-RU" sz="1600" dirty="0" err="1"/>
                <a:t>ыңғайлы</a:t>
              </a:r>
              <a:r>
                <a:rPr lang="ru-RU" sz="1600" dirty="0"/>
                <a:t>.</a:t>
              </a:r>
              <a:endParaRPr lang="en-US" sz="16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Кәсіби</a:t>
              </a:r>
              <a:r>
                <a:rPr lang="ru-RU" sz="1600" b="1" dirty="0"/>
                <a:t> сапа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әрқашан</a:t>
              </a:r>
              <a:r>
                <a:rPr lang="ru-RU" sz="1600" dirty="0"/>
                <a:t> </a:t>
              </a:r>
              <a:r>
                <a:rPr lang="ru-RU" sz="1600" dirty="0" err="1"/>
                <a:t>айқынырақ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беріледі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Авто </a:t>
              </a:r>
              <a:r>
                <a:rPr lang="ru-RU" sz="1600" b="1" dirty="0" err="1"/>
                <a:t>нөмірлеу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сілтеме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автоматты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нөмірлеп</a:t>
              </a:r>
              <a:r>
                <a:rPr lang="ru-RU" sz="1600" dirty="0"/>
                <a:t>, </a:t>
              </a:r>
              <a:r>
                <a:rPr lang="ru-RU" sz="1600" dirty="0" err="1"/>
                <a:t>мәтінде</a:t>
              </a:r>
              <a:r>
                <a:rPr lang="ru-RU" sz="1600" dirty="0"/>
                <a:t> </a:t>
              </a:r>
              <a:r>
                <a:rPr lang="ru-RU" sz="1600" dirty="0" err="1"/>
                <a:t>сілтеме</a:t>
              </a:r>
              <a:r>
                <a:rPr lang="ru-RU" sz="1600" dirty="0"/>
                <a:t> </a:t>
              </a:r>
              <a:r>
                <a:rPr lang="ru-RU" sz="1600" dirty="0" err="1"/>
                <a:t>жасауға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(</a:t>
              </a:r>
              <a:r>
                <a:rPr lang="en-US" sz="1600" dirty="0"/>
                <a:t>Windows </a:t>
              </a:r>
              <a:r>
                <a:rPr lang="ru-RU" sz="1600" dirty="0" err="1"/>
                <a:t>нұсқасында</a:t>
              </a:r>
              <a:r>
                <a:rPr lang="ru-RU" sz="1600" dirty="0"/>
                <a:t>)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Интероперабельдік</a:t>
              </a:r>
              <a:r>
                <a:rPr lang="ru-RU" sz="1600" dirty="0"/>
                <a:t>: </a:t>
              </a:r>
              <a:r>
                <a:rPr lang="ru-RU" sz="1600" dirty="0" err="1"/>
                <a:t>әртүрлі</a:t>
              </a:r>
              <a:r>
                <a:rPr lang="ru-RU" sz="1600" dirty="0"/>
                <a:t> </a:t>
              </a:r>
              <a:r>
                <a:rPr lang="ru-RU" sz="1600" dirty="0" err="1"/>
                <a:t>ортада</a:t>
              </a:r>
              <a:r>
                <a:rPr lang="ru-RU" sz="1600" dirty="0"/>
                <a:t> – </a:t>
              </a:r>
              <a:r>
                <a:rPr lang="en-US" sz="1600" dirty="0"/>
                <a:t>Office, </a:t>
              </a:r>
              <a:r>
                <a:rPr lang="ru-RU" sz="1600" dirty="0"/>
                <a:t>веб, </a:t>
              </a:r>
              <a:r>
                <a:rPr lang="en-US" sz="1600" dirty="0"/>
                <a:t>LMS </a:t>
              </a:r>
              <a:r>
                <a:rPr lang="ru-RU" sz="1600" dirty="0" err="1"/>
                <a:t>жүйелерінде</a:t>
              </a:r>
              <a:r>
                <a:rPr lang="ru-RU" sz="1600" dirty="0"/>
                <a:t> </a:t>
              </a:r>
              <a:r>
                <a:rPr lang="ru-RU" sz="1600" dirty="0" err="1"/>
                <a:t>қолдану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600" dirty="0" err="1">
                  <a:solidFill>
                    <a:srgbClr val="FF0000"/>
                  </a:solidFill>
                </a:rPr>
                <a:t>Қолдану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жолы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Орнату</a:t>
              </a:r>
              <a:r>
                <a:rPr lang="ru-RU" sz="1600" dirty="0">
                  <a:solidFill>
                    <a:srgbClr val="FF0000"/>
                  </a:solidFill>
                </a:rPr>
                <a:t>/</a:t>
              </a:r>
              <a:r>
                <a:rPr lang="ru-RU" sz="1600" dirty="0" err="1">
                  <a:solidFill>
                    <a:srgbClr val="FF0000"/>
                  </a:solidFill>
                </a:rPr>
                <a:t>қосу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Office (Word, PowerPoint):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ресми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сайттан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Office "Add-ins"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орнатыңыз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Google Docs/Slides: Google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Workspace Marketplace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қамтамасыз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етіледі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Интерфейсті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пайдалану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MathType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панелін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ашып</a:t>
              </a:r>
              <a:r>
                <a:rPr lang="ru-RU" sz="1600" dirty="0">
                  <a:solidFill>
                    <a:srgbClr val="FF0000"/>
                  </a:solidFill>
                </a:rPr>
                <a:t>,</a:t>
              </a: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теңдеуді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жазу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қолмен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енгізіп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кейін</a:t>
              </a:r>
              <a:r>
                <a:rPr lang="ru-RU" sz="1600" dirty="0">
                  <a:solidFill>
                    <a:srgbClr val="FF0000"/>
                  </a:solidFill>
                </a:rPr>
                <a:t> "</a:t>
              </a:r>
              <a:r>
                <a:rPr lang="en-US" sz="1600" dirty="0">
                  <a:solidFill>
                    <a:srgbClr val="FF0000"/>
                  </a:solidFill>
                </a:rPr>
                <a:t>Insert"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құжатқа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енгізесіз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Символдар</a:t>
              </a:r>
              <a:r>
                <a:rPr lang="ru-RU" sz="1600" dirty="0">
                  <a:solidFill>
                    <a:srgbClr val="FF0000"/>
                  </a:solidFill>
                </a:rPr>
                <a:t> мен </a:t>
              </a:r>
              <a:r>
                <a:rPr lang="ru-RU" sz="1600" dirty="0" err="1">
                  <a:solidFill>
                    <a:srgbClr val="FF0000"/>
                  </a:solidFill>
                </a:rPr>
                <a:t>шаблондар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панелі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жылдам</a:t>
              </a:r>
              <a:endParaRPr lang="ru-RU" sz="1600" dirty="0">
                <a:solidFill>
                  <a:srgbClr val="FF0000"/>
                </a:solidFill>
              </a:endParaRP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өңдеу</a:t>
              </a:r>
              <a:r>
                <a:rPr lang="ru-RU" sz="1600" dirty="0">
                  <a:solidFill>
                    <a:srgbClr val="FF0000"/>
                  </a:solidFill>
                </a:rPr>
                <a:t>, курсор мен </a:t>
              </a:r>
              <a:r>
                <a:rPr lang="ru-RU" sz="1600" dirty="0" err="1">
                  <a:solidFill>
                    <a:srgbClr val="FF0000"/>
                  </a:solidFill>
                </a:rPr>
                <a:t>пернетақта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shortcut-</a:t>
              </a:r>
              <a:r>
                <a:rPr lang="ru-RU" sz="1600" dirty="0">
                  <a:solidFill>
                    <a:srgbClr val="FF0000"/>
                  </a:solidFill>
                </a:rPr>
                <a:t>тары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жылжыту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форматтау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қолжетімді</a:t>
              </a:r>
              <a:r>
                <a:rPr lang="ru-RU" sz="16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E640A-4928-41BC-A298-56CF580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0"/>
            <a:ext cx="12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C0000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Математикалық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жоғары</a:t>
              </a:r>
              <a:r>
                <a:rPr lang="ru-RU" sz="1600" dirty="0"/>
                <a:t> </a:t>
              </a:r>
              <a:r>
                <a:rPr lang="ru-RU" sz="1600" dirty="0" err="1"/>
                <a:t>сапамен</a:t>
              </a:r>
              <a:r>
                <a:rPr lang="ru-RU" sz="1600" dirty="0"/>
                <a:t> </a:t>
              </a:r>
              <a:r>
                <a:rPr lang="ru-RU" sz="1600" dirty="0" err="1"/>
                <a:t>құруды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, </a:t>
              </a:r>
              <a:r>
                <a:rPr lang="ru-RU" sz="1600" dirty="0" err="1"/>
                <a:t>документтерге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 </a:t>
              </a:r>
              <a:r>
                <a:rPr lang="ru-RU" sz="1600" dirty="0" err="1"/>
                <a:t>мақсатында</a:t>
              </a:r>
              <a:r>
                <a:rPr lang="ru-RU" sz="1600" dirty="0"/>
                <a:t> </a:t>
              </a:r>
              <a:r>
                <a:rPr lang="ru-RU" sz="1600" dirty="0" err="1"/>
                <a:t>жасалған</a:t>
              </a:r>
              <a:r>
                <a:rPr lang="ru-RU" sz="1600" dirty="0"/>
                <a:t>. </a:t>
              </a:r>
              <a:r>
                <a:rPr lang="ru-RU" sz="1600" dirty="0" err="1"/>
                <a:t>Бұл</a:t>
              </a:r>
              <a:r>
                <a:rPr lang="ru-RU" sz="1600" dirty="0"/>
                <a:t> </a:t>
              </a:r>
              <a:r>
                <a:rPr lang="ru-RU" sz="1600" dirty="0" err="1"/>
                <a:t>әсіресе</a:t>
              </a:r>
              <a:r>
                <a:rPr lang="ru-RU" sz="1600" dirty="0"/>
                <a:t> </a:t>
              </a:r>
              <a:r>
                <a:rPr lang="en-US" sz="1600" dirty="0"/>
                <a:t>STEM </a:t>
              </a:r>
              <a:r>
                <a:rPr lang="ru-RU" sz="1600" dirty="0" err="1"/>
                <a:t>саласында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істейтін</a:t>
              </a:r>
              <a:r>
                <a:rPr lang="ru-RU" sz="1600" dirty="0"/>
                <a:t> </a:t>
              </a:r>
              <a:r>
                <a:rPr lang="ru-RU" sz="1600" dirty="0" err="1"/>
                <a:t>зерттеушілер</a:t>
              </a:r>
              <a:r>
                <a:rPr lang="ru-RU" sz="1600" dirty="0"/>
                <a:t>, </a:t>
              </a:r>
              <a:r>
                <a:rPr lang="ru-RU" sz="1600" dirty="0" err="1"/>
                <a:t>мұғалімдер</a:t>
              </a:r>
              <a:r>
                <a:rPr lang="ru-RU" sz="1600" dirty="0"/>
                <a:t> мен </a:t>
              </a:r>
              <a:r>
                <a:rPr lang="ru-RU" sz="1600" dirty="0" err="1"/>
                <a:t>техникалық</a:t>
              </a:r>
              <a:r>
                <a:rPr lang="ru-RU" sz="1600" dirty="0"/>
                <a:t> </a:t>
              </a:r>
              <a:r>
                <a:rPr lang="ru-RU" sz="1600" dirty="0" err="1"/>
                <a:t>жазушылар</a:t>
              </a:r>
              <a:r>
                <a:rPr lang="ru-RU" sz="1600" dirty="0"/>
                <a:t> </a:t>
              </a:r>
              <a:r>
                <a:rPr lang="ru-RU" sz="1600" dirty="0" err="1"/>
                <a:t>үшін</a:t>
              </a:r>
              <a:r>
                <a:rPr lang="ru-RU" sz="1600" dirty="0"/>
                <a:t> </a:t>
              </a:r>
              <a:r>
                <a:rPr lang="ru-RU" sz="1600" dirty="0" err="1"/>
                <a:t>маңызды</a:t>
              </a:r>
              <a:r>
                <a:rPr lang="ru-RU" sz="1600" dirty="0"/>
                <a:t> </a:t>
              </a:r>
              <a:r>
                <a:rPr lang="ru-RU" sz="1600" dirty="0" err="1"/>
                <a:t>құрал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Қолданушыларға</a:t>
              </a:r>
              <a:r>
                <a:rPr lang="ru-RU" sz="1600" dirty="0"/>
                <a:t> </a:t>
              </a:r>
              <a:r>
                <a:rPr lang="en-US" sz="1600" b="1" dirty="0"/>
                <a:t>LaTeX </a:t>
              </a:r>
              <a:r>
                <a:rPr lang="ru-RU" sz="1600" b="1" dirty="0" err="1"/>
                <a:t>немесе</a:t>
              </a:r>
              <a:r>
                <a:rPr lang="ru-RU" sz="1600" b="1" dirty="0"/>
                <a:t> </a:t>
              </a:r>
              <a:r>
                <a:rPr lang="ru-RU" sz="1600" b="1" dirty="0" err="1"/>
                <a:t>компьютерлік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жазу</a:t>
              </a:r>
              <a:r>
                <a:rPr lang="ru-RU" sz="1600" b="1" dirty="0"/>
                <a:t> </a:t>
              </a:r>
              <a:r>
                <a:rPr lang="ru-RU" sz="1600" b="1" dirty="0" err="1"/>
                <a:t>тілдерін</a:t>
              </a:r>
              <a:r>
                <a:rPr lang="ru-RU" sz="1600" b="1" dirty="0"/>
                <a:t> </a:t>
              </a:r>
              <a:r>
                <a:rPr lang="ru-RU" sz="1600" b="1" dirty="0" err="1"/>
                <a:t>меңгеру</a:t>
              </a:r>
              <a:r>
                <a:rPr lang="ru-RU" sz="1600" b="1" dirty="0"/>
                <a:t> </a:t>
              </a:r>
              <a:r>
                <a:rPr lang="ru-RU" sz="1600" b="1" dirty="0" err="1"/>
                <a:t>қажеттігінсіз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күрделі</a:t>
              </a:r>
              <a:r>
                <a:rPr lang="ru-RU" sz="1600" dirty="0"/>
                <a:t>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жасау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мүмкіндігін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FF050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/>
                <a:t>WYSIWYG </a:t>
              </a:r>
              <a:r>
                <a:rPr lang="ru-RU" sz="1600" b="1" dirty="0"/>
                <a:t>интерфейс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тышқан</a:t>
              </a:r>
              <a:r>
                <a:rPr lang="ru-RU" sz="1600" dirty="0"/>
                <a:t> </a:t>
              </a:r>
              <a:r>
                <a:rPr lang="ru-RU" sz="1600" dirty="0" err="1"/>
                <a:t>немесе</a:t>
              </a:r>
              <a:r>
                <a:rPr lang="ru-RU" sz="1600" dirty="0"/>
                <a:t> </a:t>
              </a:r>
              <a:r>
                <a:rPr lang="ru-RU" sz="1600" dirty="0" err="1"/>
                <a:t>пернетақта</a:t>
              </a:r>
              <a:r>
                <a:rPr lang="ru-RU" sz="1600" dirty="0"/>
                <a:t> </a:t>
              </a:r>
              <a:r>
                <a:rPr lang="ru-RU" sz="1600" dirty="0" err="1"/>
                <a:t>арқылы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редакторда</a:t>
              </a:r>
              <a:r>
                <a:rPr lang="ru-RU" sz="1600" dirty="0"/>
                <a:t> </a:t>
              </a:r>
              <a:r>
                <a:rPr lang="ru-RU" sz="1600" dirty="0" err="1"/>
                <a:t>құруға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Жазумен</a:t>
              </a:r>
              <a:r>
                <a:rPr lang="ru-RU" sz="1600" b="1" dirty="0"/>
                <a:t> </a:t>
              </a:r>
              <a:r>
                <a:rPr lang="ru-RU" sz="1600" b="1" dirty="0" err="1"/>
                <a:t>енгізу</a:t>
              </a:r>
              <a:r>
                <a:rPr lang="ru-RU" sz="1600" b="1" dirty="0"/>
                <a:t> (</a:t>
              </a:r>
              <a:r>
                <a:rPr lang="en-US" sz="1600" b="1" dirty="0"/>
                <a:t>handwriting)</a:t>
              </a:r>
              <a:r>
                <a:rPr lang="en-US" sz="1600" dirty="0"/>
                <a:t>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: </a:t>
              </a:r>
              <a:r>
                <a:rPr lang="ru-RU" sz="1600" dirty="0" err="1"/>
                <a:t>сенсорлы</a:t>
              </a:r>
              <a:r>
                <a:rPr lang="ru-RU" sz="1600" dirty="0"/>
                <a:t> </a:t>
              </a:r>
              <a:r>
                <a:rPr lang="ru-RU" sz="1600" dirty="0" err="1"/>
                <a:t>құрылғыда</a:t>
              </a:r>
              <a:r>
                <a:rPr lang="ru-RU" sz="1600" dirty="0"/>
                <a:t> </a:t>
              </a:r>
              <a:r>
                <a:rPr lang="ru-RU" sz="1600" dirty="0" err="1"/>
                <a:t>қолмен</a:t>
              </a:r>
              <a:r>
                <a:rPr lang="ru-RU" sz="1600" dirty="0"/>
                <a:t> </a:t>
              </a:r>
              <a:r>
                <a:rPr lang="ru-RU" sz="1600" dirty="0" err="1"/>
                <a:t>жазылған</a:t>
              </a:r>
              <a:r>
                <a:rPr lang="ru-RU" sz="1600" dirty="0"/>
                <a:t>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ru-RU" sz="1600" dirty="0" err="1"/>
                <a:t>цифрлық</a:t>
              </a:r>
              <a:r>
                <a:rPr lang="ru-RU" sz="1600" dirty="0"/>
                <a:t> </a:t>
              </a:r>
              <a:r>
                <a:rPr lang="ru-RU" sz="1600" dirty="0" err="1"/>
                <a:t>форматқа</a:t>
              </a:r>
              <a:r>
                <a:rPr lang="ru-RU" sz="1600" dirty="0"/>
                <a:t> </a:t>
              </a:r>
              <a:r>
                <a:rPr lang="ru-RU" sz="1600" dirty="0" err="1"/>
                <a:t>түрлендіреді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Ашық</a:t>
              </a:r>
              <a:r>
                <a:rPr lang="ru-RU" sz="1600" b="1" dirty="0"/>
                <a:t> </a:t>
              </a:r>
              <a:r>
                <a:rPr lang="ru-RU" sz="1600" b="1" dirty="0" err="1"/>
                <a:t>әрі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бейімделген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форматтар</a:t>
              </a:r>
              <a:r>
                <a:rPr lang="ru-RU" sz="1600" dirty="0"/>
                <a:t>: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en-US" sz="1600" dirty="0"/>
                <a:t>SVG, PNG, PDF </a:t>
              </a:r>
              <a:r>
                <a:rPr lang="ru-RU" sz="1600" dirty="0" err="1"/>
                <a:t>сияқты</a:t>
              </a:r>
              <a:r>
                <a:rPr lang="ru-RU" sz="1600" dirty="0"/>
                <a:t> </a:t>
              </a:r>
              <a:r>
                <a:rPr lang="ru-RU" sz="1600" dirty="0" err="1"/>
                <a:t>форматта</a:t>
              </a:r>
              <a:r>
                <a:rPr lang="ru-RU" sz="1600" dirty="0"/>
                <a:t> </a:t>
              </a:r>
              <a:r>
                <a:rPr lang="ru-RU" sz="1600" dirty="0" err="1"/>
                <a:t>экспорттауға</a:t>
              </a:r>
              <a:r>
                <a:rPr lang="ru-RU" sz="1600" dirty="0"/>
                <a:t> </a:t>
              </a:r>
              <a:r>
                <a:rPr lang="ru-RU" sz="1600" dirty="0" err="1"/>
                <a:t>болады</a:t>
              </a:r>
              <a:r>
                <a:rPr lang="en-US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F7575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Артықшылығы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Қолданыстың</a:t>
              </a:r>
              <a:r>
                <a:rPr lang="ru-RU" sz="1600" b="1" dirty="0"/>
                <a:t> </a:t>
              </a:r>
              <a:r>
                <a:rPr lang="ru-RU" sz="1600" b="1" dirty="0" err="1"/>
                <a:t>жеңілдігі</a:t>
              </a:r>
              <a:r>
                <a:rPr lang="ru-RU" sz="1600" dirty="0"/>
                <a:t>: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құрылымы</a:t>
              </a:r>
              <a:r>
                <a:rPr lang="ru-RU" sz="1600" dirty="0"/>
                <a:t> </a:t>
              </a:r>
              <a:r>
                <a:rPr lang="en-US" sz="1600" dirty="0"/>
                <a:t>LaTeX-</a:t>
              </a:r>
              <a:r>
                <a:rPr lang="ru-RU" sz="1600" dirty="0"/>
                <a:t>ты </a:t>
              </a:r>
              <a:r>
                <a:rPr lang="ru-RU" sz="1600" dirty="0" err="1"/>
                <a:t>білмейтіндерге</a:t>
              </a:r>
              <a:r>
                <a:rPr lang="ru-RU" sz="1600" dirty="0"/>
                <a:t> де </a:t>
              </a:r>
              <a:r>
                <a:rPr lang="ru-RU" sz="1600" dirty="0" err="1"/>
                <a:t>ыңғайлы</a:t>
              </a:r>
              <a:r>
                <a:rPr lang="ru-RU" sz="1600" dirty="0"/>
                <a:t>.</a:t>
              </a:r>
              <a:endParaRPr lang="en-US" sz="16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Кәсіби</a:t>
              </a:r>
              <a:r>
                <a:rPr lang="ru-RU" sz="1600" b="1" dirty="0"/>
                <a:t> сапа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әрқашан</a:t>
              </a:r>
              <a:r>
                <a:rPr lang="ru-RU" sz="1600" dirty="0"/>
                <a:t> </a:t>
              </a:r>
              <a:r>
                <a:rPr lang="ru-RU" sz="1600" dirty="0" err="1"/>
                <a:t>айқынырақ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беріледі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Авто </a:t>
              </a:r>
              <a:r>
                <a:rPr lang="ru-RU" sz="1600" b="1" dirty="0" err="1"/>
                <a:t>нөмірлеу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сілтеме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автоматты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нөмірлеп</a:t>
              </a:r>
              <a:r>
                <a:rPr lang="ru-RU" sz="1600" dirty="0"/>
                <a:t>, </a:t>
              </a:r>
              <a:r>
                <a:rPr lang="ru-RU" sz="1600" dirty="0" err="1"/>
                <a:t>мәтінде</a:t>
              </a:r>
              <a:r>
                <a:rPr lang="ru-RU" sz="1600" dirty="0"/>
                <a:t> </a:t>
              </a:r>
              <a:r>
                <a:rPr lang="ru-RU" sz="1600" dirty="0" err="1"/>
                <a:t>сілтеме</a:t>
              </a:r>
              <a:r>
                <a:rPr lang="ru-RU" sz="1600" dirty="0"/>
                <a:t> </a:t>
              </a:r>
              <a:r>
                <a:rPr lang="ru-RU" sz="1600" dirty="0" err="1"/>
                <a:t>жасауға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(</a:t>
              </a:r>
              <a:r>
                <a:rPr lang="en-US" sz="1600" dirty="0"/>
                <a:t>Windows </a:t>
              </a:r>
              <a:r>
                <a:rPr lang="ru-RU" sz="1600" dirty="0" err="1"/>
                <a:t>нұсқасында</a:t>
              </a:r>
              <a:r>
                <a:rPr lang="ru-RU" sz="1600" dirty="0"/>
                <a:t>)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Интероперабельдік</a:t>
              </a:r>
              <a:r>
                <a:rPr lang="ru-RU" sz="1600" dirty="0"/>
                <a:t>: </a:t>
              </a:r>
              <a:r>
                <a:rPr lang="ru-RU" sz="1600" dirty="0" err="1"/>
                <a:t>әртүрлі</a:t>
              </a:r>
              <a:r>
                <a:rPr lang="ru-RU" sz="1600" dirty="0"/>
                <a:t> </a:t>
              </a:r>
              <a:r>
                <a:rPr lang="ru-RU" sz="1600" dirty="0" err="1"/>
                <a:t>ортада</a:t>
              </a:r>
              <a:r>
                <a:rPr lang="ru-RU" sz="1600" dirty="0"/>
                <a:t> – </a:t>
              </a:r>
              <a:r>
                <a:rPr lang="en-US" sz="1600" dirty="0"/>
                <a:t>Office, </a:t>
              </a:r>
              <a:r>
                <a:rPr lang="ru-RU" sz="1600" dirty="0"/>
                <a:t>веб, </a:t>
              </a:r>
              <a:r>
                <a:rPr lang="en-US" sz="1600" dirty="0"/>
                <a:t>LMS </a:t>
              </a:r>
              <a:r>
                <a:rPr lang="ru-RU" sz="1600" dirty="0" err="1"/>
                <a:t>жүйелерінде</a:t>
              </a:r>
              <a:r>
                <a:rPr lang="ru-RU" sz="1600" dirty="0"/>
                <a:t> </a:t>
              </a:r>
              <a:r>
                <a:rPr lang="ru-RU" sz="1600" dirty="0" err="1"/>
                <a:t>қолдану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600" dirty="0" err="1">
                  <a:solidFill>
                    <a:srgbClr val="FF0000"/>
                  </a:solidFill>
                </a:rPr>
                <a:t>Қолдану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жолы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Орнату</a:t>
              </a:r>
              <a:r>
                <a:rPr lang="ru-RU" sz="1600" dirty="0">
                  <a:solidFill>
                    <a:srgbClr val="FF0000"/>
                  </a:solidFill>
                </a:rPr>
                <a:t>/</a:t>
              </a:r>
              <a:r>
                <a:rPr lang="ru-RU" sz="1600" dirty="0" err="1">
                  <a:solidFill>
                    <a:srgbClr val="FF0000"/>
                  </a:solidFill>
                </a:rPr>
                <a:t>қосу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Office (Word, PowerPoint):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ресми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сайттан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Office "Add-ins"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орнатыңыз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Google Docs/Slides: Google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Workspace Marketplace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қамтамасыз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етіледі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Интерфейсті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пайдалану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MathType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панелін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ашып</a:t>
              </a:r>
              <a:r>
                <a:rPr lang="ru-RU" sz="1600" dirty="0">
                  <a:solidFill>
                    <a:srgbClr val="FF0000"/>
                  </a:solidFill>
                </a:rPr>
                <a:t>,</a:t>
              </a: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теңдеуді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жазу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қолмен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енгізіп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кейін</a:t>
              </a:r>
              <a:r>
                <a:rPr lang="ru-RU" sz="1600" dirty="0">
                  <a:solidFill>
                    <a:srgbClr val="FF0000"/>
                  </a:solidFill>
                </a:rPr>
                <a:t> "</a:t>
              </a:r>
              <a:r>
                <a:rPr lang="en-US" sz="1600" dirty="0">
                  <a:solidFill>
                    <a:srgbClr val="FF0000"/>
                  </a:solidFill>
                </a:rPr>
                <a:t>Insert"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құжатқа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енгізесіз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Символдар</a:t>
              </a:r>
              <a:r>
                <a:rPr lang="ru-RU" sz="1600" dirty="0">
                  <a:solidFill>
                    <a:srgbClr val="FF0000"/>
                  </a:solidFill>
                </a:rPr>
                <a:t> мен </a:t>
              </a:r>
              <a:r>
                <a:rPr lang="ru-RU" sz="1600" dirty="0" err="1">
                  <a:solidFill>
                    <a:srgbClr val="FF0000"/>
                  </a:solidFill>
                </a:rPr>
                <a:t>шаблондар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панелі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жылдам</a:t>
              </a:r>
              <a:endParaRPr lang="ru-RU" sz="1600" dirty="0">
                <a:solidFill>
                  <a:srgbClr val="FF0000"/>
                </a:solidFill>
              </a:endParaRP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өңдеу</a:t>
              </a:r>
              <a:r>
                <a:rPr lang="ru-RU" sz="1600" dirty="0">
                  <a:solidFill>
                    <a:srgbClr val="FF0000"/>
                  </a:solidFill>
                </a:rPr>
                <a:t>, курсор мен </a:t>
              </a:r>
              <a:r>
                <a:rPr lang="ru-RU" sz="1600" dirty="0" err="1">
                  <a:solidFill>
                    <a:srgbClr val="FF0000"/>
                  </a:solidFill>
                </a:rPr>
                <a:t>пернетақта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shortcut-</a:t>
              </a:r>
              <a:r>
                <a:rPr lang="ru-RU" sz="1600" dirty="0">
                  <a:solidFill>
                    <a:srgbClr val="FF0000"/>
                  </a:solidFill>
                </a:rPr>
                <a:t>тары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жылжыту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форматтау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қолжетімді</a:t>
              </a:r>
              <a:r>
                <a:rPr lang="ru-RU" sz="16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E640A-4928-41BC-A298-56CF580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02" y="0"/>
            <a:ext cx="12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2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C0000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Математикалық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жоғары</a:t>
              </a:r>
              <a:r>
                <a:rPr lang="ru-RU" sz="1600" dirty="0"/>
                <a:t> </a:t>
              </a:r>
              <a:r>
                <a:rPr lang="ru-RU" sz="1600" dirty="0" err="1"/>
                <a:t>сапамен</a:t>
              </a:r>
              <a:r>
                <a:rPr lang="ru-RU" sz="1600" dirty="0"/>
                <a:t> </a:t>
              </a:r>
              <a:r>
                <a:rPr lang="ru-RU" sz="1600" dirty="0" err="1"/>
                <a:t>құруды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, </a:t>
              </a:r>
              <a:r>
                <a:rPr lang="ru-RU" sz="1600" dirty="0" err="1"/>
                <a:t>документтерге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 </a:t>
              </a:r>
              <a:r>
                <a:rPr lang="ru-RU" sz="1600" dirty="0" err="1"/>
                <a:t>мақсатында</a:t>
              </a:r>
              <a:r>
                <a:rPr lang="ru-RU" sz="1600" dirty="0"/>
                <a:t> </a:t>
              </a:r>
              <a:r>
                <a:rPr lang="ru-RU" sz="1600" dirty="0" err="1"/>
                <a:t>жасалған</a:t>
              </a:r>
              <a:r>
                <a:rPr lang="ru-RU" sz="1600" dirty="0"/>
                <a:t>. </a:t>
              </a:r>
              <a:r>
                <a:rPr lang="ru-RU" sz="1600" dirty="0" err="1"/>
                <a:t>Бұл</a:t>
              </a:r>
              <a:r>
                <a:rPr lang="ru-RU" sz="1600" dirty="0"/>
                <a:t> </a:t>
              </a:r>
              <a:r>
                <a:rPr lang="ru-RU" sz="1600" dirty="0" err="1"/>
                <a:t>әсіресе</a:t>
              </a:r>
              <a:r>
                <a:rPr lang="ru-RU" sz="1600" dirty="0"/>
                <a:t> </a:t>
              </a:r>
              <a:r>
                <a:rPr lang="en-US" sz="1600" dirty="0"/>
                <a:t>STEM </a:t>
              </a:r>
              <a:r>
                <a:rPr lang="ru-RU" sz="1600" dirty="0" err="1"/>
                <a:t>саласында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істейтін</a:t>
              </a:r>
              <a:r>
                <a:rPr lang="ru-RU" sz="1600" dirty="0"/>
                <a:t> </a:t>
              </a:r>
              <a:r>
                <a:rPr lang="ru-RU" sz="1600" dirty="0" err="1"/>
                <a:t>зерттеушілер</a:t>
              </a:r>
              <a:r>
                <a:rPr lang="ru-RU" sz="1600" dirty="0"/>
                <a:t>, </a:t>
              </a:r>
              <a:r>
                <a:rPr lang="ru-RU" sz="1600" dirty="0" err="1"/>
                <a:t>мұғалімдер</a:t>
              </a:r>
              <a:r>
                <a:rPr lang="ru-RU" sz="1600" dirty="0"/>
                <a:t> мен </a:t>
              </a:r>
              <a:r>
                <a:rPr lang="ru-RU" sz="1600" dirty="0" err="1"/>
                <a:t>техникалық</a:t>
              </a:r>
              <a:r>
                <a:rPr lang="ru-RU" sz="1600" dirty="0"/>
                <a:t> </a:t>
              </a:r>
              <a:r>
                <a:rPr lang="ru-RU" sz="1600" dirty="0" err="1"/>
                <a:t>жазушылар</a:t>
              </a:r>
              <a:r>
                <a:rPr lang="ru-RU" sz="1600" dirty="0"/>
                <a:t> </a:t>
              </a:r>
              <a:r>
                <a:rPr lang="ru-RU" sz="1600" dirty="0" err="1"/>
                <a:t>үшін</a:t>
              </a:r>
              <a:r>
                <a:rPr lang="ru-RU" sz="1600" dirty="0"/>
                <a:t> </a:t>
              </a:r>
              <a:r>
                <a:rPr lang="ru-RU" sz="1600" dirty="0" err="1"/>
                <a:t>маңызды</a:t>
              </a:r>
              <a:r>
                <a:rPr lang="ru-RU" sz="1600" dirty="0"/>
                <a:t> </a:t>
              </a:r>
              <a:r>
                <a:rPr lang="ru-RU" sz="1600" dirty="0" err="1"/>
                <a:t>құрал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Қолданушыларға</a:t>
              </a:r>
              <a:r>
                <a:rPr lang="ru-RU" sz="1600" dirty="0"/>
                <a:t> </a:t>
              </a:r>
              <a:r>
                <a:rPr lang="en-US" sz="1600" b="1" dirty="0"/>
                <a:t>LaTeX </a:t>
              </a:r>
              <a:r>
                <a:rPr lang="ru-RU" sz="1600" b="1" dirty="0" err="1"/>
                <a:t>немесе</a:t>
              </a:r>
              <a:r>
                <a:rPr lang="ru-RU" sz="1600" b="1" dirty="0"/>
                <a:t> </a:t>
              </a:r>
              <a:r>
                <a:rPr lang="ru-RU" sz="1600" b="1" dirty="0" err="1"/>
                <a:t>компьютерлік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жазу</a:t>
              </a:r>
              <a:r>
                <a:rPr lang="ru-RU" sz="1600" b="1" dirty="0"/>
                <a:t> </a:t>
              </a:r>
              <a:r>
                <a:rPr lang="ru-RU" sz="1600" b="1" dirty="0" err="1"/>
                <a:t>тілдерін</a:t>
              </a:r>
              <a:r>
                <a:rPr lang="ru-RU" sz="1600" b="1" dirty="0"/>
                <a:t> </a:t>
              </a:r>
              <a:r>
                <a:rPr lang="ru-RU" sz="1600" b="1" dirty="0" err="1"/>
                <a:t>меңгеру</a:t>
              </a:r>
              <a:r>
                <a:rPr lang="ru-RU" sz="1600" b="1" dirty="0"/>
                <a:t> </a:t>
              </a:r>
              <a:r>
                <a:rPr lang="ru-RU" sz="1600" b="1" dirty="0" err="1"/>
                <a:t>қажеттігінсіз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күрделі</a:t>
              </a:r>
              <a:r>
                <a:rPr lang="ru-RU" sz="1600" dirty="0"/>
                <a:t>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жасау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мүмкіндігін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FF050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/>
                <a:t>WYSIWYG </a:t>
              </a:r>
              <a:r>
                <a:rPr lang="ru-RU" sz="1600" b="1" dirty="0"/>
                <a:t>интерфейс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тышқан</a:t>
              </a:r>
              <a:r>
                <a:rPr lang="ru-RU" sz="1600" dirty="0"/>
                <a:t> </a:t>
              </a:r>
              <a:r>
                <a:rPr lang="ru-RU" sz="1600" dirty="0" err="1"/>
                <a:t>немесе</a:t>
              </a:r>
              <a:r>
                <a:rPr lang="ru-RU" sz="1600" dirty="0"/>
                <a:t> </a:t>
              </a:r>
              <a:r>
                <a:rPr lang="ru-RU" sz="1600" dirty="0" err="1"/>
                <a:t>пернетақта</a:t>
              </a:r>
              <a:r>
                <a:rPr lang="ru-RU" sz="1600" dirty="0"/>
                <a:t> </a:t>
              </a:r>
              <a:r>
                <a:rPr lang="ru-RU" sz="1600" dirty="0" err="1"/>
                <a:t>арқылы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редакторда</a:t>
              </a:r>
              <a:r>
                <a:rPr lang="ru-RU" sz="1600" dirty="0"/>
                <a:t> </a:t>
              </a:r>
              <a:r>
                <a:rPr lang="ru-RU" sz="1600" dirty="0" err="1"/>
                <a:t>құруға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Жазумен</a:t>
              </a:r>
              <a:r>
                <a:rPr lang="ru-RU" sz="1600" b="1" dirty="0"/>
                <a:t> </a:t>
              </a:r>
              <a:r>
                <a:rPr lang="ru-RU" sz="1600" b="1" dirty="0" err="1"/>
                <a:t>енгізу</a:t>
              </a:r>
              <a:r>
                <a:rPr lang="ru-RU" sz="1600" b="1" dirty="0"/>
                <a:t> (</a:t>
              </a:r>
              <a:r>
                <a:rPr lang="en-US" sz="1600" b="1" dirty="0"/>
                <a:t>handwriting)</a:t>
              </a:r>
              <a:r>
                <a:rPr lang="en-US" sz="1600" dirty="0"/>
                <a:t>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: </a:t>
              </a:r>
              <a:r>
                <a:rPr lang="ru-RU" sz="1600" dirty="0" err="1"/>
                <a:t>сенсорлы</a:t>
              </a:r>
              <a:r>
                <a:rPr lang="ru-RU" sz="1600" dirty="0"/>
                <a:t> </a:t>
              </a:r>
              <a:r>
                <a:rPr lang="ru-RU" sz="1600" dirty="0" err="1"/>
                <a:t>құрылғыда</a:t>
              </a:r>
              <a:r>
                <a:rPr lang="ru-RU" sz="1600" dirty="0"/>
                <a:t> </a:t>
              </a:r>
              <a:r>
                <a:rPr lang="ru-RU" sz="1600" dirty="0" err="1"/>
                <a:t>қолмен</a:t>
              </a:r>
              <a:r>
                <a:rPr lang="ru-RU" sz="1600" dirty="0"/>
                <a:t> </a:t>
              </a:r>
              <a:r>
                <a:rPr lang="ru-RU" sz="1600" dirty="0" err="1"/>
                <a:t>жазылған</a:t>
              </a:r>
              <a:r>
                <a:rPr lang="ru-RU" sz="1600" dirty="0"/>
                <a:t>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ru-RU" sz="1600" dirty="0" err="1"/>
                <a:t>цифрлық</a:t>
              </a:r>
              <a:r>
                <a:rPr lang="ru-RU" sz="1600" dirty="0"/>
                <a:t> </a:t>
              </a:r>
              <a:r>
                <a:rPr lang="ru-RU" sz="1600" dirty="0" err="1"/>
                <a:t>форматқа</a:t>
              </a:r>
              <a:r>
                <a:rPr lang="ru-RU" sz="1600" dirty="0"/>
                <a:t> </a:t>
              </a:r>
              <a:r>
                <a:rPr lang="ru-RU" sz="1600" dirty="0" err="1"/>
                <a:t>түрлендіреді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Ашық</a:t>
              </a:r>
              <a:r>
                <a:rPr lang="ru-RU" sz="1600" b="1" dirty="0"/>
                <a:t> </a:t>
              </a:r>
              <a:r>
                <a:rPr lang="ru-RU" sz="1600" b="1" dirty="0" err="1"/>
                <a:t>әрі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бейімделген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форматтар</a:t>
              </a:r>
              <a:r>
                <a:rPr lang="ru-RU" sz="1600" dirty="0"/>
                <a:t>: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en-US" sz="1600" dirty="0"/>
                <a:t>SVG, PNG, PDF </a:t>
              </a:r>
              <a:r>
                <a:rPr lang="ru-RU" sz="1600" dirty="0" err="1"/>
                <a:t>сияқты</a:t>
              </a:r>
              <a:r>
                <a:rPr lang="ru-RU" sz="1600" dirty="0"/>
                <a:t> </a:t>
              </a:r>
              <a:r>
                <a:rPr lang="ru-RU" sz="1600" dirty="0" err="1"/>
                <a:t>форматта</a:t>
              </a:r>
              <a:r>
                <a:rPr lang="ru-RU" sz="1600" dirty="0"/>
                <a:t> </a:t>
              </a:r>
              <a:r>
                <a:rPr lang="ru-RU" sz="1600" dirty="0" err="1"/>
                <a:t>экспорттауға</a:t>
              </a:r>
              <a:r>
                <a:rPr lang="ru-RU" sz="1600" dirty="0"/>
                <a:t> </a:t>
              </a:r>
              <a:r>
                <a:rPr lang="ru-RU" sz="1600" dirty="0" err="1"/>
                <a:t>болады</a:t>
              </a:r>
              <a:r>
                <a:rPr lang="en-US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F7575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Артықшылығы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Қолданыстың</a:t>
              </a:r>
              <a:r>
                <a:rPr lang="ru-RU" sz="1600" b="1" dirty="0"/>
                <a:t> </a:t>
              </a:r>
              <a:r>
                <a:rPr lang="ru-RU" sz="1600" b="1" dirty="0" err="1"/>
                <a:t>жеңілдігі</a:t>
              </a:r>
              <a:r>
                <a:rPr lang="ru-RU" sz="1600" dirty="0"/>
                <a:t>: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құрылымы</a:t>
              </a:r>
              <a:r>
                <a:rPr lang="ru-RU" sz="1600" dirty="0"/>
                <a:t> </a:t>
              </a:r>
              <a:r>
                <a:rPr lang="en-US" sz="1600" dirty="0"/>
                <a:t>LaTeX-</a:t>
              </a:r>
              <a:r>
                <a:rPr lang="ru-RU" sz="1600" dirty="0"/>
                <a:t>ты </a:t>
              </a:r>
              <a:r>
                <a:rPr lang="ru-RU" sz="1600" dirty="0" err="1"/>
                <a:t>білмейтіндерге</a:t>
              </a:r>
              <a:r>
                <a:rPr lang="ru-RU" sz="1600" dirty="0"/>
                <a:t> де </a:t>
              </a:r>
              <a:r>
                <a:rPr lang="ru-RU" sz="1600" dirty="0" err="1"/>
                <a:t>ыңғайлы</a:t>
              </a:r>
              <a:r>
                <a:rPr lang="ru-RU" sz="1600" dirty="0"/>
                <a:t>.</a:t>
              </a:r>
              <a:endParaRPr lang="en-US" sz="16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Кәсіби</a:t>
              </a:r>
              <a:r>
                <a:rPr lang="ru-RU" sz="1600" b="1" dirty="0"/>
                <a:t> сапа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әрқашан</a:t>
              </a:r>
              <a:r>
                <a:rPr lang="ru-RU" sz="1600" dirty="0"/>
                <a:t> </a:t>
              </a:r>
              <a:r>
                <a:rPr lang="ru-RU" sz="1600" dirty="0" err="1"/>
                <a:t>айқынырақ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беріледі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Авто </a:t>
              </a:r>
              <a:r>
                <a:rPr lang="ru-RU" sz="1600" b="1" dirty="0" err="1"/>
                <a:t>нөмірлеу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сілтеме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автоматты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нөмірлеп</a:t>
              </a:r>
              <a:r>
                <a:rPr lang="ru-RU" sz="1600" dirty="0"/>
                <a:t>, </a:t>
              </a:r>
              <a:r>
                <a:rPr lang="ru-RU" sz="1600" dirty="0" err="1"/>
                <a:t>мәтінде</a:t>
              </a:r>
              <a:r>
                <a:rPr lang="ru-RU" sz="1600" dirty="0"/>
                <a:t> </a:t>
              </a:r>
              <a:r>
                <a:rPr lang="ru-RU" sz="1600" dirty="0" err="1"/>
                <a:t>сілтеме</a:t>
              </a:r>
              <a:r>
                <a:rPr lang="ru-RU" sz="1600" dirty="0"/>
                <a:t> </a:t>
              </a:r>
              <a:r>
                <a:rPr lang="ru-RU" sz="1600" dirty="0" err="1"/>
                <a:t>жасауға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(</a:t>
              </a:r>
              <a:r>
                <a:rPr lang="en-US" sz="1600" dirty="0"/>
                <a:t>Windows </a:t>
              </a:r>
              <a:r>
                <a:rPr lang="ru-RU" sz="1600" dirty="0" err="1"/>
                <a:t>нұсқасында</a:t>
              </a:r>
              <a:r>
                <a:rPr lang="ru-RU" sz="1600" dirty="0"/>
                <a:t>)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Интероперабельдік</a:t>
              </a:r>
              <a:r>
                <a:rPr lang="ru-RU" sz="1600" dirty="0"/>
                <a:t>: </a:t>
              </a:r>
              <a:r>
                <a:rPr lang="ru-RU" sz="1600" dirty="0" err="1"/>
                <a:t>әртүрлі</a:t>
              </a:r>
              <a:r>
                <a:rPr lang="ru-RU" sz="1600" dirty="0"/>
                <a:t> </a:t>
              </a:r>
              <a:r>
                <a:rPr lang="ru-RU" sz="1600" dirty="0" err="1"/>
                <a:t>ортада</a:t>
              </a:r>
              <a:r>
                <a:rPr lang="ru-RU" sz="1600" dirty="0"/>
                <a:t> – </a:t>
              </a:r>
              <a:r>
                <a:rPr lang="en-US" sz="1600" dirty="0"/>
                <a:t>Office, </a:t>
              </a:r>
              <a:r>
                <a:rPr lang="ru-RU" sz="1600" dirty="0"/>
                <a:t>веб, </a:t>
              </a:r>
              <a:r>
                <a:rPr lang="en-US" sz="1600" dirty="0"/>
                <a:t>LMS </a:t>
              </a:r>
              <a:r>
                <a:rPr lang="ru-RU" sz="1600" dirty="0" err="1"/>
                <a:t>жүйелерінде</a:t>
              </a:r>
              <a:r>
                <a:rPr lang="ru-RU" sz="1600" dirty="0"/>
                <a:t> </a:t>
              </a:r>
              <a:r>
                <a:rPr lang="ru-RU" sz="1600" dirty="0" err="1"/>
                <a:t>қолдану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600" dirty="0" err="1">
                  <a:solidFill>
                    <a:srgbClr val="FF0000"/>
                  </a:solidFill>
                </a:rPr>
                <a:t>Қолдану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жолы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Орнату</a:t>
              </a:r>
              <a:r>
                <a:rPr lang="ru-RU" sz="1600" dirty="0">
                  <a:solidFill>
                    <a:srgbClr val="FF0000"/>
                  </a:solidFill>
                </a:rPr>
                <a:t>/</a:t>
              </a:r>
              <a:r>
                <a:rPr lang="ru-RU" sz="1600" dirty="0" err="1">
                  <a:solidFill>
                    <a:srgbClr val="FF0000"/>
                  </a:solidFill>
                </a:rPr>
                <a:t>қосу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Office (Word, PowerPoint):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ресми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сайттан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Office "Add-ins"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орнатыңыз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Google Docs/Slides: Google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Workspace Marketplace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қамтамасыз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етіледі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Интерфейсті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пайдалану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MathType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панелін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ашып</a:t>
              </a:r>
              <a:r>
                <a:rPr lang="ru-RU" sz="1600" dirty="0">
                  <a:solidFill>
                    <a:srgbClr val="FF0000"/>
                  </a:solidFill>
                </a:rPr>
                <a:t>,</a:t>
              </a: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теңдеуді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жазу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қолмен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енгізіп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кейін</a:t>
              </a:r>
              <a:r>
                <a:rPr lang="ru-RU" sz="1600" dirty="0">
                  <a:solidFill>
                    <a:srgbClr val="FF0000"/>
                  </a:solidFill>
                </a:rPr>
                <a:t> "</a:t>
              </a:r>
              <a:r>
                <a:rPr lang="en-US" sz="1600" dirty="0">
                  <a:solidFill>
                    <a:srgbClr val="FF0000"/>
                  </a:solidFill>
                </a:rPr>
                <a:t>Insert"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құжатқа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енгізесіз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Символдар</a:t>
              </a:r>
              <a:r>
                <a:rPr lang="ru-RU" sz="1600" dirty="0">
                  <a:solidFill>
                    <a:srgbClr val="FF0000"/>
                  </a:solidFill>
                </a:rPr>
                <a:t> мен </a:t>
              </a:r>
              <a:r>
                <a:rPr lang="ru-RU" sz="1600" dirty="0" err="1">
                  <a:solidFill>
                    <a:srgbClr val="FF0000"/>
                  </a:solidFill>
                </a:rPr>
                <a:t>шаблондар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панелі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жылдам</a:t>
              </a:r>
              <a:endParaRPr lang="ru-RU" sz="1600" dirty="0">
                <a:solidFill>
                  <a:srgbClr val="FF0000"/>
                </a:solidFill>
              </a:endParaRP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өңдеу</a:t>
              </a:r>
              <a:r>
                <a:rPr lang="ru-RU" sz="1600" dirty="0">
                  <a:solidFill>
                    <a:srgbClr val="FF0000"/>
                  </a:solidFill>
                </a:rPr>
                <a:t>, курсор мен </a:t>
              </a:r>
              <a:r>
                <a:rPr lang="ru-RU" sz="1600" dirty="0" err="1">
                  <a:solidFill>
                    <a:srgbClr val="FF0000"/>
                  </a:solidFill>
                </a:rPr>
                <a:t>пернетақта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shortcut-</a:t>
              </a:r>
              <a:r>
                <a:rPr lang="ru-RU" sz="1600" dirty="0">
                  <a:solidFill>
                    <a:srgbClr val="FF0000"/>
                  </a:solidFill>
                </a:rPr>
                <a:t>тары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жылжыту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форматтау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қолжетімді</a:t>
              </a:r>
              <a:r>
                <a:rPr lang="ru-RU" sz="16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E640A-4928-41BC-A298-56CF580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57" y="11575"/>
            <a:ext cx="12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7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C0000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sz="1600" b="1" dirty="0" err="1"/>
                <a:t>Мақсаты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Математикалық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белгілеулерді</a:t>
              </a:r>
              <a:r>
                <a:rPr lang="ru-RU" sz="1600" dirty="0"/>
                <a:t> </a:t>
              </a:r>
              <a:r>
                <a:rPr lang="ru-RU" sz="1600" dirty="0" err="1"/>
                <a:t>жоғары</a:t>
              </a:r>
              <a:r>
                <a:rPr lang="ru-RU" sz="1600" dirty="0"/>
                <a:t> </a:t>
              </a:r>
              <a:r>
                <a:rPr lang="ru-RU" sz="1600" dirty="0" err="1"/>
                <a:t>сапамен</a:t>
              </a:r>
              <a:r>
                <a:rPr lang="ru-RU" sz="1600" dirty="0"/>
                <a:t> </a:t>
              </a:r>
              <a:r>
                <a:rPr lang="ru-RU" sz="1600" dirty="0" err="1"/>
                <a:t>құруды</a:t>
              </a:r>
              <a:r>
                <a:rPr lang="ru-RU" sz="1600" dirty="0"/>
                <a:t> </a:t>
              </a:r>
              <a:r>
                <a:rPr lang="ru-RU" sz="1600" dirty="0" err="1"/>
                <a:t>жеңілдету</a:t>
              </a:r>
              <a:r>
                <a:rPr lang="ru-RU" sz="1600" dirty="0"/>
                <a:t>, </a:t>
              </a:r>
              <a:r>
                <a:rPr lang="ru-RU" sz="1600" dirty="0" err="1"/>
                <a:t>документтерге</a:t>
              </a:r>
              <a:r>
                <a:rPr lang="ru-RU" sz="1600" dirty="0"/>
                <a:t> </a:t>
              </a:r>
              <a:r>
                <a:rPr lang="ru-RU" sz="1600" dirty="0" err="1"/>
                <a:t>енгізу</a:t>
              </a:r>
              <a:r>
                <a:rPr lang="ru-RU" sz="1600" dirty="0"/>
                <a:t> </a:t>
              </a:r>
              <a:r>
                <a:rPr lang="ru-RU" sz="1600" dirty="0" err="1"/>
                <a:t>мақсатында</a:t>
              </a:r>
              <a:r>
                <a:rPr lang="ru-RU" sz="1600" dirty="0"/>
                <a:t> </a:t>
              </a:r>
              <a:r>
                <a:rPr lang="ru-RU" sz="1600" dirty="0" err="1"/>
                <a:t>жасалған</a:t>
              </a:r>
              <a:r>
                <a:rPr lang="ru-RU" sz="1600" dirty="0"/>
                <a:t>. </a:t>
              </a:r>
              <a:r>
                <a:rPr lang="ru-RU" sz="1600" dirty="0" err="1"/>
                <a:t>Бұл</a:t>
              </a:r>
              <a:r>
                <a:rPr lang="ru-RU" sz="1600" dirty="0"/>
                <a:t> </a:t>
              </a:r>
              <a:r>
                <a:rPr lang="ru-RU" sz="1600" dirty="0" err="1"/>
                <a:t>әсіресе</a:t>
              </a:r>
              <a:r>
                <a:rPr lang="ru-RU" sz="1600" dirty="0"/>
                <a:t> </a:t>
              </a:r>
              <a:r>
                <a:rPr lang="en-US" sz="1600" dirty="0"/>
                <a:t>STEM </a:t>
              </a:r>
              <a:r>
                <a:rPr lang="ru-RU" sz="1600" dirty="0" err="1"/>
                <a:t>саласында</a:t>
              </a:r>
              <a:r>
                <a:rPr lang="ru-RU" sz="1600" dirty="0"/>
                <a:t> </a:t>
              </a:r>
              <a:r>
                <a:rPr lang="ru-RU" sz="1600" dirty="0" err="1"/>
                <a:t>жұмыс</a:t>
              </a:r>
              <a:r>
                <a:rPr lang="ru-RU" sz="1600" dirty="0"/>
                <a:t> </a:t>
              </a:r>
              <a:r>
                <a:rPr lang="ru-RU" sz="1600" dirty="0" err="1"/>
                <a:t>істейтін</a:t>
              </a:r>
              <a:r>
                <a:rPr lang="ru-RU" sz="1600" dirty="0"/>
                <a:t> </a:t>
              </a:r>
              <a:r>
                <a:rPr lang="ru-RU" sz="1600" dirty="0" err="1"/>
                <a:t>зерттеушілер</a:t>
              </a:r>
              <a:r>
                <a:rPr lang="ru-RU" sz="1600" dirty="0"/>
                <a:t>, </a:t>
              </a:r>
              <a:r>
                <a:rPr lang="ru-RU" sz="1600" dirty="0" err="1"/>
                <a:t>мұғалімдер</a:t>
              </a:r>
              <a:r>
                <a:rPr lang="ru-RU" sz="1600" dirty="0"/>
                <a:t> мен </a:t>
              </a:r>
              <a:r>
                <a:rPr lang="ru-RU" sz="1600" dirty="0" err="1"/>
                <a:t>техникалық</a:t>
              </a:r>
              <a:r>
                <a:rPr lang="ru-RU" sz="1600" dirty="0"/>
                <a:t> </a:t>
              </a:r>
              <a:r>
                <a:rPr lang="ru-RU" sz="1600" dirty="0" err="1"/>
                <a:t>жазушылар</a:t>
              </a:r>
              <a:r>
                <a:rPr lang="ru-RU" sz="1600" dirty="0"/>
                <a:t> </a:t>
              </a:r>
              <a:r>
                <a:rPr lang="ru-RU" sz="1600" dirty="0" err="1"/>
                <a:t>үшін</a:t>
              </a:r>
              <a:r>
                <a:rPr lang="ru-RU" sz="1600" dirty="0"/>
                <a:t> </a:t>
              </a:r>
              <a:r>
                <a:rPr lang="ru-RU" sz="1600" dirty="0" err="1"/>
                <a:t>маңызды</a:t>
              </a:r>
              <a:r>
                <a:rPr lang="ru-RU" sz="1600" dirty="0"/>
                <a:t> </a:t>
              </a:r>
              <a:r>
                <a:rPr lang="ru-RU" sz="1600" dirty="0" err="1"/>
                <a:t>құрал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/>
                <a:t>Қолданушыларға</a:t>
              </a:r>
              <a:r>
                <a:rPr lang="ru-RU" sz="1600" dirty="0"/>
                <a:t> </a:t>
              </a:r>
              <a:r>
                <a:rPr lang="en-US" sz="1600" b="1" dirty="0"/>
                <a:t>LaTeX </a:t>
              </a:r>
              <a:r>
                <a:rPr lang="ru-RU" sz="1600" b="1" dirty="0" err="1"/>
                <a:t>немесе</a:t>
              </a:r>
              <a:r>
                <a:rPr lang="ru-RU" sz="1600" b="1" dirty="0"/>
                <a:t> </a:t>
              </a:r>
              <a:r>
                <a:rPr lang="ru-RU" sz="1600" b="1" dirty="0" err="1"/>
                <a:t>компьютерлік</a:t>
              </a:r>
              <a:r>
                <a:rPr lang="ru-RU" sz="1600" b="1" dirty="0"/>
                <a:t> </a:t>
              </a:r>
              <a:r>
                <a:rPr lang="ru-RU" sz="1600" b="1" dirty="0" err="1"/>
                <a:t>жазу</a:t>
              </a:r>
              <a:r>
                <a:rPr lang="ru-RU" sz="1600" b="1" dirty="0"/>
                <a:t> </a:t>
              </a:r>
              <a:r>
                <a:rPr lang="ru-RU" sz="1600" b="1" dirty="0" err="1"/>
                <a:t>тілдерін</a:t>
              </a:r>
              <a:r>
                <a:rPr lang="ru-RU" sz="1600" b="1" dirty="0"/>
                <a:t> </a:t>
              </a:r>
              <a:r>
                <a:rPr lang="ru-RU" sz="1600" b="1" dirty="0" err="1"/>
                <a:t>меңгеру</a:t>
              </a:r>
              <a:r>
                <a:rPr lang="ru-RU" sz="1600" b="1" dirty="0"/>
                <a:t> </a:t>
              </a:r>
              <a:r>
                <a:rPr lang="ru-RU" sz="1600" b="1" dirty="0" err="1"/>
                <a:t>қажеттігінсіз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күрделі</a:t>
              </a:r>
              <a:r>
                <a:rPr lang="ru-RU" sz="1600" dirty="0"/>
                <a:t>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жасау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мүмкіндігін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FF050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Мүмкіндіктері</a:t>
              </a:r>
              <a:endParaRPr lang="ru-RU" sz="1600" b="1" dirty="0"/>
            </a:p>
            <a:p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/>
                <a:t>WYSIWYG </a:t>
              </a:r>
              <a:r>
                <a:rPr lang="ru-RU" sz="1600" b="1" dirty="0"/>
                <a:t>интерфейс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тышқан</a:t>
              </a:r>
              <a:r>
                <a:rPr lang="ru-RU" sz="1600" dirty="0"/>
                <a:t> </a:t>
              </a:r>
              <a:r>
                <a:rPr lang="ru-RU" sz="1600" dirty="0" err="1"/>
                <a:t>немесе</a:t>
              </a:r>
              <a:r>
                <a:rPr lang="ru-RU" sz="1600" dirty="0"/>
                <a:t> </a:t>
              </a:r>
              <a:r>
                <a:rPr lang="ru-RU" sz="1600" dirty="0" err="1"/>
                <a:t>пернетақта</a:t>
              </a:r>
              <a:r>
                <a:rPr lang="ru-RU" sz="1600" dirty="0"/>
                <a:t> </a:t>
              </a:r>
              <a:r>
                <a:rPr lang="ru-RU" sz="1600" dirty="0" err="1"/>
                <a:t>арқылы</a:t>
              </a:r>
              <a:r>
                <a:rPr lang="ru-RU" sz="1600" dirty="0"/>
                <a:t>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редакторда</a:t>
              </a:r>
              <a:r>
                <a:rPr lang="ru-RU" sz="1600" dirty="0"/>
                <a:t> </a:t>
              </a:r>
              <a:r>
                <a:rPr lang="ru-RU" sz="1600" dirty="0" err="1"/>
                <a:t>құруға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</a:t>
              </a:r>
              <a:r>
                <a:rPr lang="ru-RU" sz="1600" dirty="0" err="1"/>
                <a:t>береді</a:t>
              </a:r>
              <a:r>
                <a:rPr lang="ru-RU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Жазумен</a:t>
              </a:r>
              <a:r>
                <a:rPr lang="ru-RU" sz="1600" b="1" dirty="0"/>
                <a:t> </a:t>
              </a:r>
              <a:r>
                <a:rPr lang="ru-RU" sz="1600" b="1" dirty="0" err="1"/>
                <a:t>енгізу</a:t>
              </a:r>
              <a:r>
                <a:rPr lang="ru-RU" sz="1600" b="1" dirty="0"/>
                <a:t> (</a:t>
              </a:r>
              <a:r>
                <a:rPr lang="en-US" sz="1600" b="1" dirty="0"/>
                <a:t>handwriting)</a:t>
              </a:r>
              <a:r>
                <a:rPr lang="en-US" sz="1600" dirty="0"/>
                <a:t> </a:t>
              </a:r>
              <a:r>
                <a:rPr lang="ru-RU" sz="1600" dirty="0" err="1"/>
                <a:t>мүмкіндігі</a:t>
              </a:r>
              <a:r>
                <a:rPr lang="ru-RU" sz="1600" dirty="0"/>
                <a:t>: </a:t>
              </a:r>
              <a:r>
                <a:rPr lang="ru-RU" sz="1600" dirty="0" err="1"/>
                <a:t>сенсорлы</a:t>
              </a:r>
              <a:r>
                <a:rPr lang="ru-RU" sz="1600" dirty="0"/>
                <a:t> </a:t>
              </a:r>
              <a:r>
                <a:rPr lang="ru-RU" sz="1600" dirty="0" err="1"/>
                <a:t>құрылғыда</a:t>
              </a:r>
              <a:r>
                <a:rPr lang="ru-RU" sz="1600" dirty="0"/>
                <a:t> </a:t>
              </a:r>
              <a:r>
                <a:rPr lang="ru-RU" sz="1600" dirty="0" err="1"/>
                <a:t>қолмен</a:t>
              </a:r>
              <a:r>
                <a:rPr lang="ru-RU" sz="1600" dirty="0"/>
                <a:t> </a:t>
              </a:r>
              <a:r>
                <a:rPr lang="ru-RU" sz="1600" dirty="0" err="1"/>
                <a:t>жазылған</a:t>
              </a:r>
              <a:r>
                <a:rPr lang="ru-RU" sz="1600" dirty="0"/>
                <a:t>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ru-RU" sz="1600" dirty="0" err="1"/>
                <a:t>цифрлық</a:t>
              </a:r>
              <a:r>
                <a:rPr lang="ru-RU" sz="1600" dirty="0"/>
                <a:t> </a:t>
              </a:r>
              <a:r>
                <a:rPr lang="ru-RU" sz="1600" dirty="0" err="1"/>
                <a:t>форматқа</a:t>
              </a:r>
              <a:r>
                <a:rPr lang="ru-RU" sz="1600" dirty="0"/>
                <a:t> </a:t>
              </a:r>
              <a:r>
                <a:rPr lang="ru-RU" sz="1600" dirty="0" err="1"/>
                <a:t>түрлендіреді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Ашық</a:t>
              </a:r>
              <a:r>
                <a:rPr lang="ru-RU" sz="1600" b="1" dirty="0"/>
                <a:t> </a:t>
              </a:r>
              <a:r>
                <a:rPr lang="ru-RU" sz="1600" b="1" dirty="0" err="1"/>
                <a:t>әрі</a:t>
              </a:r>
              <a:r>
                <a:rPr lang="ru-RU" sz="1600" b="1" dirty="0"/>
                <a:t> </a:t>
              </a:r>
              <a:r>
                <a:rPr lang="ru-RU" sz="1600" b="1" dirty="0" err="1"/>
                <a:t>бейімделген</a:t>
              </a:r>
              <a:r>
                <a:rPr lang="ru-RU" sz="1600" b="1" dirty="0"/>
                <a:t> </a:t>
              </a:r>
              <a:r>
                <a:rPr lang="ru-RU" sz="1600" b="1" dirty="0" err="1"/>
                <a:t>форматтар</a:t>
              </a:r>
              <a:r>
                <a:rPr lang="ru-RU" sz="1600" dirty="0"/>
                <a:t>: </a:t>
              </a:r>
              <a:r>
                <a:rPr lang="ru-RU" sz="1600" dirty="0" err="1"/>
                <a:t>теңдеуді</a:t>
              </a:r>
              <a:r>
                <a:rPr lang="ru-RU" sz="1600" dirty="0"/>
                <a:t> </a:t>
              </a:r>
              <a:r>
                <a:rPr lang="en-US" sz="1600" dirty="0"/>
                <a:t>SVG, PNG, PDF </a:t>
              </a:r>
              <a:r>
                <a:rPr lang="ru-RU" sz="1600" dirty="0" err="1"/>
                <a:t>сияқты</a:t>
              </a:r>
              <a:r>
                <a:rPr lang="ru-RU" sz="1600" dirty="0"/>
                <a:t> </a:t>
              </a:r>
              <a:r>
                <a:rPr lang="ru-RU" sz="1600" dirty="0" err="1"/>
                <a:t>форматта</a:t>
              </a:r>
              <a:r>
                <a:rPr lang="ru-RU" sz="1600" dirty="0"/>
                <a:t> </a:t>
              </a:r>
              <a:r>
                <a:rPr lang="ru-RU" sz="1600" dirty="0" err="1"/>
                <a:t>экспорттауға</a:t>
              </a:r>
              <a:r>
                <a:rPr lang="ru-RU" sz="1600" dirty="0"/>
                <a:t> </a:t>
              </a:r>
              <a:r>
                <a:rPr lang="ru-RU" sz="1600" dirty="0" err="1"/>
                <a:t>болады</a:t>
              </a:r>
              <a:r>
                <a:rPr lang="en-US" sz="1600" dirty="0"/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F7575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/>
                <a:t>Артықшылығы</a:t>
              </a:r>
              <a:endParaRPr lang="ru-RU" sz="1600" b="1" dirty="0"/>
            </a:p>
            <a:p>
              <a:pPr algn="ctr"/>
              <a:endParaRPr lang="ru-RU" sz="1600" b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Қолданыстың</a:t>
              </a:r>
              <a:r>
                <a:rPr lang="ru-RU" sz="1600" b="1" dirty="0"/>
                <a:t> </a:t>
              </a:r>
              <a:r>
                <a:rPr lang="ru-RU" sz="1600" b="1" dirty="0" err="1"/>
                <a:t>жеңілдігі</a:t>
              </a:r>
              <a:r>
                <a:rPr lang="ru-RU" sz="1600" dirty="0"/>
                <a:t>: </a:t>
              </a:r>
              <a:r>
                <a:rPr lang="ru-RU" sz="1600" dirty="0" err="1"/>
                <a:t>визуалды</a:t>
              </a:r>
              <a:r>
                <a:rPr lang="ru-RU" sz="1600" dirty="0"/>
                <a:t> </a:t>
              </a:r>
              <a:r>
                <a:rPr lang="ru-RU" sz="1600" dirty="0" err="1"/>
                <a:t>құрылымы</a:t>
              </a:r>
              <a:r>
                <a:rPr lang="ru-RU" sz="1600" dirty="0"/>
                <a:t> </a:t>
              </a:r>
              <a:r>
                <a:rPr lang="en-US" sz="1600" dirty="0"/>
                <a:t>LaTeX-</a:t>
              </a:r>
              <a:r>
                <a:rPr lang="ru-RU" sz="1600" dirty="0"/>
                <a:t>ты </a:t>
              </a:r>
              <a:r>
                <a:rPr lang="ru-RU" sz="1600" dirty="0" err="1"/>
                <a:t>білмейтіндерге</a:t>
              </a:r>
              <a:r>
                <a:rPr lang="ru-RU" sz="1600" dirty="0"/>
                <a:t> де </a:t>
              </a:r>
              <a:r>
                <a:rPr lang="ru-RU" sz="1600" dirty="0" err="1"/>
                <a:t>ыңғайлы</a:t>
              </a:r>
              <a:r>
                <a:rPr lang="ru-RU" sz="1600" dirty="0"/>
                <a:t>.</a:t>
              </a:r>
              <a:endParaRPr lang="en-US" sz="16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Кәсіби</a:t>
              </a:r>
              <a:r>
                <a:rPr lang="ru-RU" sz="1600" b="1" dirty="0"/>
                <a:t> сапа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</a:t>
              </a:r>
              <a:r>
                <a:rPr lang="ru-RU" sz="1600" dirty="0"/>
                <a:t> </a:t>
              </a:r>
              <a:r>
                <a:rPr lang="ru-RU" sz="1600" dirty="0" err="1"/>
                <a:t>әрқашан</a:t>
              </a:r>
              <a:r>
                <a:rPr lang="ru-RU" sz="1600" dirty="0"/>
                <a:t> </a:t>
              </a:r>
              <a:r>
                <a:rPr lang="ru-RU" sz="1600" dirty="0" err="1"/>
                <a:t>айқынырақ</a:t>
              </a:r>
              <a:r>
                <a:rPr lang="ru-RU" sz="1600" dirty="0"/>
                <a:t> </a:t>
              </a:r>
              <a:r>
                <a:rPr lang="ru-RU" sz="1600" dirty="0" err="1"/>
                <a:t>және</a:t>
              </a:r>
              <a:r>
                <a:rPr lang="ru-RU" sz="1600" dirty="0"/>
                <a:t> </a:t>
              </a:r>
              <a:r>
                <a:rPr lang="ru-RU" sz="1600" dirty="0" err="1"/>
                <a:t>кәсіби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беріледі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/>
                <a:t>Авто </a:t>
              </a:r>
              <a:r>
                <a:rPr lang="ru-RU" sz="1600" b="1" dirty="0" err="1"/>
                <a:t>нөмірлеу</a:t>
              </a:r>
              <a:r>
                <a:rPr lang="ru-RU" sz="1600" b="1" dirty="0"/>
                <a:t> мен </a:t>
              </a:r>
              <a:r>
                <a:rPr lang="ru-RU" sz="1600" b="1" dirty="0" err="1"/>
                <a:t>сілтеме</a:t>
              </a:r>
              <a:r>
                <a:rPr lang="ru-RU" sz="1600" dirty="0"/>
                <a:t>: </a:t>
              </a:r>
              <a:r>
                <a:rPr lang="ru-RU" sz="1600" dirty="0" err="1"/>
                <a:t>теңдеулерді</a:t>
              </a:r>
              <a:r>
                <a:rPr lang="ru-RU" sz="1600" dirty="0"/>
                <a:t> </a:t>
              </a:r>
              <a:r>
                <a:rPr lang="ru-RU" sz="1600" dirty="0" err="1"/>
                <a:t>автоматты</a:t>
              </a:r>
              <a:r>
                <a:rPr lang="ru-RU" sz="1600" dirty="0"/>
                <a:t> </a:t>
              </a:r>
              <a:r>
                <a:rPr lang="ru-RU" sz="1600" dirty="0" err="1"/>
                <a:t>түрде</a:t>
              </a:r>
              <a:r>
                <a:rPr lang="ru-RU" sz="1600" dirty="0"/>
                <a:t> </a:t>
              </a:r>
              <a:r>
                <a:rPr lang="ru-RU" sz="1600" dirty="0" err="1"/>
                <a:t>нөмірлеп</a:t>
              </a:r>
              <a:r>
                <a:rPr lang="ru-RU" sz="1600" dirty="0"/>
                <a:t>, </a:t>
              </a:r>
              <a:r>
                <a:rPr lang="ru-RU" sz="1600" dirty="0" err="1"/>
                <a:t>мәтінде</a:t>
              </a:r>
              <a:r>
                <a:rPr lang="ru-RU" sz="1600" dirty="0"/>
                <a:t> </a:t>
              </a:r>
              <a:r>
                <a:rPr lang="ru-RU" sz="1600" dirty="0" err="1"/>
                <a:t>сілтеме</a:t>
              </a:r>
              <a:r>
                <a:rPr lang="ru-RU" sz="1600" dirty="0"/>
                <a:t> </a:t>
              </a:r>
              <a:r>
                <a:rPr lang="ru-RU" sz="1600" dirty="0" err="1"/>
                <a:t>жасауға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мүмкіндік</a:t>
              </a:r>
              <a:r>
                <a:rPr lang="ru-RU" sz="1600" dirty="0"/>
                <a:t> (</a:t>
              </a:r>
              <a:r>
                <a:rPr lang="en-US" sz="1600" dirty="0"/>
                <a:t>Windows </a:t>
              </a:r>
              <a:r>
                <a:rPr lang="ru-RU" sz="1600" dirty="0" err="1"/>
                <a:t>нұсқасында</a:t>
              </a:r>
              <a:r>
                <a:rPr lang="ru-RU" sz="1600" dirty="0"/>
                <a:t>)</a:t>
              </a:r>
              <a:r>
                <a:rPr lang="en-US" sz="1600" dirty="0"/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/>
                <a:t>Интероперабельдік</a:t>
              </a:r>
              <a:r>
                <a:rPr lang="ru-RU" sz="1600" dirty="0"/>
                <a:t>: </a:t>
              </a:r>
              <a:r>
                <a:rPr lang="ru-RU" sz="1600" dirty="0" err="1"/>
                <a:t>әртүрлі</a:t>
              </a:r>
              <a:r>
                <a:rPr lang="ru-RU" sz="1600" dirty="0"/>
                <a:t> </a:t>
              </a:r>
              <a:r>
                <a:rPr lang="ru-RU" sz="1600" dirty="0" err="1"/>
                <a:t>ортада</a:t>
              </a:r>
              <a:r>
                <a:rPr lang="ru-RU" sz="1600" dirty="0"/>
                <a:t> – </a:t>
              </a:r>
              <a:r>
                <a:rPr lang="en-US" sz="1600" dirty="0"/>
                <a:t>Office, </a:t>
              </a:r>
              <a:r>
                <a:rPr lang="ru-RU" sz="1600" dirty="0"/>
                <a:t>веб, </a:t>
              </a:r>
              <a:r>
                <a:rPr lang="en-US" sz="1600" dirty="0"/>
                <a:t>LMS </a:t>
              </a:r>
              <a:r>
                <a:rPr lang="ru-RU" sz="1600" dirty="0" err="1"/>
                <a:t>жүйелерінде</a:t>
              </a:r>
              <a:r>
                <a:rPr lang="ru-RU" sz="1600" dirty="0"/>
                <a:t> </a:t>
              </a:r>
              <a:r>
                <a:rPr lang="ru-RU" sz="1600" dirty="0" err="1"/>
                <a:t>қолдану</a:t>
              </a:r>
              <a:r>
                <a:rPr lang="ru-RU" sz="1600" dirty="0"/>
                <a:t> </a:t>
              </a:r>
              <a:r>
                <a:rPr lang="ru-RU" sz="1600" dirty="0" err="1"/>
                <a:t>мүмкіндігі</a:t>
              </a:r>
              <a:endParaRPr lang="ru-RU" sz="1600" dirty="0"/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600" dirty="0" err="1">
                  <a:solidFill>
                    <a:srgbClr val="FF0000"/>
                  </a:solidFill>
                </a:rPr>
                <a:t>Қолдану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жолы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Орнату</a:t>
              </a:r>
              <a:r>
                <a:rPr lang="ru-RU" sz="1600" dirty="0">
                  <a:solidFill>
                    <a:srgbClr val="FF0000"/>
                  </a:solidFill>
                </a:rPr>
                <a:t>/</a:t>
              </a:r>
              <a:r>
                <a:rPr lang="ru-RU" sz="1600" dirty="0" err="1">
                  <a:solidFill>
                    <a:srgbClr val="FF0000"/>
                  </a:solidFill>
                </a:rPr>
                <a:t>қосу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Office (Word, PowerPoint):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ресми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сайттан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Office "Add-ins"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орнатыңыз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Google Docs/Slides: Google</a:t>
              </a:r>
              <a:endParaRPr lang="kk-KZ" sz="1600" dirty="0">
                <a:solidFill>
                  <a:srgbClr val="FF0000"/>
                </a:solidFill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Workspace Marketplace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қамтамасыз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етіледі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rgbClr val="FF0000"/>
                  </a:solidFill>
                </a:rPr>
                <a:t>Интерфейсті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пайдалану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MathType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панелін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ашып</a:t>
              </a:r>
              <a:r>
                <a:rPr lang="ru-RU" sz="1600" dirty="0">
                  <a:solidFill>
                    <a:srgbClr val="FF0000"/>
                  </a:solidFill>
                </a:rPr>
                <a:t>,</a:t>
              </a: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теңдеуді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жазу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немесе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қолмен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енгізіп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кейін</a:t>
              </a:r>
              <a:r>
                <a:rPr lang="ru-RU" sz="1600" dirty="0">
                  <a:solidFill>
                    <a:srgbClr val="FF0000"/>
                  </a:solidFill>
                </a:rPr>
                <a:t> "</a:t>
              </a:r>
              <a:r>
                <a:rPr lang="en-US" sz="1600" dirty="0">
                  <a:solidFill>
                    <a:srgbClr val="FF0000"/>
                  </a:solidFill>
                </a:rPr>
                <a:t>Insert"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құжатқа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енгізесіз</a:t>
              </a:r>
              <a:r>
                <a:rPr lang="en-US" sz="1600" dirty="0">
                  <a:solidFill>
                    <a:srgbClr val="FF0000"/>
                  </a:solidFill>
                </a:rPr>
                <a:t>.</a:t>
              </a:r>
              <a:endParaRPr lang="kk-KZ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Символдар</a:t>
              </a:r>
              <a:r>
                <a:rPr lang="ru-RU" sz="1600" dirty="0">
                  <a:solidFill>
                    <a:srgbClr val="FF0000"/>
                  </a:solidFill>
                </a:rPr>
                <a:t> мен </a:t>
              </a:r>
              <a:r>
                <a:rPr lang="ru-RU" sz="1600" dirty="0" err="1">
                  <a:solidFill>
                    <a:srgbClr val="FF0000"/>
                  </a:solidFill>
                </a:rPr>
                <a:t>шаблондар</a:t>
              </a:r>
              <a:endParaRPr lang="ru-RU" sz="16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rgbClr val="FF0000"/>
                  </a:solidFill>
                </a:rPr>
                <a:t>панелі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жылдам</a:t>
              </a:r>
              <a:endParaRPr lang="ru-RU" sz="1600" dirty="0">
                <a:solidFill>
                  <a:srgbClr val="FF0000"/>
                </a:solidFill>
              </a:endParaRPr>
            </a:p>
            <a:p>
              <a:r>
                <a:rPr lang="ru-RU" sz="1600" dirty="0" err="1">
                  <a:solidFill>
                    <a:srgbClr val="FF0000"/>
                  </a:solidFill>
                </a:rPr>
                <a:t>өңдеу</a:t>
              </a:r>
              <a:r>
                <a:rPr lang="ru-RU" sz="1600" dirty="0">
                  <a:solidFill>
                    <a:srgbClr val="FF0000"/>
                  </a:solidFill>
                </a:rPr>
                <a:t>, курсор мен </a:t>
              </a:r>
              <a:r>
                <a:rPr lang="ru-RU" sz="1600" dirty="0" err="1">
                  <a:solidFill>
                    <a:srgbClr val="FF0000"/>
                  </a:solidFill>
                </a:rPr>
                <a:t>пернетақта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shortcut-</a:t>
              </a:r>
              <a:r>
                <a:rPr lang="ru-RU" sz="1600" dirty="0">
                  <a:solidFill>
                    <a:srgbClr val="FF0000"/>
                  </a:solidFill>
                </a:rPr>
                <a:t>тары </a:t>
              </a:r>
              <a:r>
                <a:rPr lang="ru-RU" sz="1600" dirty="0" err="1">
                  <a:solidFill>
                    <a:srgbClr val="FF0000"/>
                  </a:solidFill>
                </a:rPr>
                <a:t>арқылы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жылжыту</a:t>
              </a:r>
              <a:r>
                <a:rPr lang="ru-RU" sz="1600" dirty="0">
                  <a:solidFill>
                    <a:srgbClr val="FF0000"/>
                  </a:solidFill>
                </a:rPr>
                <a:t>, </a:t>
              </a:r>
              <a:r>
                <a:rPr lang="ru-RU" sz="1600" dirty="0" err="1">
                  <a:solidFill>
                    <a:srgbClr val="FF0000"/>
                  </a:solidFill>
                </a:rPr>
                <a:t>форматтау</a:t>
              </a:r>
              <a:r>
                <a:rPr lang="ru-RU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</a:rPr>
                <a:t>қолжетімді</a:t>
              </a:r>
              <a:r>
                <a:rPr lang="ru-RU" sz="16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E640A-4928-41BC-A298-56CF5803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189" y="0"/>
            <a:ext cx="12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BC561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Мақсаты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Мұғалімдерге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жоспарын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тез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тиімді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құрастыруға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көмектесу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қатысуын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арттыру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ұсыну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Жасанды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интеллект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көмегімен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материалының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сапасын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көтеру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әр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деңгейіне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сай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Білім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нәтижелерін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жақсарту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шығармашылық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ойлау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алмасуды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дамыту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EB6E19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Мүмкіндіктері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AI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слайдтарын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автоматты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тек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тақырып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енгізсеңіз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жеткілікті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викториналар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сұрақ-жауап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пікірталас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жазу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жұмыстары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миға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шабуыл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Нақты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уақыттағы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кері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байланыс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бірден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Пәндер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тілдердің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таңдауы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қазақ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орыс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ағылшын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басқа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аккаунт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қажет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емес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сілтеме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қосылады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3A67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err="1">
                  <a:solidFill>
                    <a:schemeClr val="accent4">
                      <a:lumMod val="50000"/>
                    </a:schemeClr>
                  </a:solidFill>
                </a:rPr>
                <a:t>Артықшылығы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Уақытты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үнемдейді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жоспары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минуттар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ішінде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қызығушылығын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арттырады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түрінде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өтеді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оңай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техникалық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дағдысы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аз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адамдар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да тез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меңгереді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барысында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бірлесіп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жұмыс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істеу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Әлемдік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тәжірибеде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нәтижесі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дәлелденген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1042398" y="654612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solidFill>
              <a:srgbClr val="F8C7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r>
                <a:rPr lang="ru-RU" sz="1600" b="1" dirty="0"/>
                <a:t>       </a:t>
              </a:r>
            </a:p>
            <a:p>
              <a:r>
                <a:rPr lang="ru-RU" sz="1600" b="1" dirty="0"/>
                <a:t>               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жолы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Curipod.com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сайтына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кіріп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ретінде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тіркелу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тақырыбын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енгізіп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пән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сынып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деңгейін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таңдау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Платформа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ұсынған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қарап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болса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өңдеу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сұрақтарды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Оқушыларға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қатысу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сілтемені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беру.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кезінде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экраннан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соңында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нәтижелерді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сақтау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solidFill>
              <a:srgbClr val="F8C7A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CD654C-B16D-4C1F-A4AF-920272DD299E}"/>
              </a:ext>
            </a:extLst>
          </p:cNvPr>
          <p:cNvGrpSpPr/>
          <p:nvPr/>
        </p:nvGrpSpPr>
        <p:grpSpPr>
          <a:xfrm>
            <a:off x="0" y="0"/>
            <a:ext cx="12315464" cy="6927448"/>
            <a:chOff x="-3" y="-69448"/>
            <a:chExt cx="12315464" cy="69274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2FADD1-08AF-4161-A6E5-8A4D412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69448"/>
              <a:ext cx="12315464" cy="6927448"/>
            </a:xfrm>
            <a:prstGeom prst="rect">
              <a:avLst/>
            </a:prstGeom>
          </p:spPr>
        </p:pic>
        <p:pic>
          <p:nvPicPr>
            <p:cNvPr id="2050" name="Picture 2" descr="Curipod">
              <a:extLst>
                <a:ext uri="{FF2B5EF4-FFF2-40B4-BE49-F238E27FC236}">
                  <a16:creationId xmlns:a16="http://schemas.microsoft.com/office/drawing/2014/main" id="{1FDA9915-712C-4D39-81EE-E703ECD1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06" b="33618"/>
            <a:stretch/>
          </p:blipFill>
          <p:spPr bwMode="auto">
            <a:xfrm>
              <a:off x="3594534" y="144441"/>
              <a:ext cx="5123043" cy="276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095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730309-3DFB-4B8E-8283-E1FC46C7DF29}"/>
              </a:ext>
            </a:extLst>
          </p:cNvPr>
          <p:cNvGrpSpPr/>
          <p:nvPr/>
        </p:nvGrpSpPr>
        <p:grpSpPr>
          <a:xfrm>
            <a:off x="0" y="0"/>
            <a:ext cx="3047999" cy="6858000"/>
            <a:chOff x="1" y="0"/>
            <a:chExt cx="2986268" cy="6858000"/>
          </a:xfrm>
          <a:solidFill>
            <a:srgbClr val="BC5610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0EA63D-C71E-41CF-99DE-0A2C6D786EB2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  <a:p>
              <a:pPr algn="ctr"/>
              <a:endParaRPr lang="ru-RU" sz="1600" b="1" dirty="0"/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Мақсаты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Мұғалімдерге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жоспарын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тез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тиімді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құрастыруға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көмектесу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қатысуын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арттыру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ұсыну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Жасанды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интеллект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көмегімен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материалының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сапасын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көтеру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әр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оқушының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деңгейіне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сай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беру.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Білім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нәтижелерін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жақсарту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шығармашылық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ойлау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алмасуды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дамыту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CF4F0195-752D-4BA9-94B5-A293959BBC93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E76708-1C54-4FAE-BE5E-3331C90EB579}"/>
              </a:ext>
            </a:extLst>
          </p:cNvPr>
          <p:cNvGrpSpPr/>
          <p:nvPr/>
        </p:nvGrpSpPr>
        <p:grpSpPr>
          <a:xfrm>
            <a:off x="3048000" y="0"/>
            <a:ext cx="3047998" cy="6858000"/>
            <a:chOff x="1" y="0"/>
            <a:chExt cx="2986268" cy="6858000"/>
          </a:xfrm>
          <a:solidFill>
            <a:srgbClr val="EB6E19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8A89059-4401-4A21-9766-5BA642DE242E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Мүмкіндіктері</a:t>
              </a:r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AI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сабақ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слайдтарын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автоматты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жасау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тек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тақырып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енгізсеңіз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жеткілікті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Интерактивті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викториналар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сұрақ-жауап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пікірталас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жазу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жұмыстары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миға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шабуыл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Нақты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уақыттағы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кері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байланыс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бірден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Пәндер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мен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тілдердің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кең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таңдауы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қазақ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орыс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ағылшын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басқа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тілдерде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Оқушылар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үшін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аккаунт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қажет</a:t>
              </a:r>
              <a:r>
                <a:rPr lang="ru-RU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емес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— </a:t>
              </a: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сілтеме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арқылы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қосылады</a:t>
              </a:r>
              <a:r>
                <a:rPr lang="ru-RU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79378A5-FBDB-4479-8C8C-F66363D13789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1914DD-40B5-4FC8-A41A-FE2CD784C5E5}"/>
              </a:ext>
            </a:extLst>
          </p:cNvPr>
          <p:cNvGrpSpPr/>
          <p:nvPr/>
        </p:nvGrpSpPr>
        <p:grpSpPr>
          <a:xfrm>
            <a:off x="6096000" y="0"/>
            <a:ext cx="3109732" cy="6858000"/>
            <a:chOff x="123464" y="0"/>
            <a:chExt cx="2986268" cy="6858000"/>
          </a:xfrm>
          <a:solidFill>
            <a:srgbClr val="F3A67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20281E-DE91-46D5-9945-728A4226F672}"/>
                </a:ext>
              </a:extLst>
            </p:cNvPr>
            <p:cNvSpPr/>
            <p:nvPr/>
          </p:nvSpPr>
          <p:spPr>
            <a:xfrm>
              <a:off x="123464" y="0"/>
              <a:ext cx="2986268" cy="68580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/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err="1">
                  <a:solidFill>
                    <a:schemeClr val="accent4">
                      <a:lumMod val="50000"/>
                    </a:schemeClr>
                  </a:solidFill>
                </a:rPr>
                <a:t>Артықшылығы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ru-RU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Уақытты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үнемдейді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жоспары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минуттар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ішінде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қызығушылығын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арттырады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: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түрінде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өтеді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оңай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техникалық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дағдысы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аз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адамдар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да тез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меңгереді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барысында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белсенді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бірлесіп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жұмыс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істеу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мүмкіндігі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артады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Әлемдік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тәжірибеде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нәтижесі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дәлелденген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9F41BEAB-34E7-416D-BC27-FA7256EDDA12}"/>
                </a:ext>
              </a:extLst>
            </p:cNvPr>
            <p:cNvSpPr/>
            <p:nvPr/>
          </p:nvSpPr>
          <p:spPr>
            <a:xfrm>
              <a:off x="1042398" y="654612"/>
              <a:ext cx="1018573" cy="844952"/>
            </a:xfrm>
            <a:prstGeom prst="hexagon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3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DFE7EC-C9DC-4D2F-9969-9B70DC382135}"/>
              </a:ext>
            </a:extLst>
          </p:cNvPr>
          <p:cNvGrpSpPr/>
          <p:nvPr/>
        </p:nvGrpSpPr>
        <p:grpSpPr>
          <a:xfrm>
            <a:off x="9205732" y="0"/>
            <a:ext cx="3109732" cy="6858000"/>
            <a:chOff x="1" y="0"/>
            <a:chExt cx="2986268" cy="6858000"/>
          </a:xfrm>
          <a:solidFill>
            <a:srgbClr val="FFC1C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929FC2-52F3-41BA-8825-19D6E918E103}"/>
                </a:ext>
              </a:extLst>
            </p:cNvPr>
            <p:cNvSpPr/>
            <p:nvPr/>
          </p:nvSpPr>
          <p:spPr>
            <a:xfrm>
              <a:off x="1" y="0"/>
              <a:ext cx="2986268" cy="6858000"/>
            </a:xfrm>
            <a:prstGeom prst="rect">
              <a:avLst/>
            </a:prstGeom>
            <a:solidFill>
              <a:srgbClr val="F8C7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endParaRPr lang="ru-RU" sz="1600" b="1" dirty="0"/>
            </a:p>
            <a:p>
              <a:r>
                <a:rPr lang="ru-RU" sz="1600" b="1" dirty="0"/>
                <a:t>       </a:t>
              </a:r>
            </a:p>
            <a:p>
              <a:r>
                <a:rPr lang="ru-RU" sz="1600" b="1" dirty="0"/>
                <a:t>               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Қолдану</a:t>
              </a:r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accent4">
                      <a:lumMod val="50000"/>
                    </a:schemeClr>
                  </a:solidFill>
                </a:rPr>
                <a:t>жолы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sz="16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Curipod.com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сайтына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кіріп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мұғалім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ретінде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тіркелу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тақырыбын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енгізіп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пән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сынып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деңгейін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таңдау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Платформа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ұсынған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дайын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слайдтарды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қарап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қажет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болса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өңдеу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Сабаққа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арналған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интерактивті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тапсырмалар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мен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сұрақтарды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қосу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Оқушыларға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қатысу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үшін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QR 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код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немесе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сілтемені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беру.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кезінде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оқушылардың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жауаптарын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экраннан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көріп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талқылау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>
                <a:buFont typeface="+mj-lt"/>
                <a:buAutoNum type="arabicPeriod"/>
              </a:pP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Сабақ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соңында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нәтижелерді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сақтау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және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accent4">
                      <a:lumMod val="50000"/>
                    </a:schemeClr>
                  </a:solidFill>
                </a:rPr>
                <a:t>талдау</a:t>
              </a:r>
              <a:r>
                <a:rPr lang="ru-RU" sz="1600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A6B262A9-FE91-4FED-9508-BD04CAE2B64F}"/>
                </a:ext>
              </a:extLst>
            </p:cNvPr>
            <p:cNvSpPr/>
            <p:nvPr/>
          </p:nvSpPr>
          <p:spPr>
            <a:xfrm>
              <a:off x="937549" y="682906"/>
              <a:ext cx="1018573" cy="844952"/>
            </a:xfrm>
            <a:prstGeom prst="hexagon">
              <a:avLst/>
            </a:prstGeom>
            <a:solidFill>
              <a:srgbClr val="F8C7A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4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CD654C-B16D-4C1F-A4AF-920272DD299E}"/>
              </a:ext>
            </a:extLst>
          </p:cNvPr>
          <p:cNvGrpSpPr/>
          <p:nvPr/>
        </p:nvGrpSpPr>
        <p:grpSpPr>
          <a:xfrm>
            <a:off x="3048000" y="-34724"/>
            <a:ext cx="12315464" cy="6927448"/>
            <a:chOff x="-3" y="-69448"/>
            <a:chExt cx="12315464" cy="69274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2FADD1-08AF-4161-A6E5-8A4D412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69448"/>
              <a:ext cx="12315464" cy="6927448"/>
            </a:xfrm>
            <a:prstGeom prst="rect">
              <a:avLst/>
            </a:prstGeom>
          </p:spPr>
        </p:pic>
        <p:pic>
          <p:nvPicPr>
            <p:cNvPr id="2050" name="Picture 2" descr="Curipod">
              <a:extLst>
                <a:ext uri="{FF2B5EF4-FFF2-40B4-BE49-F238E27FC236}">
                  <a16:creationId xmlns:a16="http://schemas.microsoft.com/office/drawing/2014/main" id="{1FDA9915-712C-4D39-81EE-E703ECD1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06" b="33618"/>
            <a:stretch/>
          </p:blipFill>
          <p:spPr bwMode="auto">
            <a:xfrm>
              <a:off x="3594534" y="144441"/>
              <a:ext cx="5123043" cy="276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890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3588</Words>
  <Application>Microsoft Office PowerPoint</Application>
  <PresentationFormat>Широкоэкранный</PresentationFormat>
  <Paragraphs>686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Umid Almetov</dc:creator>
  <cp:lastModifiedBy>Umid Almetov</cp:lastModifiedBy>
  <cp:revision>32</cp:revision>
  <dcterms:created xsi:type="dcterms:W3CDTF">2025-08-08T14:41:15Z</dcterms:created>
  <dcterms:modified xsi:type="dcterms:W3CDTF">2025-08-26T18:12:31Z</dcterms:modified>
</cp:coreProperties>
</file>