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Petrona"/>
      <p:regular r:id="rId18"/>
    </p:embeddedFont>
    <p:embeddedFont>
      <p:font typeface="Petrona"/>
      <p:regular r:id="rId19"/>
    </p:embeddedFont>
    <p:embeddedFont>
      <p:font typeface="Petrona"/>
      <p:regular r:id="rId20"/>
    </p:embeddedFont>
    <p:embeddedFont>
      <p:font typeface="Petrona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  <p:embeddedFont>
      <p:font typeface="Inter"/>
      <p:regular r:id="rId2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Relationship Id="rId24" Type="http://schemas.openxmlformats.org/officeDocument/2006/relationships/font" Target="fonts/font7.fntdata"/><Relationship Id="rId2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pn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slideLayout" Target="../slideLayouts/slideLayout8.xml"/><Relationship Id="rId1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86639"/>
            <a:ext cx="7556421" cy="1953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Теңүдемелі қозғалыс кинематикасының негізгі теңдеулері мен ұғымдары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80190" y="3938111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10-сынып физикасының маңызды тақырыбы - теңүдемелі қозғалыс. Бүгін біз кинематиканың негізгі теңдеулерін зерттеп, жылдамдықтың уақытқа тәуелділік графигінен орын ауыстыру формуласын қорытып шығарамыз. Тақырыптың өмірмен байланысын тауып, қозғалыс теңдеулерінің практикалық маңызын түсінеміз.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749052"/>
            <a:ext cx="75564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«Білім – қымбат қазына, қанағат тұтпа азына» — Мұзафар Әлімбаев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4145"/>
            <a:ext cx="11281410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Теңүдемелі қозғалыс: өмірмен байланыс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278225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762" y="2810173"/>
            <a:ext cx="312539" cy="3906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2850475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Жүргізуші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438632" y="3295174"/>
            <a:ext cx="353734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Жол қозғалысы кезінде жүргізушілер үдеу мен тежелуді дұрыс есептеуі қажет. Тежелу жолын болжау - апаттардың алдын алудың негізі.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438632" y="5001935"/>
            <a:ext cx="353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Мамандық байланысы: жол қауіпсіздігі инспекторы, көлік инженері, жарыс жүргізушісі.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23986" y="278225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959" y="2810173"/>
            <a:ext cx="312539" cy="3906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68829" y="2850475"/>
            <a:ext cx="293131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Ғарыш технологиясы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5868829" y="3295174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Зымыран ұшырылғанда үдеу біртіндеп өзгереді. Ғарышкерлер үшін g-күштер (үдеудің еселеуіші) маңызды фактор.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5868829" y="4684395"/>
            <a:ext cx="353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Ғарыш саласындағы мамандықтар: зымыран инженері, астронавт, траектория маманы.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54302" y="278225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275" y="2810173"/>
            <a:ext cx="312539" cy="39064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0299144" y="2850475"/>
            <a:ext cx="2840355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Зертханалық жұмыс</a:t>
            </a:r>
            <a:endParaRPr lang="en-US" sz="2050" dirty="0"/>
          </a:p>
        </p:txBody>
      </p:sp>
      <p:sp>
        <p:nvSpPr>
          <p:cNvPr id="16" name="Text 11"/>
          <p:cNvSpPr/>
          <p:nvPr/>
        </p:nvSpPr>
        <p:spPr>
          <a:xfrm>
            <a:off x="10299144" y="3295174"/>
            <a:ext cx="353746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Смартфондағы акселерометр арқылы теңүдемелі қозғалысты зерттеуге болады. AI көмегімен деректерді талдау - заманауи физик-зерттеушінің құралы.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10299144" y="5001935"/>
            <a:ext cx="353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Үй тапсырмасы: ChatGPT + Excel арқылы v(t) графигін салу және s есептеу.</a:t>
            </a:r>
            <a:endParaRPr lang="en-US" sz="1550" dirty="0"/>
          </a:p>
        </p:txBody>
      </p:sp>
      <p:sp>
        <p:nvSpPr>
          <p:cNvPr id="18" name="Text 13"/>
          <p:cNvSpPr/>
          <p:nvPr/>
        </p:nvSpPr>
        <p:spPr>
          <a:xfrm>
            <a:off x="793790" y="617779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«Еңбекқорлық және кәсіби біліктілік» құндылықтарын физика заңдарын түсіну және қолдану арқылы дамытамыз!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89164"/>
            <a:ext cx="52099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endParaRPr lang="en-US" sz="4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32929" y="2023348"/>
            <a:ext cx="10403681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Теңүдемелі қозғалыс: негізгі ұғымдар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93790" y="3071455"/>
            <a:ext cx="4215289" cy="2276356"/>
          </a:xfrm>
          <a:prstGeom prst="roundRect">
            <a:avLst>
              <a:gd name="adj" fmla="val 366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182892" y="329267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Үдеу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1015008" y="3737372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Жылдамдықтың уақыт бойынша өзгеру жылдамдығы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015008" y="4491514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= (v - v₀)/t, өлшем бірлігі: м/с²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071455"/>
            <a:ext cx="4215408" cy="2276356"/>
          </a:xfrm>
          <a:prstGeom prst="roundRect">
            <a:avLst>
              <a:gd name="adj" fmla="val 366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28655" y="329267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Орын ауыстыру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5428655" y="3737372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Дененің бастапқы нүктеден соңғы нүктеге дейінгі ең қысқа қашықтығы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428655" y="4491514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 - векторлық шама, өлшем бірлігі: м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071455"/>
            <a:ext cx="4215289" cy="2276356"/>
          </a:xfrm>
          <a:prstGeom prst="roundRect">
            <a:avLst>
              <a:gd name="adj" fmla="val 366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42421" y="3292673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Жылдамдық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9842421" y="3737372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Орын ауыстырудың уақытқа қатынасы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9842421" y="4491514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- векторлық шама, өлшем бірлігі: м/с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57105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Теңүдемелі қозғалыс кезінде денеге әсер ететін күштер тұрақты болса, үдеу де тұрақты болады. Мұндай жағдайда v(t) графигі түзу сызық түрінде көрсетіледі. Үдеу - бұл сызықтың көлбеу бұрышының тангенсі.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930" y="533400"/>
            <a:ext cx="12747188" cy="636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Жылдамдық-уақыт графигі арқылы қорытулар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3123" y="1678900"/>
            <a:ext cx="4963478" cy="49634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14567" y="1654731"/>
            <a:ext cx="2764274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Маңызды байланыс: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8914567" y="2166818"/>
            <a:ext cx="494752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v(t) графигіндегі аудан - орын ауыстыруға тең!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8914567" y="2651641"/>
            <a:ext cx="4947523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Трапеция ауданы формуласы: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8914567" y="3207425"/>
            <a:ext cx="4947523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endParaRPr lang="en-US" sz="17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567" y="3207425"/>
            <a:ext cx="4947523" cy="55792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75930" y="7078623"/>
            <a:ext cx="13078539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Бұл формула кез келген теңүдемелі қозғалысқа қолданылады. Графиктегі трапеция ауданын есептеу арқылы біз дененің орын ауыстыруын анықтай аламыз. Бұл - кинематиканың ең маңызды тұжырымдарының бірі.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2569"/>
            <a:ext cx="9060537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Теңүдемелі қозғалыс теңдеулері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50676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542824"/>
            <a:ext cx="285511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Жылдамдық теңдеуі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992148" y="4119563"/>
            <a:ext cx="395085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48" y="4119563"/>
            <a:ext cx="3950851" cy="3469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2148" y="4717613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Мұндағы: v₀ - бастапқы жылдамдық, v - соңғы жылдамдық, a - үдеу, t - уақыт</a:t>
            </a:r>
            <a:endParaRPr lang="en-US" sz="15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57" y="2550676"/>
            <a:ext cx="4347567" cy="7937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339715" y="3542824"/>
            <a:ext cx="3264575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Орын ауыстыру теңдеуі</a:t>
            </a:r>
            <a:endParaRPr lang="en-US" sz="2050" dirty="0"/>
          </a:p>
        </p:txBody>
      </p:sp>
      <p:sp>
        <p:nvSpPr>
          <p:cNvPr id="10" name="Text 5"/>
          <p:cNvSpPr/>
          <p:nvPr/>
        </p:nvSpPr>
        <p:spPr>
          <a:xfrm>
            <a:off x="5339715" y="4119563"/>
            <a:ext cx="3950851" cy="54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715" y="4119563"/>
            <a:ext cx="3950851" cy="54233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39715" y="4912995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Бұл теңдеуді v(t) графигіндегі трапеция ауданынан қорытып шығарамыз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550676"/>
            <a:ext cx="4347567" cy="79379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687282" y="3542824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Үшінші теңдеу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9687282" y="4119563"/>
            <a:ext cx="395085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282" y="4119563"/>
            <a:ext cx="3950851" cy="34694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687282" y="4717613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Уақытты қамтымайтын теңдеу, жылдамдық пен қашықтықты байланыстырады</a:t>
            </a:r>
            <a:endParaRPr lang="en-US" sz="1550" dirty="0"/>
          </a:p>
        </p:txBody>
      </p:sp>
      <p:sp>
        <p:nvSpPr>
          <p:cNvPr id="18" name="Text 10"/>
          <p:cNvSpPr/>
          <p:nvPr/>
        </p:nvSpPr>
        <p:spPr>
          <a:xfrm>
            <a:off x="793790" y="609183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Бұл үш теңдеуді пайдаланып, кез келген теңүдемелі қозғалыс есебін шығаруға болады. Есеп шарттарына байланысты белгілі шамаларды тиісті формулаға қойып, белгісіз шаманы табамыз.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737"/>
            <a:ext cx="130428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Теңүдемелі қозғалыс: Формуланы қорытып шығару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93790" y="2741295"/>
            <a:ext cx="358794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Қадам 1: Трапеция ауданы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93790" y="32652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v(t) графигіндегі трапеция ауданы орын ауыстыруға тең: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833932"/>
            <a:ext cx="6279356" cy="525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833932"/>
            <a:ext cx="6279356" cy="5257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64874" y="2741295"/>
            <a:ext cx="4909542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Қадам 2: Жылдамдықты алмастыру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7564874" y="32652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= v₀ + at формуласын бірінші теңдеуге қоямыз: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4874" y="3833932"/>
            <a:ext cx="6279356" cy="57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874" y="3833932"/>
            <a:ext cx="6279356" cy="57078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93790" y="5077420"/>
            <a:ext cx="3862387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Қадам 3: Өрнекті ықшамдау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793790" y="5654159"/>
            <a:ext cx="6279356" cy="54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654159"/>
            <a:ext cx="6279356" cy="54233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3790" y="6447592"/>
            <a:ext cx="6279356" cy="588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447592"/>
            <a:ext cx="6279356" cy="58816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64874" y="5077420"/>
            <a:ext cx="3178969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Қадам 4: Соңғы нәтиже</a:t>
            </a:r>
            <a:endParaRPr lang="en-US" sz="2050" dirty="0"/>
          </a:p>
        </p:txBody>
      </p:sp>
      <p:sp>
        <p:nvSpPr>
          <p:cNvPr id="17" name="Text 11"/>
          <p:cNvSpPr/>
          <p:nvPr/>
        </p:nvSpPr>
        <p:spPr>
          <a:xfrm>
            <a:off x="7564874" y="5654159"/>
            <a:ext cx="6279356" cy="54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1750" dirty="0"/>
          </a:p>
        </p:txBody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874" y="5654159"/>
            <a:ext cx="6279356" cy="54233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564874" y="644759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Бұл - теңүдемелі қозғалыстың негізгі теңдеуі!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75353"/>
            <a:ext cx="9094708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Теңүдемелі қозғалыс графиктері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93790" y="4922639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x(t) - орын-уақыт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93790" y="5446633"/>
            <a:ext cx="40257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Парабола тәрізді қисық сызық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5942767"/>
            <a:ext cx="402574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x = x₀ + v₀t + ½at²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311259" y="4922639"/>
            <a:ext cx="3286125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v(t) - жылдамдық-уақыт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5311259" y="5446633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Түзу сызық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5311259" y="5942767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= v₀ + at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5311259" y="6438900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Көлбеу бұрыш тангенсі = a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9827300" y="4922639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a(t) - үдеу-уақыт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9827300" y="5446633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Горизонталь түзу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827300" y="5942767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= const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9827300" y="6438900"/>
            <a:ext cx="40243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Теңүдемелі қозғалыста үдеу тұрақты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203" y="464225"/>
            <a:ext cx="7207687" cy="553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Үлгі есеп: Теңдеулерді қолдану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675203" y="1355646"/>
            <a:ext cx="13279993" cy="1584722"/>
          </a:xfrm>
          <a:prstGeom prst="roundRect">
            <a:avLst>
              <a:gd name="adj" fmla="val 4474"/>
            </a:avLst>
          </a:prstGeom>
          <a:solidFill>
            <a:srgbClr val="B6D6FC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915" y="1570792"/>
            <a:ext cx="276939" cy="2214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89566" y="1566505"/>
            <a:ext cx="2215634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Есеп шарты: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1289566" y="2012156"/>
            <a:ext cx="12496919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Дененің бастапқы жылдамдығы v₀ = 5 м/с. Үдеу a = 2 м/с². Қозғалыс уақыты t = 4 с.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1289566" y="2434114"/>
            <a:ext cx="12496919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Табу керек: а) соңғы жылдамдық v; ә) орын ауыстыру s.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75203" y="3298984"/>
            <a:ext cx="2215634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Шешімі: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75203" y="3744635"/>
            <a:ext cx="643413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а) Соңғы жылдамдық: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75203" y="4228267"/>
            <a:ext cx="6434138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3" y="4228267"/>
            <a:ext cx="6434138" cy="290989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75203" y="4732853"/>
            <a:ext cx="6434138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03" y="4732853"/>
            <a:ext cx="6434138" cy="29098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5203" y="5237440"/>
            <a:ext cx="643413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ә) Орын ауыстыру:</a:t>
            </a:r>
            <a:endParaRPr lang="en-US" sz="1300" dirty="0"/>
          </a:p>
        </p:txBody>
      </p:sp>
      <p:sp>
        <p:nvSpPr>
          <p:cNvPr id="15" name="Text 10"/>
          <p:cNvSpPr/>
          <p:nvPr/>
        </p:nvSpPr>
        <p:spPr>
          <a:xfrm>
            <a:off x="675203" y="5721072"/>
            <a:ext cx="6434138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03" y="5721072"/>
            <a:ext cx="6434138" cy="46124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75203" y="6395918"/>
            <a:ext cx="6434138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03" y="6395918"/>
            <a:ext cx="6434138" cy="461248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75203" y="7070765"/>
            <a:ext cx="6434138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03" y="7070765"/>
            <a:ext cx="6434138" cy="290989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7528679" y="3298984"/>
            <a:ext cx="2215634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Тексеру:</a:t>
            </a:r>
            <a:endParaRPr lang="en-US" sz="1700" dirty="0"/>
          </a:p>
        </p:txBody>
      </p:sp>
      <p:sp>
        <p:nvSpPr>
          <p:cNvPr id="22" name="Text 14"/>
          <p:cNvSpPr/>
          <p:nvPr/>
        </p:nvSpPr>
        <p:spPr>
          <a:xfrm>
            <a:off x="7528679" y="3744635"/>
            <a:ext cx="643413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Екінші формула арқылы:</a:t>
            </a:r>
            <a:endParaRPr lang="en-US" sz="1300" dirty="0"/>
          </a:p>
        </p:txBody>
      </p:sp>
      <p:sp>
        <p:nvSpPr>
          <p:cNvPr id="23" name="Text 15"/>
          <p:cNvSpPr/>
          <p:nvPr/>
        </p:nvSpPr>
        <p:spPr>
          <a:xfrm>
            <a:off x="7528679" y="4228267"/>
            <a:ext cx="6434138" cy="4855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24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8679" y="4228267"/>
            <a:ext cx="6434138" cy="485537"/>
          </a:xfrm>
          <a:prstGeom prst="rect">
            <a:avLst/>
          </a:prstGeom>
        </p:spPr>
      </p:pic>
      <p:sp>
        <p:nvSpPr>
          <p:cNvPr id="25" name="Text 16"/>
          <p:cNvSpPr/>
          <p:nvPr/>
        </p:nvSpPr>
        <p:spPr>
          <a:xfrm>
            <a:off x="7528679" y="4927402"/>
            <a:ext cx="6434138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26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8679" y="4927402"/>
            <a:ext cx="6434138" cy="461248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7528679" y="5602248"/>
            <a:ext cx="6434138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Үшінші формула арқылы:</a:t>
            </a:r>
            <a:endParaRPr lang="en-US" sz="1300" dirty="0"/>
          </a:p>
        </p:txBody>
      </p:sp>
      <p:sp>
        <p:nvSpPr>
          <p:cNvPr id="28" name="Text 18"/>
          <p:cNvSpPr/>
          <p:nvPr/>
        </p:nvSpPr>
        <p:spPr>
          <a:xfrm>
            <a:off x="7528679" y="6085880"/>
            <a:ext cx="6434138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29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8679" y="6085880"/>
            <a:ext cx="6434138" cy="290989"/>
          </a:xfrm>
          <a:prstGeom prst="rect">
            <a:avLst/>
          </a:prstGeom>
        </p:spPr>
      </p:pic>
      <p:sp>
        <p:nvSpPr>
          <p:cNvPr id="30" name="Text 19"/>
          <p:cNvSpPr/>
          <p:nvPr/>
        </p:nvSpPr>
        <p:spPr>
          <a:xfrm>
            <a:off x="7528679" y="6590467"/>
            <a:ext cx="6434138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3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8679" y="6590467"/>
            <a:ext cx="6434138" cy="290989"/>
          </a:xfrm>
          <a:prstGeom prst="rect">
            <a:avLst/>
          </a:prstGeom>
        </p:spPr>
      </p:pic>
      <p:sp>
        <p:nvSpPr>
          <p:cNvPr id="32" name="Text 20"/>
          <p:cNvSpPr/>
          <p:nvPr/>
        </p:nvSpPr>
        <p:spPr>
          <a:xfrm>
            <a:off x="7528679" y="7095053"/>
            <a:ext cx="6434138" cy="461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33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8679" y="7095053"/>
            <a:ext cx="6434138" cy="4612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9113" y="356949"/>
            <a:ext cx="5438894" cy="425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Тежелу жолы және қауіпсіздік</a:t>
            </a:r>
            <a:endParaRPr lang="en-US" sz="2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113" y="1042392"/>
            <a:ext cx="13592175" cy="722209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701189" y="8264485"/>
            <a:ext cx="129778" cy="129778"/>
          </a:xfrm>
          <a:prstGeom prst="roundRect">
            <a:avLst>
              <a:gd name="adj" fmla="val 14092"/>
            </a:avLst>
          </a:prstGeom>
          <a:solidFill>
            <a:srgbClr val="00334D"/>
          </a:solidFill>
          <a:ln/>
        </p:spPr>
      </p:sp>
      <p:sp>
        <p:nvSpPr>
          <p:cNvPr id="5" name="Text 2"/>
          <p:cNvSpPr/>
          <p:nvPr/>
        </p:nvSpPr>
        <p:spPr>
          <a:xfrm>
            <a:off x="5891927" y="8264485"/>
            <a:ext cx="1347073" cy="129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Жылдамдық (км/сағ)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7391400" y="8264485"/>
            <a:ext cx="129778" cy="129778"/>
          </a:xfrm>
          <a:prstGeom prst="roundRect">
            <a:avLst>
              <a:gd name="adj" fmla="val 14092"/>
            </a:avLst>
          </a:prstGeom>
          <a:solidFill>
            <a:srgbClr val="006496"/>
          </a:solidFill>
          <a:ln/>
        </p:spPr>
      </p:sp>
      <p:sp>
        <p:nvSpPr>
          <p:cNvPr id="7" name="Text 4"/>
          <p:cNvSpPr/>
          <p:nvPr/>
        </p:nvSpPr>
        <p:spPr>
          <a:xfrm>
            <a:off x="7582138" y="8264485"/>
            <a:ext cx="1086803" cy="129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Тежелу жолы (м)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519113" y="8799909"/>
            <a:ext cx="13592175" cy="415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Көліктің тежелу жолы жылдамдықтың </a:t>
            </a:r>
            <a:pPr algn="l" indent="0" marL="0">
              <a:lnSpc>
                <a:spcPts val="1600"/>
              </a:lnSpc>
              <a:buNone/>
            </a:pPr>
            <a:r>
              <a:rPr lang="en-US" sz="1000" b="1" dirty="0">
                <a:solidFill>
                  <a:srgbClr val="007EB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квадратына</a:t>
            </a:r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пропорционал. Жылдамдық 2 есе артса, тежелу жолы шамамен 4 есе артады! Бұл құбылыстың себебі - кинетикалық энергия формуласы: Ek = ½mv². Жылдамдық артқанда кинетикалық энергия квадраттық заңдылықпен өседі.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519113" y="9361170"/>
            <a:ext cx="13592175" cy="207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Формула: s = v²/(2|a|), мұндағы |a| - тежелу үдеуінің модулі (әдетте 5-8 м/с²).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057" y="442079"/>
            <a:ext cx="5692616" cy="527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Көкпар және кинематика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7458" y="1391602"/>
            <a:ext cx="3940254" cy="39402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32044" y="1371481"/>
            <a:ext cx="4536162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Ұлттық спорт және теңүдемелі қозғалыс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832044" y="1795939"/>
            <a:ext cx="71628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Көкпарда шабандоздар атты кенеттен үдетіп, тез бұрылыс жасайды. Мұнда теңүдемелі қозғалыс заңдылықтары маңызды рөл атқарады.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832044" y="2454950"/>
            <a:ext cx="71628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Шабандоз өз атының үдеуі мен жылдамдығын сезінумен қатар, басқа шабандоздардың қозғалыс траекториясын да болжай білуі қажет.</a:t>
            </a:r>
            <a:endParaRPr lang="en-US" sz="12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7" y="5693569"/>
            <a:ext cx="4448056" cy="64305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03791" y="6497360"/>
            <a:ext cx="2110145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Үдету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803791" y="6857524"/>
            <a:ext cx="4126587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Шапшаң үдету - көкпарда табысқа жетудің кілті. Ат бұлшық еттерінің күші үдеу мөлшерін анықтайды.</a:t>
            </a:r>
            <a:endParaRPr lang="en-US" sz="12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13" y="5693569"/>
            <a:ext cx="4448056" cy="64305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251847" y="6497360"/>
            <a:ext cx="2110145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Қауіпсіздік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5251847" y="6857524"/>
            <a:ext cx="4126587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Жоғары жылдамдықта тежелу жолы артады. Шабандоз бұны ескеріп, алдын-ала әрекет етуі маңызды.</a:t>
            </a:r>
            <a:endParaRPr lang="en-US" sz="12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168" y="5693569"/>
            <a:ext cx="4448175" cy="64305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699903" y="6497360"/>
            <a:ext cx="2110145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Шеберлік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9699903" y="6857524"/>
            <a:ext cx="4126706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Жылдамдық пен үдеуді шебер басқару - көкпар шеберлігінің негізі, бұл физика заңдарын жақсы түсінуді талап етеді.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2025-09-03T17:04:38Z</dcterms:created>
  <dcterms:modified xsi:type="dcterms:W3CDTF">2025-09-03T17:04:38Z</dcterms:modified>
</cp:coreProperties>
</file>