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Nunito Semi Bold"/>
      <p:regular r:id="rId17"/>
    </p:embeddedFont>
    <p:embeddedFont>
      <p:font typeface="Nunito Semi Bold"/>
      <p:regular r:id="rId18"/>
    </p:embeddedFont>
    <p:embeddedFont>
      <p:font typeface="Nunito Semi Bold"/>
      <p:regular r:id="rId19"/>
    </p:embeddedFont>
    <p:embeddedFont>
      <p:font typeface="Nunito Semi Bold"/>
      <p:regular r:id="rId20"/>
    </p:embeddedFont>
    <p:embeddedFont>
      <p:font typeface="PT Sans"/>
      <p:regular r:id="rId21"/>
    </p:embeddedFont>
    <p:embeddedFont>
      <p:font typeface="PT Sans"/>
      <p:regular r:id="rId22"/>
    </p:embeddedFont>
    <p:embeddedFont>
      <p:font typeface="PT Sans"/>
      <p:regular r:id="rId23"/>
    </p:embeddedFont>
    <p:embeddedFont>
      <p:font typeface="PT Sans"/>
      <p:regular r:id="rId24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Relationship Id="rId23" Type="http://schemas.openxmlformats.org/officeDocument/2006/relationships/font" Target="fonts/font7.fntdata"/><Relationship Id="rId24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0-1.png"/><Relationship Id="rId2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1-1.png"/><Relationship Id="rId2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2-1.png"/><Relationship Id="rId2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3-1.png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4-1.png"/><Relationship Id="rId2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5-1.png"/><Relationship Id="rId2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6-1.png"/><Relationship Id="rId2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7-1.png"/><Relationship Id="rId2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8-1.png"/><Relationship Id="rId2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9-1.png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F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F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F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F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F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F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F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F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F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F">
              <a:alpha val="7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image" Target="../media/image-6-4.png"/><Relationship Id="rId5" Type="http://schemas.openxmlformats.org/officeDocument/2006/relationships/slideLayout" Target="../slideLayouts/slideLayout7.xml"/><Relationship Id="rId6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0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2344460"/>
            <a:ext cx="7468553" cy="12318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8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Еркін және еріксіз электромагниттік тербелістер</a:t>
            </a:r>
            <a:endParaRPr lang="en-US" sz="3850" dirty="0"/>
          </a:p>
        </p:txBody>
      </p:sp>
      <p:sp>
        <p:nvSpPr>
          <p:cNvPr id="4" name="Text 1"/>
          <p:cNvSpPr/>
          <p:nvPr/>
        </p:nvSpPr>
        <p:spPr>
          <a:xfrm>
            <a:off x="837724" y="3890367"/>
            <a:ext cx="7468553" cy="1340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Электромагниттік тербелістер - заманауи технология мен ғылымның негізі. Бұл сабақта біз еркін және еріксіз электромагниттік тербелістердің пайда болу шарттарын, олардың өмірдегі қолданысын және электротехника саласындағы маңызын зерттейміз.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837724" y="5466159"/>
            <a:ext cx="7468553" cy="418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250"/>
              </a:lnSpc>
              <a:buNone/>
            </a:pPr>
            <a:r>
              <a:rPr lang="en-US" sz="20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«Еңбек – ел тірегі, ізденіс – өркениетке апарар жол.»</a:t>
            </a:r>
            <a:endParaRPr lang="en-US" sz="20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162407"/>
            <a:ext cx="8752880" cy="4926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850"/>
              </a:lnSpc>
              <a:buNone/>
            </a:pPr>
            <a:r>
              <a:rPr lang="en-US" sz="31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Сабақтың қорытындысы және үй тапсырмасы</a:t>
            </a:r>
            <a:endParaRPr lang="en-US" sz="3100" dirty="0"/>
          </a:p>
        </p:txBody>
      </p:sp>
      <p:sp>
        <p:nvSpPr>
          <p:cNvPr id="3" name="Text 1"/>
          <p:cNvSpPr/>
          <p:nvPr/>
        </p:nvSpPr>
        <p:spPr>
          <a:xfrm>
            <a:off x="837724" y="2100143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Бүгін біз үйрендік:</a:t>
            </a:r>
            <a:endParaRPr lang="en-US" sz="1900" dirty="0"/>
          </a:p>
        </p:txBody>
      </p:sp>
      <p:sp>
        <p:nvSpPr>
          <p:cNvPr id="4" name="Text 2"/>
          <p:cNvSpPr/>
          <p:nvPr/>
        </p:nvSpPr>
        <p:spPr>
          <a:xfrm>
            <a:off x="837724" y="2617589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Еркін тербелістер - сыртқы күштің әсерінсіз пайда болады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837724" y="3025854"/>
            <a:ext cx="6221968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Еріксіз тербелістер - сыртқы периодты күштің әсерінен туындайды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837724" y="3769162"/>
            <a:ext cx="6221968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Резонанс - сыртқы күш жиілігі мен меншікті жиілік сәйкес келгенде пайда болады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837724" y="4512469"/>
            <a:ext cx="6221968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Электромагниттік тербелістер радио, телевизия, ұялы байланыс және медициналық құрылғыларда қолданылады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837724" y="5371028"/>
            <a:ext cx="6221968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Өмірде кездесетін </a:t>
            </a:r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DA33B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электромагниттік тербелістердің</a:t>
            </a:r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маңызын түсіндік және оларды зерттеудің практикалық құндылығын анықтадық.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7578328" y="2100143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Үй тапсырмасы:</a:t>
            </a:r>
            <a:endParaRPr lang="en-US" sz="1900" dirty="0"/>
          </a:p>
        </p:txBody>
      </p:sp>
      <p:sp>
        <p:nvSpPr>
          <p:cNvPr id="10" name="Text 8"/>
          <p:cNvSpPr/>
          <p:nvPr/>
        </p:nvSpPr>
        <p:spPr>
          <a:xfrm>
            <a:off x="7578328" y="2617589"/>
            <a:ext cx="6221968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«Elicit AI» платформасында «Электромагниттік тербелістердің тұрмыста қолданылуы» тақырыбында шағын постер жасау.</a:t>
            </a:r>
            <a:endParaRPr lang="en-US" sz="1600" dirty="0"/>
          </a:p>
        </p:txBody>
      </p:sp>
      <p:sp>
        <p:nvSpPr>
          <p:cNvPr id="11" name="Shape 9"/>
          <p:cNvSpPr/>
          <p:nvPr/>
        </p:nvSpPr>
        <p:spPr>
          <a:xfrm>
            <a:off x="7578328" y="3523298"/>
            <a:ext cx="6221968" cy="2449711"/>
          </a:xfrm>
          <a:prstGeom prst="roundRect">
            <a:avLst>
              <a:gd name="adj" fmla="val 12826"/>
            </a:avLst>
          </a:prstGeom>
          <a:solidFill>
            <a:srgbClr val="B6D6FC"/>
          </a:solidFill>
          <a:ln/>
        </p:spPr>
      </p:sp>
      <p:pic>
        <p:nvPicPr>
          <p:cNvPr id="1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87759" y="3837861"/>
            <a:ext cx="261818" cy="209431"/>
          </a:xfrm>
          <a:prstGeom prst="rect">
            <a:avLst/>
          </a:prstGeom>
        </p:spPr>
      </p:pic>
      <p:sp>
        <p:nvSpPr>
          <p:cNvPr id="13" name="Text 10"/>
          <p:cNvSpPr/>
          <p:nvPr/>
        </p:nvSpPr>
        <p:spPr>
          <a:xfrm>
            <a:off x="8259008" y="3784997"/>
            <a:ext cx="5331857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Постерге қосылатын ақпарат:</a:t>
            </a:r>
            <a:endParaRPr lang="en-US" sz="1600" dirty="0"/>
          </a:p>
        </p:txBody>
      </p:sp>
      <p:sp>
        <p:nvSpPr>
          <p:cNvPr id="14" name="Text 11"/>
          <p:cNvSpPr/>
          <p:nvPr/>
        </p:nvSpPr>
        <p:spPr>
          <a:xfrm>
            <a:off x="8259008" y="4308515"/>
            <a:ext cx="5331857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Тұрмыстық техникадағы мысалдар (микротолқынды пеш, индукциялық плита, т.б.)</a:t>
            </a:r>
            <a:endParaRPr lang="en-US" sz="1600" dirty="0"/>
          </a:p>
        </p:txBody>
      </p:sp>
      <p:sp>
        <p:nvSpPr>
          <p:cNvPr id="15" name="Text 12"/>
          <p:cNvSpPr/>
          <p:nvPr/>
        </p:nvSpPr>
        <p:spPr>
          <a:xfrm>
            <a:off x="8259008" y="5051822"/>
            <a:ext cx="5331857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Байланыс құрылғыларындағы қолданысы</a:t>
            </a:r>
            <a:endParaRPr lang="en-US" sz="1600" dirty="0"/>
          </a:p>
        </p:txBody>
      </p:sp>
      <p:sp>
        <p:nvSpPr>
          <p:cNvPr id="16" name="Text 13"/>
          <p:cNvSpPr/>
          <p:nvPr/>
        </p:nvSpPr>
        <p:spPr>
          <a:xfrm>
            <a:off x="8259008" y="5460087"/>
            <a:ext cx="5331857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Қолданыс аясын сипаттайтын суреттер</a:t>
            </a:r>
            <a:endParaRPr lang="en-US" sz="1600" dirty="0"/>
          </a:p>
        </p:txBody>
      </p:sp>
      <p:sp>
        <p:nvSpPr>
          <p:cNvPr id="17" name="Text 14"/>
          <p:cNvSpPr/>
          <p:nvPr/>
        </p:nvSpPr>
        <p:spPr>
          <a:xfrm>
            <a:off x="7578328" y="6208633"/>
            <a:ext cx="6221968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Қосымша тапсырма: PhET симуляциясында радио толқындарының резонанс құбылысын зерттеп, график тұрғызу.</a:t>
            </a:r>
            <a:endParaRPr lang="en-US" sz="1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826175"/>
            <a:ext cx="7468553" cy="9853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850"/>
              </a:lnSpc>
              <a:buNone/>
            </a:pPr>
            <a:r>
              <a:rPr lang="en-US" sz="31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Электромагниттік тербелістер дегеніміз не?</a:t>
            </a:r>
            <a:endParaRPr lang="en-US" sz="3100" dirty="0"/>
          </a:p>
        </p:txBody>
      </p:sp>
      <p:sp>
        <p:nvSpPr>
          <p:cNvPr id="4" name="Shape 1"/>
          <p:cNvSpPr/>
          <p:nvPr/>
        </p:nvSpPr>
        <p:spPr>
          <a:xfrm>
            <a:off x="837724" y="2047161"/>
            <a:ext cx="3629501" cy="3243501"/>
          </a:xfrm>
          <a:prstGeom prst="roundRect">
            <a:avLst>
              <a:gd name="adj" fmla="val 9687"/>
            </a:avLst>
          </a:prstGeom>
          <a:solidFill>
            <a:srgbClr val="F3F3FF">
              <a:alpha val="75000"/>
            </a:srgbClr>
          </a:solidFill>
          <a:ln w="22860">
            <a:solidFill>
              <a:srgbClr val="2D4DF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70015" y="2279452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Тербеліс</a:t>
            </a:r>
            <a:endParaRPr lang="en-US" sz="1900" dirty="0"/>
          </a:p>
        </p:txBody>
      </p:sp>
      <p:sp>
        <p:nvSpPr>
          <p:cNvPr id="6" name="Text 3"/>
          <p:cNvSpPr/>
          <p:nvPr/>
        </p:nvSpPr>
        <p:spPr>
          <a:xfrm>
            <a:off x="1070015" y="2713077"/>
            <a:ext cx="3164919" cy="20102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Тербеліс - жүйенің белгілі бір уақыт аралығында қайталанып отыратын қозғалысы. Электромагниттік тербелістер - электр өрісі мен магнит өрісінің периодты түрде өзгеруі.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4676656" y="2047161"/>
            <a:ext cx="3629620" cy="3243501"/>
          </a:xfrm>
          <a:prstGeom prst="roundRect">
            <a:avLst>
              <a:gd name="adj" fmla="val 9687"/>
            </a:avLst>
          </a:prstGeom>
          <a:solidFill>
            <a:srgbClr val="F3F3FF">
              <a:alpha val="75000"/>
            </a:srgbClr>
          </a:solidFill>
          <a:ln w="22860">
            <a:solidFill>
              <a:srgbClr val="018CE1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4908947" y="2279452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LC контур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4908947" y="2713077"/>
            <a:ext cx="3165038" cy="23452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LC контур - электромагниттік тербелістердің негізгі жүйесі. Конденсатор (C) және индуктивті катушкадан (L) тұрады. Контурда энергия электр өрісінен магнит өрісіне және керісінше ауысып отырады.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837724" y="5500092"/>
            <a:ext cx="7468553" cy="1903333"/>
          </a:xfrm>
          <a:prstGeom prst="roundRect">
            <a:avLst>
              <a:gd name="adj" fmla="val 16507"/>
            </a:avLst>
          </a:prstGeom>
          <a:solidFill>
            <a:srgbClr val="F3F3FF">
              <a:alpha val="75000"/>
            </a:srgbClr>
          </a:solidFill>
          <a:ln w="22860">
            <a:solidFill>
              <a:srgbClr val="DA33BF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070015" y="5732383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Элементтер</a:t>
            </a:r>
            <a:endParaRPr lang="en-US" sz="1900" dirty="0"/>
          </a:p>
        </p:txBody>
      </p:sp>
      <p:sp>
        <p:nvSpPr>
          <p:cNvPr id="12" name="Text 9"/>
          <p:cNvSpPr/>
          <p:nvPr/>
        </p:nvSpPr>
        <p:spPr>
          <a:xfrm>
            <a:off x="1070015" y="6166009"/>
            <a:ext cx="7003971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b="1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R</a:t>
            </a:r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- кедергі (резистор) - энергияны жылуға айналдырады</a:t>
            </a:r>
            <a:pPr algn="l" indent="0" marL="0">
              <a:lnSpc>
                <a:spcPts val="2600"/>
              </a:lnSpc>
              <a:buNone/>
            </a:pPr>
            <a:r>
              <a:rPr lang="en-US" sz="1600" b="1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L</a:t>
            </a:r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- индуктивтілік (катушка) - магнит өрісін тудырады</a:t>
            </a:r>
            <a:pPr algn="l" indent="0" marL="0">
              <a:lnSpc>
                <a:spcPts val="2600"/>
              </a:lnSpc>
              <a:buNone/>
            </a:pPr>
            <a:r>
              <a:rPr lang="en-US" sz="1600" b="1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C</a:t>
            </a:r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- сыйымдылық (конденсатор) - электр зарядын жинақтайды</a:t>
            </a:r>
            <a:endParaRPr lang="en-US" sz="1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324451"/>
            <a:ext cx="6755011" cy="4926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850"/>
              </a:lnSpc>
              <a:buNone/>
            </a:pPr>
            <a:r>
              <a:rPr lang="en-US" sz="31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Еркін электромагниттік тербелістер</a:t>
            </a:r>
            <a:endParaRPr lang="en-US" sz="3100" dirty="0"/>
          </a:p>
        </p:txBody>
      </p:sp>
      <p:sp>
        <p:nvSpPr>
          <p:cNvPr id="3" name="Text 1"/>
          <p:cNvSpPr/>
          <p:nvPr/>
        </p:nvSpPr>
        <p:spPr>
          <a:xfrm>
            <a:off x="837724" y="2241233"/>
            <a:ext cx="7568565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2D4DF2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Еркін электромагниттік тербелістер</a:t>
            </a:r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- сыртқы әсерсіз, жүйенің ішкі энергиясы есебінен пайда болатын және сақталатын тербелістер.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837724" y="3120747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Пайда болу шарты: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837724" y="3638193"/>
            <a:ext cx="7568565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Конденсаторды алдын ала зарядтау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837724" y="4046458"/>
            <a:ext cx="7568565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Контурда кедергінің (R) болмауы немесе өте аз болуы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837724" y="4454723"/>
            <a:ext cx="7568565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Сыртқы энергия көзінің болмауы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837724" y="4978241"/>
            <a:ext cx="7568565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Контурда конденсатор мен катушка арасында энергияның ауысуы жүреді. Конденсатордың электр өрісінің энергиясы катушканың магнит өрісінің энергиясына және керісінше айналады.</a:t>
            </a:r>
            <a:endParaRPr lang="en-US" sz="1600" dirty="0"/>
          </a:p>
        </p:txBody>
      </p:sp>
      <p:pic>
        <p:nvPicPr>
          <p:cNvPr id="9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24925" y="2288381"/>
            <a:ext cx="4875371" cy="3656528"/>
          </a:xfrm>
          <a:prstGeom prst="rect">
            <a:avLst/>
          </a:prstGeom>
        </p:spPr>
      </p:pic>
      <p:sp>
        <p:nvSpPr>
          <p:cNvPr id="10" name="Text 7"/>
          <p:cNvSpPr/>
          <p:nvPr/>
        </p:nvSpPr>
        <p:spPr>
          <a:xfrm>
            <a:off x="8924925" y="6180534"/>
            <a:ext cx="4875371" cy="5360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LC контурдағы еркін тербелістер. Энергияның электр өрісінен магнит өрісіне және керісінше ауысуы.</a:t>
            </a:r>
            <a:endParaRPr lang="en-US" sz="13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781532"/>
            <a:ext cx="7009209" cy="4926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850"/>
              </a:lnSpc>
              <a:buNone/>
            </a:pPr>
            <a:r>
              <a:rPr lang="en-US" sz="31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Еріксіз электромагниттік тербелістер</a:t>
            </a:r>
            <a:endParaRPr lang="en-US" sz="31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7724" y="2745462"/>
            <a:ext cx="4875371" cy="274236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37724" y="5723453"/>
            <a:ext cx="4875371" cy="5360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Еріксіз тербелістердің пайда болуы - сыртқы айнымалы ЭҚК әсерінен.</a:t>
            </a:r>
            <a:endParaRPr lang="en-US" sz="1300" dirty="0"/>
          </a:p>
        </p:txBody>
      </p:sp>
      <p:sp>
        <p:nvSpPr>
          <p:cNvPr id="5" name="Text 2"/>
          <p:cNvSpPr/>
          <p:nvPr/>
        </p:nvSpPr>
        <p:spPr>
          <a:xfrm>
            <a:off x="6231731" y="2698313"/>
            <a:ext cx="7568565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018CE1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Еріксіз электромагниттік тербелістер</a:t>
            </a:r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- сыртқы периодты әсер ету нәтижесінде пайда болатын тербелістер.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6231731" y="3577828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Пайда болу шарты: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6231731" y="4095274"/>
            <a:ext cx="7568565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Сыртқы айнымалы кернеу көзінің (ЭҚК) болуы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6231731" y="4503539"/>
            <a:ext cx="7568565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Сыртқы күштің периодты әсері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6231731" y="4911804"/>
            <a:ext cx="7568565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Контурда кедергінің (R) болуы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6231731" y="5435322"/>
            <a:ext cx="7568565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Сыртқы айнымалы ток көзі контурға энергия береді, бұл энергия кедергіде жылу түрінде шығындалады. Бұл тербелістер сыртқы күштің жиілігіне тәуелді болады.</a:t>
            </a:r>
            <a:endParaRPr lang="en-US" sz="16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581150"/>
            <a:ext cx="9574411" cy="4926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850"/>
              </a:lnSpc>
              <a:buNone/>
            </a:pPr>
            <a:r>
              <a:rPr lang="en-US" sz="31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Еркін және еріксіз тербелістердің айырмашылығы</a:t>
            </a:r>
            <a:endParaRPr lang="en-US" sz="31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7724" y="2492693"/>
            <a:ext cx="6477476" cy="83772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047155" y="3539847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Еркін тербелістер</a:t>
            </a:r>
            <a:endParaRPr lang="en-US" sz="1900" dirty="0"/>
          </a:p>
        </p:txBody>
      </p:sp>
      <p:sp>
        <p:nvSpPr>
          <p:cNvPr id="5" name="Text 2"/>
          <p:cNvSpPr/>
          <p:nvPr/>
        </p:nvSpPr>
        <p:spPr>
          <a:xfrm>
            <a:off x="1047155" y="3973473"/>
            <a:ext cx="6058614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Сыртқы энергия көзі жоқ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1047155" y="4381738"/>
            <a:ext cx="6058614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Тербеліс жиілігі контурдың параметрлеріне тәуелді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1047155" y="4790003"/>
            <a:ext cx="6058614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Уақыт өте келе амплитуда азаяды (өшеді)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1047155" y="5198269"/>
            <a:ext cx="6058614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Меншікті жиілікпен жүреді</a:t>
            </a:r>
            <a:endParaRPr lang="en-US" sz="1600" dirty="0"/>
          </a:p>
        </p:txBody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2492693"/>
            <a:ext cx="6477476" cy="837724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7524631" y="3539847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Еріксіз тербелістер</a:t>
            </a:r>
            <a:endParaRPr lang="en-US" sz="1900" dirty="0"/>
          </a:p>
        </p:txBody>
      </p:sp>
      <p:sp>
        <p:nvSpPr>
          <p:cNvPr id="11" name="Text 7"/>
          <p:cNvSpPr/>
          <p:nvPr/>
        </p:nvSpPr>
        <p:spPr>
          <a:xfrm>
            <a:off x="7524631" y="3973473"/>
            <a:ext cx="6058614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Сыртқы айнымалы энергия көзі бар</a:t>
            </a:r>
            <a:endParaRPr lang="en-US" sz="1600" dirty="0"/>
          </a:p>
        </p:txBody>
      </p:sp>
      <p:sp>
        <p:nvSpPr>
          <p:cNvPr id="12" name="Text 8"/>
          <p:cNvSpPr/>
          <p:nvPr/>
        </p:nvSpPr>
        <p:spPr>
          <a:xfrm>
            <a:off x="7524631" y="4381738"/>
            <a:ext cx="6058614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Тербеліс жиілігі сыртқы күштің жиілігіне тәуелді</a:t>
            </a:r>
            <a:endParaRPr lang="en-US" sz="1600" dirty="0"/>
          </a:p>
        </p:txBody>
      </p:sp>
      <p:sp>
        <p:nvSpPr>
          <p:cNvPr id="13" name="Text 9"/>
          <p:cNvSpPr/>
          <p:nvPr/>
        </p:nvSpPr>
        <p:spPr>
          <a:xfrm>
            <a:off x="7524631" y="4790003"/>
            <a:ext cx="6058614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Амплитуда тұрақты сақталады</a:t>
            </a:r>
            <a:endParaRPr lang="en-US" sz="1600" dirty="0"/>
          </a:p>
        </p:txBody>
      </p:sp>
      <p:sp>
        <p:nvSpPr>
          <p:cNvPr id="14" name="Text 10"/>
          <p:cNvSpPr/>
          <p:nvPr/>
        </p:nvSpPr>
        <p:spPr>
          <a:xfrm>
            <a:off x="7524631" y="5198269"/>
            <a:ext cx="6058614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Еріксіз тербелістердің жиілігі</a:t>
            </a:r>
            <a:endParaRPr lang="en-US" sz="1600" dirty="0"/>
          </a:p>
        </p:txBody>
      </p:sp>
      <p:sp>
        <p:nvSpPr>
          <p:cNvPr id="15" name="Text 11"/>
          <p:cNvSpPr/>
          <p:nvPr/>
        </p:nvSpPr>
        <p:spPr>
          <a:xfrm>
            <a:off x="837724" y="5978366"/>
            <a:ext cx="12954952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Еркін және еріксіз тербелістер арасындағы негізгі айырмашылық - энергия көзінің болуы және тербеліс жиілігін анықтайтын факторлар. </a:t>
            </a:r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DA33B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Механикалық аналогия</a:t>
            </a:r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: еркін тербеліс - шертіп жіберілген домбыра шегі, еріксіз тербеліс - үнемі итеріліп тұратын тербелмелі.</a:t>
            </a:r>
            <a:endParaRPr lang="en-US" sz="16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08276" y="642104"/>
            <a:ext cx="7700248" cy="8491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6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Электромагниттік тербелістердің өмірдегі мысалдары</a:t>
            </a:r>
            <a:endParaRPr lang="en-US" sz="26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8276" y="1694259"/>
            <a:ext cx="451128" cy="45112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208276" y="2370892"/>
            <a:ext cx="2123361" cy="2652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Радиотолқындар</a:t>
            </a:r>
            <a:endParaRPr lang="en-US" sz="1650" dirty="0"/>
          </a:p>
        </p:txBody>
      </p:sp>
      <p:sp>
        <p:nvSpPr>
          <p:cNvPr id="6" name="Text 2"/>
          <p:cNvSpPr/>
          <p:nvPr/>
        </p:nvSpPr>
        <p:spPr>
          <a:xfrm>
            <a:off x="6208276" y="2744391"/>
            <a:ext cx="7700248" cy="8661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Радио және телевизия хабарларын тарату кезінде еріксіз тербелістер қолданылады. Таратқыш антеннада жасалған тербелістер эфирге таралып, қабылдағыш антеннада еріксіз тербелістерді тудырады.</a:t>
            </a:r>
            <a:endParaRPr lang="en-US" sz="140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8276" y="3971449"/>
            <a:ext cx="451128" cy="451128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208276" y="4648081"/>
            <a:ext cx="2123361" cy="2652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Сымсыз байланыс</a:t>
            </a:r>
            <a:endParaRPr lang="en-US" sz="1650" dirty="0"/>
          </a:p>
        </p:txBody>
      </p:sp>
      <p:sp>
        <p:nvSpPr>
          <p:cNvPr id="9" name="Text 4"/>
          <p:cNvSpPr/>
          <p:nvPr/>
        </p:nvSpPr>
        <p:spPr>
          <a:xfrm>
            <a:off x="6208276" y="5021580"/>
            <a:ext cx="7700248" cy="5774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Wi-Fi, ұялы байланыс, Bluetooth технологиялары электромагниттік тербелістерге негізделген. Әртүрлі жиіліктегі тербелістер әртүрлі ақпаратты тасымалдайды.</a:t>
            </a:r>
            <a:endParaRPr lang="en-US" sz="140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8276" y="5959912"/>
            <a:ext cx="451128" cy="45112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208276" y="6636544"/>
            <a:ext cx="2123361" cy="2652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Домбыра</a:t>
            </a:r>
            <a:endParaRPr lang="en-US" sz="1650" dirty="0"/>
          </a:p>
        </p:txBody>
      </p:sp>
      <p:sp>
        <p:nvSpPr>
          <p:cNvPr id="12" name="Text 6"/>
          <p:cNvSpPr/>
          <p:nvPr/>
        </p:nvSpPr>
        <p:spPr>
          <a:xfrm>
            <a:off x="6208276" y="7010043"/>
            <a:ext cx="7700248" cy="5774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Қазақтың ұлттық аспабы - домбырада шектің тербелісі еркін электромагниттік тербелістердің мысалы. Шерткеннен кейін шек өз бетінше тербеледі, дыбыс біртіндеп өшеді.</a:t>
            </a:r>
            <a:endParaRPr lang="en-US" sz="1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691045"/>
            <a:ext cx="7304842" cy="4926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850"/>
              </a:lnSpc>
              <a:buNone/>
            </a:pPr>
            <a:r>
              <a:rPr lang="en-US" sz="31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Электромагниттік резонанс құбылысы</a:t>
            </a:r>
            <a:endParaRPr lang="en-US" sz="3100" dirty="0"/>
          </a:p>
        </p:txBody>
      </p:sp>
      <p:sp>
        <p:nvSpPr>
          <p:cNvPr id="3" name="Text 1"/>
          <p:cNvSpPr/>
          <p:nvPr/>
        </p:nvSpPr>
        <p:spPr>
          <a:xfrm>
            <a:off x="837724" y="2607826"/>
            <a:ext cx="7568565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2D4DF2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Электромагниттік резонанс</a:t>
            </a:r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- сыртқы күштің жиілігі мен контурдың меншікті жиілігі сәйкес келгенде еріксіз тербелістердің амплитудасы күрт артатын құбылыс.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837724" y="3822383"/>
            <a:ext cx="2858333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Резонанстың шарттары: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837724" y="4339828"/>
            <a:ext cx="7568565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Еріксіз тербелістер болуы керек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837724" y="4748093"/>
            <a:ext cx="7568565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Сыртқы күштің жиілігі контурдың меншікті жиілігіне тең болуы керек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837724" y="5156359"/>
            <a:ext cx="7568565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Резонанстық жиілік: ω₀ = 1/√(LC)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837724" y="5679877"/>
            <a:ext cx="7568565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Резонанс құбылысы радиоқабылдағыштарда белгілі бір радиостанцияны таңдау үшін, сондай-ақ сымсыз зарядтау құрылғыларында қолданылады.</a:t>
            </a:r>
            <a:endParaRPr lang="en-US" sz="1600" dirty="0"/>
          </a:p>
        </p:txBody>
      </p:sp>
      <p:pic>
        <p:nvPicPr>
          <p:cNvPr id="9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24925" y="2654975"/>
            <a:ext cx="4875371" cy="2730103"/>
          </a:xfrm>
          <a:prstGeom prst="rect">
            <a:avLst/>
          </a:prstGeom>
        </p:spPr>
      </p:pic>
      <p:sp>
        <p:nvSpPr>
          <p:cNvPr id="10" name="Text 7"/>
          <p:cNvSpPr/>
          <p:nvPr/>
        </p:nvSpPr>
        <p:spPr>
          <a:xfrm>
            <a:off x="8924925" y="5620703"/>
            <a:ext cx="4875371" cy="5360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Резонанс графигі: амплитуданың жиілікке тәуелділігі. f₀ - резонанстық жиілік.</a:t>
            </a:r>
            <a:endParaRPr lang="en-US" sz="13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826175"/>
            <a:ext cx="7468553" cy="9853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850"/>
              </a:lnSpc>
              <a:buNone/>
            </a:pPr>
            <a:r>
              <a:rPr lang="en-US" sz="31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Электромагниттік тербелістердің техникалық қолданысы</a:t>
            </a:r>
            <a:endParaRPr lang="en-US" sz="3100" dirty="0"/>
          </a:p>
        </p:txBody>
      </p:sp>
      <p:sp>
        <p:nvSpPr>
          <p:cNvPr id="4" name="Shape 1"/>
          <p:cNvSpPr/>
          <p:nvPr/>
        </p:nvSpPr>
        <p:spPr>
          <a:xfrm>
            <a:off x="6324124" y="2047161"/>
            <a:ext cx="3629501" cy="3243501"/>
          </a:xfrm>
          <a:prstGeom prst="roundRect">
            <a:avLst>
              <a:gd name="adj" fmla="val 9687"/>
            </a:avLst>
          </a:prstGeom>
          <a:solidFill>
            <a:srgbClr val="F3F3FF"/>
          </a:solidFill>
          <a:ln w="22860">
            <a:solidFill>
              <a:srgbClr val="2D4DF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556415" y="2279452"/>
            <a:ext cx="2687836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Радио және телевизия</a:t>
            </a:r>
            <a:endParaRPr lang="en-US" sz="1900" dirty="0"/>
          </a:p>
        </p:txBody>
      </p:sp>
      <p:sp>
        <p:nvSpPr>
          <p:cNvPr id="6" name="Text 3"/>
          <p:cNvSpPr/>
          <p:nvPr/>
        </p:nvSpPr>
        <p:spPr>
          <a:xfrm>
            <a:off x="6556415" y="2713077"/>
            <a:ext cx="3164919" cy="23452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Радио және телевизия хабарларын тарату кезінде электромагниттік тербелістер арқылы ақпарат берілетін толқындар қалыптастырылады. Әр радиостанцияға белгілі бір жиілік бекітіледі.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10163056" y="2047161"/>
            <a:ext cx="3629620" cy="3243501"/>
          </a:xfrm>
          <a:prstGeom prst="roundRect">
            <a:avLst>
              <a:gd name="adj" fmla="val 9687"/>
            </a:avLst>
          </a:prstGeom>
          <a:solidFill>
            <a:srgbClr val="F3F3FF"/>
          </a:solidFill>
          <a:ln w="22860">
            <a:solidFill>
              <a:srgbClr val="018CE1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0395347" y="2279452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Ұялы байланыс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10395347" y="2713077"/>
            <a:ext cx="3165038" cy="23452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Мобильді телефондар мен базалық станциялар арасындағы байланыс әртүрлі жиіліктегі электромагниттік тербелістер арқылы жүзеге асады. 4G, 5G технологиялары жоғары жиілікті тербелістерді қолданады.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6324124" y="5500092"/>
            <a:ext cx="7468553" cy="1903333"/>
          </a:xfrm>
          <a:prstGeom prst="roundRect">
            <a:avLst>
              <a:gd name="adj" fmla="val 16507"/>
            </a:avLst>
          </a:prstGeom>
          <a:solidFill>
            <a:srgbClr val="F3F3FF"/>
          </a:solidFill>
          <a:ln w="22860">
            <a:solidFill>
              <a:srgbClr val="DA33BF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556415" y="5732383"/>
            <a:ext cx="3234452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Медициналық құрылғылар</a:t>
            </a:r>
            <a:endParaRPr lang="en-US" sz="1900" dirty="0"/>
          </a:p>
        </p:txBody>
      </p:sp>
      <p:sp>
        <p:nvSpPr>
          <p:cNvPr id="12" name="Text 9"/>
          <p:cNvSpPr/>
          <p:nvPr/>
        </p:nvSpPr>
        <p:spPr>
          <a:xfrm>
            <a:off x="6556415" y="6166009"/>
            <a:ext cx="7003971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МРТ (магниттік-резонанстық томография), УДЗ (ультрадыбыстық зерттеу) секілді медициналық жабдықтар электромагниттік тербелістерді пайдаланады. Бұл адам ағзасын зерттеудің дәл әдістерін қамтамасыз етеді.</a:t>
            </a:r>
            <a:endParaRPr lang="en-US" sz="16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61818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3232190"/>
            <a:ext cx="10772775" cy="4926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850"/>
              </a:lnSpc>
              <a:buNone/>
            </a:pPr>
            <a:r>
              <a:rPr lang="en-US" sz="31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Электромагниттік тербелістер және кәсіби мамандықтар</a:t>
            </a:r>
            <a:endParaRPr lang="en-US" sz="3100" dirty="0"/>
          </a:p>
        </p:txBody>
      </p:sp>
      <p:sp>
        <p:nvSpPr>
          <p:cNvPr id="4" name="Text 1"/>
          <p:cNvSpPr/>
          <p:nvPr/>
        </p:nvSpPr>
        <p:spPr>
          <a:xfrm>
            <a:off x="837724" y="3960495"/>
            <a:ext cx="209431" cy="2618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00002E"/>
                </a:solidFill>
                <a:latin typeface="Nunito Light" pitchFamily="34" charset="0"/>
                <a:ea typeface="Nunito Light" pitchFamily="34" charset="-122"/>
                <a:cs typeface="Nunito Light" pitchFamily="34" charset="-120"/>
              </a:rPr>
              <a:t>01</a:t>
            </a:r>
            <a:endParaRPr lang="en-US" sz="1600" dirty="0"/>
          </a:p>
        </p:txBody>
      </p:sp>
      <p:sp>
        <p:nvSpPr>
          <p:cNvPr id="5" name="Shape 2"/>
          <p:cNvSpPr/>
          <p:nvPr/>
        </p:nvSpPr>
        <p:spPr>
          <a:xfrm>
            <a:off x="837724" y="4293513"/>
            <a:ext cx="4178618" cy="22860"/>
          </a:xfrm>
          <a:prstGeom prst="rect">
            <a:avLst/>
          </a:prstGeom>
          <a:solidFill>
            <a:srgbClr val="2D4DF2"/>
          </a:solidFill>
          <a:ln/>
        </p:spPr>
      </p:sp>
      <p:sp>
        <p:nvSpPr>
          <p:cNvPr id="6" name="Text 3"/>
          <p:cNvSpPr/>
          <p:nvPr/>
        </p:nvSpPr>
        <p:spPr>
          <a:xfrm>
            <a:off x="837724" y="4443889"/>
            <a:ext cx="2563535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Электрик мамандығы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837724" y="4877514"/>
            <a:ext cx="4178618" cy="20102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Электриктер жиі айнымалы ток құрылғыларымен жұмыс істейді. Олар электромагниттік тербелістердің принциптерін білуі керек. Трансформаторлар, генераторлар, электр қозғалтқыштарының жұмысы осы тербелістерге негізделген.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5225772" y="3960495"/>
            <a:ext cx="209431" cy="2618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00002E"/>
                </a:solidFill>
                <a:latin typeface="Nunito Light" pitchFamily="34" charset="0"/>
                <a:ea typeface="Nunito Light" pitchFamily="34" charset="-122"/>
                <a:cs typeface="Nunito Light" pitchFamily="34" charset="-120"/>
              </a:rPr>
              <a:t>02</a:t>
            </a: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5225772" y="4293513"/>
            <a:ext cx="4178737" cy="22860"/>
          </a:xfrm>
          <a:prstGeom prst="rect">
            <a:avLst/>
          </a:prstGeom>
          <a:solidFill>
            <a:srgbClr val="018CE1"/>
          </a:solidFill>
          <a:ln/>
        </p:spPr>
      </p:sp>
      <p:sp>
        <p:nvSpPr>
          <p:cNvPr id="10" name="Text 7"/>
          <p:cNvSpPr/>
          <p:nvPr/>
        </p:nvSpPr>
        <p:spPr>
          <a:xfrm>
            <a:off x="5225772" y="4443889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Байланыс инженері</a:t>
            </a:r>
            <a:endParaRPr lang="en-US" sz="1900" dirty="0"/>
          </a:p>
        </p:txBody>
      </p:sp>
      <p:sp>
        <p:nvSpPr>
          <p:cNvPr id="11" name="Text 8"/>
          <p:cNvSpPr/>
          <p:nvPr/>
        </p:nvSpPr>
        <p:spPr>
          <a:xfrm>
            <a:off x="5225772" y="4877514"/>
            <a:ext cx="4178737" cy="20102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Байланыс инженерлері радио, телевизия, интернет және ұялы байланыс жүйелерін жобалайды және қолдайды. Олар әртүрлі жиіліктегі тербелістерді қолданып, сигналдарды модуляциялау мен демодуляциялау принциптерін қолданады.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9613940" y="3960495"/>
            <a:ext cx="209431" cy="2618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00002E"/>
                </a:solidFill>
                <a:latin typeface="Nunito Light" pitchFamily="34" charset="0"/>
                <a:ea typeface="Nunito Light" pitchFamily="34" charset="-122"/>
                <a:cs typeface="Nunito Light" pitchFamily="34" charset="-120"/>
              </a:rPr>
              <a:t>03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9613940" y="4293513"/>
            <a:ext cx="4178737" cy="22860"/>
          </a:xfrm>
          <a:prstGeom prst="rect">
            <a:avLst/>
          </a:prstGeom>
          <a:solidFill>
            <a:srgbClr val="DA33BF"/>
          </a:solidFill>
          <a:ln/>
        </p:spPr>
      </p:sp>
      <p:sp>
        <p:nvSpPr>
          <p:cNvPr id="14" name="Text 11"/>
          <p:cNvSpPr/>
          <p:nvPr/>
        </p:nvSpPr>
        <p:spPr>
          <a:xfrm>
            <a:off x="9613940" y="4443889"/>
            <a:ext cx="272438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Электроника инженері</a:t>
            </a:r>
            <a:endParaRPr lang="en-US" sz="1900" dirty="0"/>
          </a:p>
        </p:txBody>
      </p:sp>
      <p:sp>
        <p:nvSpPr>
          <p:cNvPr id="15" name="Text 12"/>
          <p:cNvSpPr/>
          <p:nvPr/>
        </p:nvSpPr>
        <p:spPr>
          <a:xfrm>
            <a:off x="9613940" y="4877514"/>
            <a:ext cx="4178737" cy="20102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Электроника инженерлері тұрмыстық техника, компьютерлер, мобильді құрылғылар жасайды. Олар үшін LC контурлардың жұмыс принципі, резонанс құбылысы, электромагниттік үйлесімділік маңызды білім болып табылады.</a:t>
            </a:r>
            <a:endParaRPr lang="en-US" sz="1600" dirty="0"/>
          </a:p>
        </p:txBody>
      </p:sp>
      <p:sp>
        <p:nvSpPr>
          <p:cNvPr id="16" name="Text 13"/>
          <p:cNvSpPr/>
          <p:nvPr/>
        </p:nvSpPr>
        <p:spPr>
          <a:xfrm>
            <a:off x="837724" y="7280434"/>
            <a:ext cx="12954952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Электромагниттік тербелістер туралы білім - заманауи техникалық мамандықтардың негізі</a:t>
            </a:r>
            <a:endParaRPr lang="en-US" sz="16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2025-09-03T17:04:40Z</dcterms:created>
  <dcterms:modified xsi:type="dcterms:W3CDTF">2025-09-03T17:04:40Z</dcterms:modified>
</cp:coreProperties>
</file>