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Bitter Medium" panose="020B0604020202020204" charset="-5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53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047" y="594003"/>
            <a:ext cx="13118306" cy="1350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kern="0" spc="-128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Математика арқылы қаржылық сауаттылықты дамыту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47" y="2376249"/>
            <a:ext cx="4156710" cy="25690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047" y="5215295"/>
            <a:ext cx="4156710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Қаржылық Түсініктерді Тереңірек Меңгеру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56047" y="6019919"/>
            <a:ext cx="4156710" cy="1728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3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математикамен байланыстыра отырып, қаржылық түсініктерді тереңірек меңгереді, мысалы, бюджет құру, инвестиция, несие, салықтар және басқалар.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726" y="2376249"/>
            <a:ext cx="4156829" cy="25690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6726" y="5215295"/>
            <a:ext cx="3395186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Математикалық Байланыс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5236726" y="5682377"/>
            <a:ext cx="4156829" cy="1383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3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қаржылық сауаттылықтың математикалық негіздерін түсінеді және нақты өмірде қолданылатын формулалар мен есептеулерді үйренеді.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524" y="2376249"/>
            <a:ext cx="4156829" cy="25690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524" y="5215295"/>
            <a:ext cx="3939897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Нақты Өмірде Қажет Дағдылар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9717524" y="5682377"/>
            <a:ext cx="4156829" cy="1728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3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Бұл жоба оқушыларға қаржылық сауаттылық дағдыларын қалыптастыруға, қаржылық шешімдерді қабылдауға және болашақта ақшаны тиімді басқаруға көмектеседі.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378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261" y="3457575"/>
            <a:ext cx="6582608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00" kern="0" spc="-127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Жоба нәтижелерін талдау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54261" y="4696658"/>
            <a:ext cx="484823" cy="484823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34403" y="4777383"/>
            <a:ext cx="124420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kern="0" spc="-76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454587" y="4696658"/>
            <a:ext cx="3779401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Қаржылық ұғымдарды түсіну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454587" y="5162669"/>
            <a:ext cx="5752862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пайыздық мөлшерлемелер, жинақ, несие, бюджет түсініктерін жоғары деңгейде меңгерді.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422952" y="4696658"/>
            <a:ext cx="484823" cy="484823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81305" y="4777383"/>
            <a:ext cx="16811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kern="0" spc="-76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8123277" y="4696658"/>
            <a:ext cx="4655939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Практикалық қаржылық есептеулер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8123277" y="5162669"/>
            <a:ext cx="5752862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есептеулерді өмірлік жағдайларда еркін қолдана алады.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754261" y="6310193"/>
            <a:ext cx="484823" cy="484823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09042" y="6390918"/>
            <a:ext cx="175141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kern="0" spc="-76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1"/>
          <p:cNvSpPr/>
          <p:nvPr/>
        </p:nvSpPr>
        <p:spPr>
          <a:xfrm>
            <a:off x="1454587" y="6310193"/>
            <a:ext cx="2693789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Бюджетті жоспарлау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454587" y="6776204"/>
            <a:ext cx="5752862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өз бюджеттерін жоспарлауда белсенді қатысты.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7422952" y="6310193"/>
            <a:ext cx="484823" cy="484823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74518" y="6390918"/>
            <a:ext cx="181689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kern="0" spc="-76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8123277" y="6310193"/>
            <a:ext cx="4608076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Кәсіпкерлік пен инвестицияға баулу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8123277" y="6776204"/>
            <a:ext cx="5752862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650" kern="0" spc="-3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Оқушылардың инвестиция түрлері мен шағын бизнес жоспарлау түсініктері артты.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7706" y="548283"/>
            <a:ext cx="6818590" cy="622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kern="0" spc="-118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Жобаның артықшылықтары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97706" y="1470184"/>
            <a:ext cx="7748588" cy="1163955"/>
          </a:xfrm>
          <a:prstGeom prst="roundRect">
            <a:avLst>
              <a:gd name="adj" fmla="val 719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4637" y="1677114"/>
            <a:ext cx="3253145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kern="0" spc="-59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Экономикалық сауаттылық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04637" y="2108121"/>
            <a:ext cx="7334726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Оқушылардың экономика мен қаржы саласына қызығушылығы артады.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97706" y="2833449"/>
            <a:ext cx="7748588" cy="1483043"/>
          </a:xfrm>
          <a:prstGeom prst="roundRect">
            <a:avLst>
              <a:gd name="adj" fmla="val 5646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04637" y="3040380"/>
            <a:ext cx="3784878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kern="0" spc="-59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Математикалық білімді қолдану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04637" y="3471386"/>
            <a:ext cx="7334726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математикалық есептеулерді нақты жағдайларда қолдануды үйренеді.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97706" y="4515803"/>
            <a:ext cx="7748588" cy="1483043"/>
          </a:xfrm>
          <a:prstGeom prst="roundRect">
            <a:avLst>
              <a:gd name="adj" fmla="val 5646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04637" y="4722733"/>
            <a:ext cx="2697956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kern="0" spc="-59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Кәсіпкерлік қабілеттер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04637" y="5153739"/>
            <a:ext cx="7334726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бизнес-жоспарлау, инвестиция және бюджет құру дағдыларын меңгереді.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97706" y="6198156"/>
            <a:ext cx="7748588" cy="1483043"/>
          </a:xfrm>
          <a:prstGeom prst="roundRect">
            <a:avLst>
              <a:gd name="adj" fmla="val 5646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04637" y="6405086"/>
            <a:ext cx="2801064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kern="0" spc="-59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Жеке қаржыны басқару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04637" y="6836093"/>
            <a:ext cx="7334726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kern="0" spc="-3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жеке қаржыларын тиімді жоспарлауға, шығындарды азайтуға үйренеді.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829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095" y="2297906"/>
            <a:ext cx="4857631" cy="470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700"/>
              </a:lnSpc>
              <a:buNone/>
            </a:pPr>
            <a:r>
              <a:rPr lang="en-US" sz="2950" kern="0" spc="-89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Болашақ перспективалары</a:t>
            </a:r>
            <a:endParaRPr lang="en-US" sz="2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95" y="2994422"/>
            <a:ext cx="753189" cy="120503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51146" y="3145036"/>
            <a:ext cx="2579965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kern="0" spc="-4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Тұрақты оқу жоспарына қосу</a:t>
            </a:r>
            <a:endParaRPr lang="en-US" sz="1450" dirty="0"/>
          </a:p>
        </p:txBody>
      </p:sp>
      <p:sp>
        <p:nvSpPr>
          <p:cNvPr id="6" name="Text 2"/>
          <p:cNvSpPr/>
          <p:nvPr/>
        </p:nvSpPr>
        <p:spPr>
          <a:xfrm>
            <a:off x="1551146" y="3470791"/>
            <a:ext cx="12507158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kern="0" spc="-2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Қаржылық сауаттылықты тұрақты дамыту мүмкіндігі.</a:t>
            </a:r>
            <a:endParaRPr lang="en-US" sz="11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95" y="4199453"/>
            <a:ext cx="753189" cy="120503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51146" y="4350068"/>
            <a:ext cx="2465903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kern="0" spc="-4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Қосымша элективті курстар</a:t>
            </a:r>
            <a:endParaRPr lang="en-US" sz="1450" dirty="0"/>
          </a:p>
        </p:txBody>
      </p:sp>
      <p:sp>
        <p:nvSpPr>
          <p:cNvPr id="9" name="Text 4"/>
          <p:cNvSpPr/>
          <p:nvPr/>
        </p:nvSpPr>
        <p:spPr>
          <a:xfrm>
            <a:off x="1551146" y="4675823"/>
            <a:ext cx="12507158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kern="0" spc="-2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Қызығушылық білдірген оқушыларға қаржылық білім беру.</a:t>
            </a:r>
            <a:endParaRPr lang="en-US" sz="11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95" y="5404485"/>
            <a:ext cx="753189" cy="120503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51146" y="5555099"/>
            <a:ext cx="3314224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kern="0" spc="-4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Практикалық сабақтарға интеграция</a:t>
            </a:r>
            <a:endParaRPr lang="en-US" sz="1450" dirty="0"/>
          </a:p>
        </p:txBody>
      </p:sp>
      <p:sp>
        <p:nvSpPr>
          <p:cNvPr id="12" name="Text 6"/>
          <p:cNvSpPr/>
          <p:nvPr/>
        </p:nvSpPr>
        <p:spPr>
          <a:xfrm>
            <a:off x="1551146" y="5880854"/>
            <a:ext cx="12507158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kern="0" spc="-2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Нақты өмірде қажет болатын дағдыларды дамыту.</a:t>
            </a:r>
            <a:endParaRPr lang="en-US" sz="11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095" y="6609517"/>
            <a:ext cx="753189" cy="120503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551146" y="6760131"/>
            <a:ext cx="2560439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kern="0" spc="-44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Жоба түріндегі тапсырмалар</a:t>
            </a:r>
            <a:endParaRPr lang="en-US" sz="1450" dirty="0"/>
          </a:p>
        </p:txBody>
      </p:sp>
      <p:sp>
        <p:nvSpPr>
          <p:cNvPr id="15" name="Text 8"/>
          <p:cNvSpPr/>
          <p:nvPr/>
        </p:nvSpPr>
        <p:spPr>
          <a:xfrm>
            <a:off x="1551146" y="7085886"/>
            <a:ext cx="12507158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kern="0" spc="-24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Топтық жұмыс арқылы сыни ойлау және қаржылық жоспарлау.</a:t>
            </a:r>
            <a:endParaRPr lang="en-US" sz="11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820579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kern="0" spc="-146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Қорытынды</a:t>
            </a:r>
            <a:endParaRPr lang="en-US" sz="4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085856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489989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kern="0" spc="-73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Білім мен дағдылар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864037" y="5433774"/>
            <a:ext cx="4053840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қаржылық сауаттылыққа байланысты маңызды түсініктер мен практикалық дағдыларды меңгерді.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161" y="2085856"/>
            <a:ext cx="4053959" cy="2505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161" y="489989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kern="0" spc="-73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Өмірге дайындық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288161" y="5433774"/>
            <a:ext cx="4053959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Жоба оқушылардың болашақта саналы қаржылық шешімдер қабылдауға дайын екендігін көрсетті.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404" y="2085856"/>
            <a:ext cx="4053840" cy="2505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489989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kern="0" spc="-73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Болашаққа бағдар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9712404" y="5433774"/>
            <a:ext cx="40538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Қаржылық сауаттылық деңгейінің артуы оқушылардың өмірге бейімделу қабілеттерін кеңейтті.</a:t>
            </a:r>
            <a:endParaRPr lang="en-US" sz="1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516" y="748308"/>
            <a:ext cx="6268522" cy="658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kern="0" spc="-124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Жобаның маңыздылығы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23516" y="1959173"/>
            <a:ext cx="473869" cy="473869"/>
          </a:xfrm>
          <a:prstGeom prst="roundRect">
            <a:avLst>
              <a:gd name="adj" fmla="val 18667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99609" y="2038112"/>
            <a:ext cx="121563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kern="0" spc="-75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6907887" y="1959173"/>
            <a:ext cx="2632591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kern="0" spc="-62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Экономикалық білім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907887" y="2414468"/>
            <a:ext cx="6985397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Қоғамда экономикалық білімді тұлғаларды қалыптастыруға ықпал етеді.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6223516" y="3535799"/>
            <a:ext cx="473869" cy="473869"/>
          </a:xfrm>
          <a:prstGeom prst="roundRect">
            <a:avLst>
              <a:gd name="adj" fmla="val 18667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78297" y="3614738"/>
            <a:ext cx="164187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kern="0" spc="-75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6907887" y="3535799"/>
            <a:ext cx="3027283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kern="0" spc="-62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Дербес шешім қабылдау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6907887" y="3991094"/>
            <a:ext cx="6985397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саналы және дербес қаржылық шешімдер қабылдауға үйренеді.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23516" y="5112425"/>
            <a:ext cx="473869" cy="473869"/>
          </a:xfrm>
          <a:prstGeom prst="roundRect">
            <a:avLst>
              <a:gd name="adj" fmla="val 18667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74844" y="5191363"/>
            <a:ext cx="171212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kern="0" spc="-75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6907887" y="5112425"/>
            <a:ext cx="2653427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kern="0" spc="-62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Қаржылық мәдениет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907887" y="5567720"/>
            <a:ext cx="6985397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Оқушылардың қаржылық мәдениеті мен сауаттылығы жоғарылайды.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6223516" y="6352103"/>
            <a:ext cx="473869" cy="473869"/>
          </a:xfrm>
          <a:prstGeom prst="roundRect">
            <a:avLst>
              <a:gd name="adj" fmla="val 18667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71630" y="6431042"/>
            <a:ext cx="177522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kern="0" spc="-75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6907887" y="6352103"/>
            <a:ext cx="27878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kern="0" spc="-62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Болашаққа дайындық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6907887" y="6807398"/>
            <a:ext cx="6985397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болашақта қаржылық тұрақтылыққа қол жеткізуге дайын болады.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894636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kern="0" spc="-146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Жобаның өзектілігі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4037" y="231409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1524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70372" y="2406610"/>
            <a:ext cx="142637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kern="0" spc="-87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1666280" y="2314099"/>
            <a:ext cx="5668566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kern="0" spc="-73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Қаржылық сауаттылық маңыздылығы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666280" y="2847975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Қазіргі қоғамда қаржылық сауаттылық өмірлік маңызды дағдыға айналуда.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64037" y="416254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15240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5369" y="4255056"/>
            <a:ext cx="192643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kern="0" spc="-87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1666280" y="4162544"/>
            <a:ext cx="4501396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kern="0" spc="-73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Мектеп бағдарламасына енгізу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1666280" y="4696420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Қаржылық сауаттылықты мектеп бағдарламасына енгізу оқушыларды қаржы құралдарымен таныстырады.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864037" y="601098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15240">
            <a:solidFill>
              <a:srgbClr val="E2C8B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41321" y="6103501"/>
            <a:ext cx="200739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kern="0" spc="-87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1666280" y="6010989"/>
            <a:ext cx="4299347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kern="0" spc="-73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Математикалық білімнің рөлі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666280" y="6544866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Қаржылық сауаттылықты тиімді меңгеруде математикалық білімдер маңызды рөл атқарады.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7823" y="532686"/>
            <a:ext cx="7788354" cy="1210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kern="0" spc="-114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Жобаның мақсаты мен міндеттері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956786" y="2033230"/>
            <a:ext cx="22860" cy="5663565"/>
          </a:xfrm>
          <a:prstGeom prst="roundRect">
            <a:avLst>
              <a:gd name="adj" fmla="val 355814"/>
            </a:avLst>
          </a:prstGeom>
          <a:solidFill>
            <a:srgbClr val="E2C8B5"/>
          </a:solidFill>
          <a:ln/>
        </p:spPr>
      </p:sp>
      <p:sp>
        <p:nvSpPr>
          <p:cNvPr id="5" name="Shape 2"/>
          <p:cNvSpPr/>
          <p:nvPr/>
        </p:nvSpPr>
        <p:spPr>
          <a:xfrm>
            <a:off x="1163181" y="2457331"/>
            <a:ext cx="677823" cy="22860"/>
          </a:xfrm>
          <a:prstGeom prst="roundRect">
            <a:avLst>
              <a:gd name="adj" fmla="val 355814"/>
            </a:avLst>
          </a:prstGeom>
          <a:solidFill>
            <a:srgbClr val="E2C8B5"/>
          </a:solidFill>
          <a:ln/>
        </p:spPr>
      </p:sp>
      <p:sp>
        <p:nvSpPr>
          <p:cNvPr id="6" name="Shape 3"/>
          <p:cNvSpPr/>
          <p:nvPr/>
        </p:nvSpPr>
        <p:spPr>
          <a:xfrm>
            <a:off x="750391" y="2250996"/>
            <a:ext cx="435650" cy="435650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12316" y="2323505"/>
            <a:ext cx="11180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kern="0" spc="-69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2033349" y="2226826"/>
            <a:ext cx="2420779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kern="0" spc="-57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Мақсат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2033349" y="2645450"/>
            <a:ext cx="6432828" cy="619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Оқушылардың математикалық сауаттылығын дамыта отырып, қаржылық сауаттылық негіздерін меңгерту.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163181" y="4076581"/>
            <a:ext cx="677823" cy="22860"/>
          </a:xfrm>
          <a:prstGeom prst="roundRect">
            <a:avLst>
              <a:gd name="adj" fmla="val 355814"/>
            </a:avLst>
          </a:prstGeom>
          <a:solidFill>
            <a:srgbClr val="E2C8B5"/>
          </a:solidFill>
          <a:ln/>
        </p:spPr>
      </p:sp>
      <p:sp>
        <p:nvSpPr>
          <p:cNvPr id="11" name="Shape 8"/>
          <p:cNvSpPr/>
          <p:nvPr/>
        </p:nvSpPr>
        <p:spPr>
          <a:xfrm>
            <a:off x="750391" y="3870246"/>
            <a:ext cx="435650" cy="435650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92671" y="3942755"/>
            <a:ext cx="15109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kern="0" spc="-69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2033349" y="3846076"/>
            <a:ext cx="2420779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kern="0" spc="-57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Міндет 1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033349" y="4264700"/>
            <a:ext cx="6432828" cy="619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Қаржылық ұғымдармен таныстыру және математикалық есептерді қолдану.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163181" y="5695831"/>
            <a:ext cx="677823" cy="22860"/>
          </a:xfrm>
          <a:prstGeom prst="roundRect">
            <a:avLst>
              <a:gd name="adj" fmla="val 355814"/>
            </a:avLst>
          </a:prstGeom>
          <a:solidFill>
            <a:srgbClr val="E2C8B5"/>
          </a:solidFill>
          <a:ln/>
        </p:spPr>
      </p:sp>
      <p:sp>
        <p:nvSpPr>
          <p:cNvPr id="16" name="Shape 13"/>
          <p:cNvSpPr/>
          <p:nvPr/>
        </p:nvSpPr>
        <p:spPr>
          <a:xfrm>
            <a:off x="750391" y="5489496"/>
            <a:ext cx="435650" cy="435650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89456" y="5562005"/>
            <a:ext cx="157401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kern="0" spc="-69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2033349" y="5465326"/>
            <a:ext cx="2420779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kern="0" spc="-57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Міндет 2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033349" y="5883950"/>
            <a:ext cx="643282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Бюджетті құру және басқару дағдыларын қалыптастыру.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1163181" y="7005161"/>
            <a:ext cx="677823" cy="22860"/>
          </a:xfrm>
          <a:prstGeom prst="roundRect">
            <a:avLst>
              <a:gd name="adj" fmla="val 355814"/>
            </a:avLst>
          </a:prstGeom>
          <a:solidFill>
            <a:srgbClr val="E2C8B5"/>
          </a:solidFill>
          <a:ln/>
        </p:spPr>
      </p:sp>
      <p:sp>
        <p:nvSpPr>
          <p:cNvPr id="21" name="Shape 18"/>
          <p:cNvSpPr/>
          <p:nvPr/>
        </p:nvSpPr>
        <p:spPr>
          <a:xfrm>
            <a:off x="750391" y="6798826"/>
            <a:ext cx="435650" cy="435650"/>
          </a:xfrm>
          <a:prstGeom prst="roundRect">
            <a:avLst>
              <a:gd name="adj" fmla="val 18671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86599" y="6871335"/>
            <a:ext cx="163235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kern="0" spc="-69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250" dirty="0"/>
          </a:p>
        </p:txBody>
      </p:sp>
      <p:sp>
        <p:nvSpPr>
          <p:cNvPr id="23" name="Text 20"/>
          <p:cNvSpPr/>
          <p:nvPr/>
        </p:nvSpPr>
        <p:spPr>
          <a:xfrm>
            <a:off x="2033349" y="6774656"/>
            <a:ext cx="2420779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kern="0" spc="-57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Міндет 3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2033349" y="7193280"/>
            <a:ext cx="643282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kern="0" spc="-3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Интерактивті жобалар мен ойын әдістерін қолдану.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8891" y="944761"/>
            <a:ext cx="7200543" cy="579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550"/>
              </a:lnSpc>
              <a:buNone/>
            </a:pPr>
            <a:r>
              <a:rPr lang="en-US" sz="3600" kern="0" spc="-109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Қаржылық сауаттылық негіздері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48891" y="1802130"/>
            <a:ext cx="7846219" cy="1379934"/>
          </a:xfrm>
          <a:prstGeom prst="roundRect">
            <a:avLst>
              <a:gd name="adj" fmla="val 564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41891" y="1995130"/>
            <a:ext cx="2632353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kern="0" spc="-55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Пайыздық мөлшерлеме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841891" y="2395895"/>
            <a:ext cx="7460218" cy="593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kern="0" spc="-2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Несие немесе салым бойынша пайызбен көрсетілген жылдық табыс немесе төлем мөлшері.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48891" y="3367445"/>
            <a:ext cx="7846219" cy="1379934"/>
          </a:xfrm>
          <a:prstGeom prst="roundRect">
            <a:avLst>
              <a:gd name="adj" fmla="val 564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41891" y="3560445"/>
            <a:ext cx="2317433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kern="0" spc="-55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Несие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841891" y="3961209"/>
            <a:ext cx="7460218" cy="593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kern="0" spc="-2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Банк немесе басқа қаржылық ұйым тарапынан уақытша пайдалануға берілетін ақша.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48891" y="4932759"/>
            <a:ext cx="7846219" cy="1083350"/>
          </a:xfrm>
          <a:prstGeom prst="roundRect">
            <a:avLst>
              <a:gd name="adj" fmla="val 7188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41891" y="5125760"/>
            <a:ext cx="2317433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kern="0" spc="-55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Депозит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841891" y="5526524"/>
            <a:ext cx="7460218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kern="0" spc="-2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Банкке сақтауға салынатын ақша. Депозит салушыға банк пайыздық табыс төлейді.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8891" y="6201489"/>
            <a:ext cx="7846219" cy="1083350"/>
          </a:xfrm>
          <a:prstGeom prst="roundRect">
            <a:avLst>
              <a:gd name="adj" fmla="val 7188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41891" y="6394490"/>
            <a:ext cx="2317433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kern="0" spc="-55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Бюджет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841891" y="6795254"/>
            <a:ext cx="7460218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50" kern="0" spc="-2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Табыс пен шығындарды жоспарлау құралы.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84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7481" y="3478411"/>
            <a:ext cx="6566297" cy="712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kern="0" spc="-135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Математикалық есептер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81" y="4532233"/>
            <a:ext cx="4345067" cy="91142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5247" y="5785366"/>
            <a:ext cx="2982158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kern="0" spc="-67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Пайыздық есептеулер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25247" y="6278047"/>
            <a:ext cx="3889534" cy="1093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пайыздық мөлшерлемені түсініп, қарапайым және құрама пайызды есептейді.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548" y="4532233"/>
            <a:ext cx="4345186" cy="91142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70314" y="5785366"/>
            <a:ext cx="3225046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kern="0" spc="-67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Несие қайтару жоспары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370314" y="6278047"/>
            <a:ext cx="3889653" cy="1093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Несие бойынша ай сайынғы төлем мөлшерін анықтау есептері орындалады.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733" y="4532233"/>
            <a:ext cx="4345186" cy="9114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500" y="5785366"/>
            <a:ext cx="2848451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kern="0" spc="-67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Жинақ есептеу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500" y="6278047"/>
            <a:ext cx="3889653" cy="1093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Жинақтаушы есепшоттағы жинақ мөлшерін есептеу дағдылары қалыптасады.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400538"/>
            <a:ext cx="8004215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kern="0" spc="-146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Интерактивті тапсырмалар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789164"/>
            <a:ext cx="3617833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kern="0" spc="-73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Отбасылық бюджет құру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4421743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өз отбасыларының кіріс және шығындарын талдап, бюджет құрады.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89164"/>
            <a:ext cx="3729038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kern="0" spc="-73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Шағын бизнес жоспарлау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372695" y="4421743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Мектеп ішінде шағын бизнес ұйымдастыру жоспары құрылады.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89164"/>
            <a:ext cx="349817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kern="0" spc="-73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Қаржылық жоспар құру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4421743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kern="0" spc="-39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өз болашағы үшін қаржылық жоспар құрып, мақсаттарын анықтайды.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8514" y="606385"/>
            <a:ext cx="6389965" cy="644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kern="0" spc="-122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Симуляция және ойындар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514" y="1560671"/>
            <a:ext cx="515779" cy="51577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08514" y="2282785"/>
            <a:ext cx="3147774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Қаржылық жоспарлаушы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6208514" y="2728793"/>
            <a:ext cx="7699772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қаржылық кеңесші рөлін атқарып, клиенттерге жоспар құрады.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514" y="3677841"/>
            <a:ext cx="515779" cy="51577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08514" y="4399955"/>
            <a:ext cx="3345299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Менің бюджетті басқаруым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6208514" y="4845963"/>
            <a:ext cx="7699772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бір ай бойы бюджетті басқаруға тырысады.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514" y="5795010"/>
            <a:ext cx="515779" cy="51577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08514" y="6517124"/>
            <a:ext cx="2579251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Инвестиция әлемі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6208514" y="6963132"/>
            <a:ext cx="7699772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32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әртүрлі инвестициялық мүмкіндіктерді қарастырып, табыс алуды болжайды.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0905" y="815340"/>
            <a:ext cx="6109692" cy="718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50"/>
              </a:lnSpc>
              <a:buNone/>
            </a:pPr>
            <a:r>
              <a:rPr lang="en-US" sz="4500" kern="0" spc="-136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Кросс-пәндік жобалар</a:t>
            </a:r>
            <a:endParaRPr lang="en-US" sz="4500" dirty="0"/>
          </a:p>
        </p:txBody>
      </p:sp>
      <p:sp>
        <p:nvSpPr>
          <p:cNvPr id="4" name="Shape 1"/>
          <p:cNvSpPr/>
          <p:nvPr/>
        </p:nvSpPr>
        <p:spPr>
          <a:xfrm>
            <a:off x="6620351" y="1878211"/>
            <a:ext cx="30480" cy="5535930"/>
          </a:xfrm>
          <a:prstGeom prst="roundRect">
            <a:avLst>
              <a:gd name="adj" fmla="val 316737"/>
            </a:avLst>
          </a:prstGeom>
          <a:solidFill>
            <a:srgbClr val="E2C8B5"/>
          </a:solidFill>
          <a:ln/>
        </p:spPr>
      </p:sp>
      <p:sp>
        <p:nvSpPr>
          <p:cNvPr id="5" name="Shape 2"/>
          <p:cNvSpPr/>
          <p:nvPr/>
        </p:nvSpPr>
        <p:spPr>
          <a:xfrm>
            <a:off x="6863655" y="2379940"/>
            <a:ext cx="804505" cy="30480"/>
          </a:xfrm>
          <a:prstGeom prst="roundRect">
            <a:avLst>
              <a:gd name="adj" fmla="val 316737"/>
            </a:avLst>
          </a:prstGeom>
          <a:solidFill>
            <a:srgbClr val="E2C8B5"/>
          </a:solidFill>
          <a:ln/>
        </p:spPr>
      </p:sp>
      <p:sp>
        <p:nvSpPr>
          <p:cNvPr id="6" name="Shape 3"/>
          <p:cNvSpPr/>
          <p:nvPr/>
        </p:nvSpPr>
        <p:spPr>
          <a:xfrm>
            <a:off x="6377047" y="2136696"/>
            <a:ext cx="517088" cy="517088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69214" y="2222778"/>
            <a:ext cx="132755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kern="0" spc="-8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700" dirty="0"/>
          </a:p>
        </p:txBody>
      </p:sp>
      <p:sp>
        <p:nvSpPr>
          <p:cNvPr id="8" name="Text 5"/>
          <p:cNvSpPr/>
          <p:nvPr/>
        </p:nvSpPr>
        <p:spPr>
          <a:xfrm>
            <a:off x="7899797" y="2108002"/>
            <a:ext cx="4622602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kern="0" spc="-6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Отбасылық қаржылық жоспарлау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7899797" y="2604968"/>
            <a:ext cx="5926098" cy="735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отбасылық бюджет құрып, жинақ жасау дағдыларын үйренеді.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6863655" y="4301847"/>
            <a:ext cx="804505" cy="30480"/>
          </a:xfrm>
          <a:prstGeom prst="roundRect">
            <a:avLst>
              <a:gd name="adj" fmla="val 316737"/>
            </a:avLst>
          </a:prstGeom>
          <a:solidFill>
            <a:srgbClr val="E2C8B5"/>
          </a:solidFill>
          <a:ln/>
        </p:spPr>
      </p:sp>
      <p:sp>
        <p:nvSpPr>
          <p:cNvPr id="11" name="Shape 8"/>
          <p:cNvSpPr/>
          <p:nvPr/>
        </p:nvSpPr>
        <p:spPr>
          <a:xfrm>
            <a:off x="6377047" y="4058602"/>
            <a:ext cx="517088" cy="517088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45878" y="4144685"/>
            <a:ext cx="17930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kern="0" spc="-8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700" dirty="0"/>
          </a:p>
        </p:txBody>
      </p:sp>
      <p:sp>
        <p:nvSpPr>
          <p:cNvPr id="13" name="Text 10"/>
          <p:cNvSpPr/>
          <p:nvPr/>
        </p:nvSpPr>
        <p:spPr>
          <a:xfrm>
            <a:off x="7899797" y="4029908"/>
            <a:ext cx="3706535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kern="0" spc="-6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Кәсіпкерлік бизнес-жоспар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7899797" y="4526875"/>
            <a:ext cx="5926098" cy="735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Шағын бизнес-жобаны жоспарлап, оның қаржылық тиімділігін талдайды.</a:t>
            </a:r>
            <a:endParaRPr lang="en-US" sz="1800" dirty="0"/>
          </a:p>
        </p:txBody>
      </p:sp>
      <p:sp>
        <p:nvSpPr>
          <p:cNvPr id="15" name="Shape 12"/>
          <p:cNvSpPr/>
          <p:nvPr/>
        </p:nvSpPr>
        <p:spPr>
          <a:xfrm>
            <a:off x="6863655" y="6223754"/>
            <a:ext cx="804505" cy="30480"/>
          </a:xfrm>
          <a:prstGeom prst="roundRect">
            <a:avLst>
              <a:gd name="adj" fmla="val 316737"/>
            </a:avLst>
          </a:prstGeom>
          <a:solidFill>
            <a:srgbClr val="E2C8B5"/>
          </a:solidFill>
          <a:ln/>
        </p:spPr>
      </p:sp>
      <p:sp>
        <p:nvSpPr>
          <p:cNvPr id="16" name="Shape 13"/>
          <p:cNvSpPr/>
          <p:nvPr/>
        </p:nvSpPr>
        <p:spPr>
          <a:xfrm>
            <a:off x="6377047" y="5980509"/>
            <a:ext cx="517088" cy="517088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542068" y="6066592"/>
            <a:ext cx="18692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kern="0" spc="-8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700" dirty="0"/>
          </a:p>
        </p:txBody>
      </p:sp>
      <p:sp>
        <p:nvSpPr>
          <p:cNvPr id="18" name="Text 15"/>
          <p:cNvSpPr/>
          <p:nvPr/>
        </p:nvSpPr>
        <p:spPr>
          <a:xfrm>
            <a:off x="7899797" y="5951815"/>
            <a:ext cx="4270891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kern="0" spc="-68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Инвестиция стратегиясын құру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7899797" y="6448782"/>
            <a:ext cx="5926098" cy="735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Оқушылар инвестиция салу арқылы ұзақ мерзімді қаржылық мақсаттарға жету жолдарын зерттейді.</a:t>
            </a:r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024" y="998339"/>
            <a:ext cx="7544752" cy="1428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kern="0" spc="-135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Тұтынушылық шығындарды талдау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6024" y="2769037"/>
            <a:ext cx="7544752" cy="4462224"/>
          </a:xfrm>
          <a:prstGeom prst="roundRect">
            <a:avLst>
              <a:gd name="adj" fmla="val 215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93644" y="2776657"/>
            <a:ext cx="7529513" cy="13858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22125" y="2921318"/>
            <a:ext cx="1421606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Тауар/қызмет түрі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408313" y="2921318"/>
            <a:ext cx="1417796" cy="1096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2020 жылдағы баға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90691" y="2921318"/>
            <a:ext cx="1417796" cy="1096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2023 жылдағы баға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2173069" y="2921318"/>
            <a:ext cx="1421606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Баға өзгерісі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93644" y="4162544"/>
            <a:ext cx="7529513" cy="10203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6522125" y="4307205"/>
            <a:ext cx="1421606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Азық-түлік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8408313" y="4307205"/>
            <a:ext cx="1417796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150,000 теңге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290691" y="4307205"/>
            <a:ext cx="1417796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180,000 теңге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12173069" y="4307205"/>
            <a:ext cx="1421606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20%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293644" y="5182910"/>
            <a:ext cx="7529513" cy="10203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6522125" y="5327571"/>
            <a:ext cx="1421606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Коммуналдық қызметтер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8408313" y="5327571"/>
            <a:ext cx="1417796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30,000 теңге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10290691" y="5327571"/>
            <a:ext cx="1417796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36,000 теңге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12173069" y="5327571"/>
            <a:ext cx="1421606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20%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6293644" y="6203275"/>
            <a:ext cx="7529513" cy="10203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6522125" y="6347936"/>
            <a:ext cx="1421606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Көлік шығындары</a:t>
            </a:r>
            <a:endParaRPr lang="en-US" sz="1750" dirty="0"/>
          </a:p>
        </p:txBody>
      </p:sp>
      <p:sp>
        <p:nvSpPr>
          <p:cNvPr id="22" name="Text 19"/>
          <p:cNvSpPr/>
          <p:nvPr/>
        </p:nvSpPr>
        <p:spPr>
          <a:xfrm>
            <a:off x="8408313" y="6347936"/>
            <a:ext cx="1417796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50,000 теңге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10290691" y="6347936"/>
            <a:ext cx="1417796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60,000 теңге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12173069" y="6347936"/>
            <a:ext cx="1421606" cy="365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20%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660</Words>
  <Application>Microsoft Office PowerPoint</Application>
  <PresentationFormat>Произвольный</PresentationFormat>
  <Paragraphs>152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Bitter Medium</vt:lpstr>
      <vt:lpstr>Arial</vt:lpstr>
      <vt:lpstr>Calibri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01</cp:lastModifiedBy>
  <cp:revision>1</cp:revision>
  <dcterms:created xsi:type="dcterms:W3CDTF">2024-11-07T12:58:08Z</dcterms:created>
  <dcterms:modified xsi:type="dcterms:W3CDTF">2025-02-18T05:25:20Z</dcterms:modified>
</cp:coreProperties>
</file>